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72" r:id="rId3"/>
    <p:sldId id="290" r:id="rId4"/>
    <p:sldId id="291" r:id="rId5"/>
    <p:sldId id="259" r:id="rId6"/>
    <p:sldId id="260" r:id="rId7"/>
    <p:sldId id="271" r:id="rId8"/>
    <p:sldId id="261" r:id="rId9"/>
    <p:sldId id="262" r:id="rId10"/>
    <p:sldId id="263" r:id="rId11"/>
    <p:sldId id="265" r:id="rId12"/>
    <p:sldId id="266" r:id="rId13"/>
    <p:sldId id="307" r:id="rId14"/>
    <p:sldId id="268" r:id="rId15"/>
    <p:sldId id="269" r:id="rId16"/>
    <p:sldId id="306" r:id="rId17"/>
    <p:sldId id="297" r:id="rId18"/>
    <p:sldId id="298" r:id="rId19"/>
    <p:sldId id="299" r:id="rId20"/>
    <p:sldId id="302" r:id="rId21"/>
    <p:sldId id="304" r:id="rId22"/>
    <p:sldId id="289" r:id="rId23"/>
    <p:sldId id="305" r:id="rId24"/>
    <p:sldId id="293" r:id="rId25"/>
    <p:sldId id="296" r:id="rId26"/>
    <p:sldId id="284" r:id="rId27"/>
  </p:sldIdLst>
  <p:sldSz cx="20104100" cy="11468100"/>
  <p:notesSz cx="6669088" cy="9926638"/>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7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83\Administratif\Direction\OPSAT%20depuis%20le%203%20janvier%202019\Conseil%20d'Admnistration_Commission%20Contr&#244;le_R&#233;union%20Patronale\Conseil%20d'Administration\CA%202022\CA_25-01-22\20220223_Donn&#233;es%20rapport%20activit&#233;%2020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BOURGOGNE</a:t>
            </a:r>
            <a:r>
              <a:rPr lang="fr-FR" baseline="0"/>
              <a:t> FRANCHE COMTE</a:t>
            </a:r>
            <a:endParaRPr lang="fr-F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OPSAT</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BOURGOGNE</a:t>
            </a:r>
            <a:r>
              <a:rPr lang="fr-FR" baseline="0"/>
              <a:t> FRANCHE COMTE</a:t>
            </a:r>
            <a:endParaRPr lang="fr-F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NATIONAL</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accent5">
                    <a:lumMod val="75000"/>
                  </a:schemeClr>
                </a:solidFill>
                <a:latin typeface="+mn-lt"/>
                <a:ea typeface="+mn-ea"/>
                <a:cs typeface="+mn-cs"/>
              </a:defRPr>
            </a:pPr>
            <a:r>
              <a:rPr lang="en-US" sz="2000">
                <a:solidFill>
                  <a:schemeClr val="accent5">
                    <a:lumMod val="75000"/>
                  </a:schemeClr>
                </a:solidFill>
              </a:rPr>
              <a:t>OPSAT</a:t>
            </a:r>
          </a:p>
        </c:rich>
      </c:tx>
      <c:layout>
        <c:manualLayout>
          <c:xMode val="edge"/>
          <c:yMode val="edge"/>
          <c:x val="2.0387849476834849E-2"/>
          <c:y val="0"/>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accent5">
                  <a:lumMod val="75000"/>
                </a:schemeClr>
              </a:solidFill>
              <a:latin typeface="+mn-lt"/>
              <a:ea typeface="+mn-ea"/>
              <a:cs typeface="+mn-cs"/>
            </a:defRPr>
          </a:pPr>
          <a:endParaRPr lang="fr-FR"/>
        </a:p>
      </c:txPr>
    </c:title>
    <c:autoTitleDeleted val="0"/>
    <c:plotArea>
      <c:layout/>
      <c:pieChart>
        <c:varyColors val="1"/>
        <c:ser>
          <c:idx val="0"/>
          <c:order val="0"/>
          <c:dPt>
            <c:idx val="0"/>
            <c:bubble3D val="0"/>
            <c:spPr>
              <a:solidFill>
                <a:srgbClr val="B8CC6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CC8-40D3-8D5D-F447D1BDD16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CC8-40D3-8D5D-F447D1BDD168}"/>
              </c:ext>
            </c:extLst>
          </c:dPt>
          <c:dPt>
            <c:idx val="2"/>
            <c:bubble3D val="0"/>
            <c:spPr>
              <a:solidFill>
                <a:srgbClr val="FFC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CC8-40D3-8D5D-F447D1BDD168}"/>
              </c:ext>
            </c:extLst>
          </c:dPt>
          <c:dPt>
            <c:idx val="3"/>
            <c:bubble3D val="0"/>
            <c:spPr>
              <a:solidFill>
                <a:schemeClr val="accent3">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CC8-40D3-8D5D-F447D1BDD168}"/>
              </c:ext>
            </c:extLst>
          </c:dPt>
          <c:dPt>
            <c:idx val="4"/>
            <c:bubble3D val="0"/>
            <c:spPr>
              <a:solidFill>
                <a:schemeClr val="accent5">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CC8-40D3-8D5D-F447D1BDD168}"/>
              </c:ext>
            </c:extLst>
          </c:dPt>
          <c:dPt>
            <c:idx val="5"/>
            <c:bubble3D val="0"/>
            <c:spPr>
              <a:solidFill>
                <a:schemeClr val="bg1">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CC8-40D3-8D5D-F447D1BDD168}"/>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1-FCC8-40D3-8D5D-F447D1BDD168}"/>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3-FCC8-40D3-8D5D-F447D1BDD168}"/>
                </c:ext>
              </c:extLst>
            </c:dLbl>
            <c:dLbl>
              <c:idx val="2"/>
              <c:layout>
                <c:manualLayout>
                  <c:x val="-4.7222222222222221E-2"/>
                  <c:y val="-4.1666666666666755E-2"/>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ysClr val="windowText" lastClr="000000"/>
                        </a:solidFill>
                        <a:latin typeface="+mn-lt"/>
                        <a:ea typeface="+mn-ea"/>
                        <a:cs typeface="+mn-cs"/>
                      </a:defRPr>
                    </a:pPr>
                    <a:fld id="{D69A07F2-FD35-43B1-BF29-602AF67A475C}" type="CATEGORYNAME">
                      <a:rPr lang="fr-FR" sz="1800"/>
                      <a:pPr>
                        <a:defRPr sz="1800">
                          <a:solidFill>
                            <a:sysClr val="windowText" lastClr="000000"/>
                          </a:solidFill>
                        </a:defRPr>
                      </a:pPr>
                      <a:t>[NOM DE CATÉGORIE]</a:t>
                    </a:fld>
                    <a:r>
                      <a:rPr lang="fr-FR" sz="1800" baseline="0"/>
                      <a:t>
</a:t>
                    </a:r>
                    <a:fld id="{147C81ED-4380-4A0B-BB87-C366511665DD}" type="PERCENTAGE">
                      <a:rPr lang="fr-FR" sz="1800" baseline="0"/>
                      <a:pPr>
                        <a:defRPr sz="1800">
                          <a:solidFill>
                            <a:sysClr val="windowText" lastClr="000000"/>
                          </a:solidFill>
                        </a:defRPr>
                      </a:pPr>
                      <a:t>[POURCENTAGE]</a:t>
                    </a:fld>
                    <a:r>
                      <a:rPr lang="fr-FR" sz="1800" baseline="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ysClr val="windowText" lastClr="00000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2195822397200349"/>
                      <c:h val="0.20097222222222222"/>
                    </c:manualLayout>
                  </c15:layout>
                  <c15:dlblFieldTable/>
                  <c15:showDataLabelsRange val="0"/>
                </c:ext>
                <c:ext xmlns:c16="http://schemas.microsoft.com/office/drawing/2014/chart" uri="{C3380CC4-5D6E-409C-BE32-E72D297353CC}">
                  <c16:uniqueId val="{00000005-FCC8-40D3-8D5D-F447D1BDD168}"/>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7-FCC8-40D3-8D5D-F447D1BDD168}"/>
                </c:ext>
              </c:extLst>
            </c:dLbl>
            <c:dLbl>
              <c:idx val="4"/>
              <c:layout>
                <c:manualLayout>
                  <c:x val="-5.2777777777777778E-2"/>
                  <c:y val="-4.166666666666664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ysClr val="windowText" lastClr="00000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CC8-40D3-8D5D-F447D1BDD168}"/>
                </c:ext>
              </c:extLst>
            </c:dLbl>
            <c:dLbl>
              <c:idx val="5"/>
              <c:layout>
                <c:manualLayout>
                  <c:x val="3.0555555555555555E-2"/>
                  <c:y val="4.6296296296296294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ysClr val="windowText" lastClr="000000"/>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CC8-40D3-8D5D-F447D1BDD1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Feuil1!$A$5:$A$10</c:f>
              <c:strCache>
                <c:ptCount val="6"/>
                <c:pt idx="0">
                  <c:v>Médecins</c:v>
                </c:pt>
                <c:pt idx="1">
                  <c:v>Infirmiers de santé au travail</c:v>
                </c:pt>
                <c:pt idx="2">
                  <c:v>ATST (dont 6% ATSTT)</c:v>
                </c:pt>
                <c:pt idx="3">
                  <c:v>Autres IPRP</c:v>
                </c:pt>
                <c:pt idx="4">
                  <c:v>Assistante Sociale</c:v>
                </c:pt>
                <c:pt idx="5">
                  <c:v>Fonctions support</c:v>
                </c:pt>
              </c:strCache>
            </c:strRef>
          </c:cat>
          <c:val>
            <c:numRef>
              <c:f>Feuil1!$B$5:$B$10</c:f>
              <c:numCache>
                <c:formatCode>General</c:formatCode>
                <c:ptCount val="6"/>
                <c:pt idx="0">
                  <c:v>45</c:v>
                </c:pt>
                <c:pt idx="1">
                  <c:v>48</c:v>
                </c:pt>
                <c:pt idx="2">
                  <c:v>64</c:v>
                </c:pt>
                <c:pt idx="3">
                  <c:v>17</c:v>
                </c:pt>
                <c:pt idx="4">
                  <c:v>5</c:v>
                </c:pt>
                <c:pt idx="5">
                  <c:v>26</c:v>
                </c:pt>
              </c:numCache>
            </c:numRef>
          </c:val>
          <c:extLst>
            <c:ext xmlns:c16="http://schemas.microsoft.com/office/drawing/2014/chart" uri="{C3380CC4-5D6E-409C-BE32-E72D297353CC}">
              <c16:uniqueId val="{0000000C-FCC8-40D3-8D5D-F447D1BDD168}"/>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FCC8-40D3-8D5D-F447D1BDD16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FCC8-40D3-8D5D-F447D1BDD16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FCC8-40D3-8D5D-F447D1BDD16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FCC8-40D3-8D5D-F447D1BDD16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FCC8-40D3-8D5D-F447D1BDD16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FCC8-40D3-8D5D-F447D1BDD16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E-FCC8-40D3-8D5D-F447D1BDD168}"/>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0-FCC8-40D3-8D5D-F447D1BDD168}"/>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2-FCC8-40D3-8D5D-F447D1BDD168}"/>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4-FCC8-40D3-8D5D-F447D1BDD168}"/>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6-FCC8-40D3-8D5D-F447D1BDD168}"/>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18-FCC8-40D3-8D5D-F447D1BDD16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Feuil1!$A$5:$A$10</c:f>
              <c:strCache>
                <c:ptCount val="6"/>
                <c:pt idx="0">
                  <c:v>Médecins</c:v>
                </c:pt>
                <c:pt idx="1">
                  <c:v>Infirmiers de santé au travail</c:v>
                </c:pt>
                <c:pt idx="2">
                  <c:v>ATST (dont 6% ATSTT)</c:v>
                </c:pt>
                <c:pt idx="3">
                  <c:v>Autres IPRP</c:v>
                </c:pt>
                <c:pt idx="4">
                  <c:v>Assistante Sociale</c:v>
                </c:pt>
                <c:pt idx="5">
                  <c:v>Fonctions support</c:v>
                </c:pt>
              </c:strCache>
            </c:strRef>
          </c:cat>
          <c:val>
            <c:numRef>
              <c:f>Feuil1!$C$5:$C$10</c:f>
              <c:numCache>
                <c:formatCode>0%</c:formatCode>
                <c:ptCount val="6"/>
                <c:pt idx="0">
                  <c:v>0.21951219512195122</c:v>
                </c:pt>
                <c:pt idx="1">
                  <c:v>0.23414634146341465</c:v>
                </c:pt>
                <c:pt idx="2">
                  <c:v>0.31219512195121951</c:v>
                </c:pt>
                <c:pt idx="3">
                  <c:v>8.2926829268292687E-2</c:v>
                </c:pt>
                <c:pt idx="4">
                  <c:v>2.4390243902439025E-2</c:v>
                </c:pt>
                <c:pt idx="5">
                  <c:v>0.12682926829268293</c:v>
                </c:pt>
              </c:numCache>
            </c:numRef>
          </c:val>
          <c:extLst>
            <c:ext xmlns:c16="http://schemas.microsoft.com/office/drawing/2014/chart" uri="{C3380CC4-5D6E-409C-BE32-E72D297353CC}">
              <c16:uniqueId val="{00000019-FCC8-40D3-8D5D-F447D1BDD16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0.38421</cdr:y>
    </cdr:to>
    <cdr:pic>
      <cdr:nvPicPr>
        <cdr:cNvPr id="2" name="chart">
          <a:extLst xmlns:a="http://schemas.openxmlformats.org/drawingml/2006/main">
            <a:ext uri="{FF2B5EF4-FFF2-40B4-BE49-F238E27FC236}">
              <a16:creationId xmlns:a16="http://schemas.microsoft.com/office/drawing/2014/main" id="{319C82DC-3374-118B-EA29-075FB2342FF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0281067" cy="295079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90078" cy="497431"/>
          </a:xfrm>
          <a:prstGeom prst="rect">
            <a:avLst/>
          </a:prstGeom>
        </p:spPr>
        <p:txBody>
          <a:bodyPr vert="horz" lIns="47905" tIns="23953" rIns="47905" bIns="23953" rtlCol="0"/>
          <a:lstStyle>
            <a:lvl1pPr algn="l">
              <a:defRPr sz="600"/>
            </a:lvl1pPr>
          </a:lstStyle>
          <a:p>
            <a:endParaRPr lang="fr-FR"/>
          </a:p>
        </p:txBody>
      </p:sp>
      <p:sp>
        <p:nvSpPr>
          <p:cNvPr id="3" name="Espace réservé de la date 2"/>
          <p:cNvSpPr>
            <a:spLocks noGrp="1"/>
          </p:cNvSpPr>
          <p:nvPr>
            <p:ph type="dt" idx="1"/>
          </p:nvPr>
        </p:nvSpPr>
        <p:spPr>
          <a:xfrm>
            <a:off x="3777430" y="1"/>
            <a:ext cx="2890078" cy="497431"/>
          </a:xfrm>
          <a:prstGeom prst="rect">
            <a:avLst/>
          </a:prstGeom>
        </p:spPr>
        <p:txBody>
          <a:bodyPr vert="horz" lIns="47905" tIns="23953" rIns="47905" bIns="23953" rtlCol="0"/>
          <a:lstStyle>
            <a:lvl1pPr algn="r">
              <a:defRPr sz="600"/>
            </a:lvl1pPr>
          </a:lstStyle>
          <a:p>
            <a:fld id="{18C7B4E0-85E1-4F9C-86CB-57FBED99966B}" type="datetimeFigureOut">
              <a:rPr lang="fr-FR" smtClean="0"/>
              <a:t>10/06/2024</a:t>
            </a:fld>
            <a:endParaRPr lang="fr-FR"/>
          </a:p>
        </p:txBody>
      </p:sp>
      <p:sp>
        <p:nvSpPr>
          <p:cNvPr id="4" name="Espace réservé de l'image des diapositives 3"/>
          <p:cNvSpPr>
            <a:spLocks noGrp="1" noRot="1" noChangeAspect="1"/>
          </p:cNvSpPr>
          <p:nvPr>
            <p:ph type="sldImg" idx="2"/>
          </p:nvPr>
        </p:nvSpPr>
        <p:spPr>
          <a:xfrm>
            <a:off x="400050" y="1241425"/>
            <a:ext cx="5868988" cy="3349625"/>
          </a:xfrm>
          <a:prstGeom prst="rect">
            <a:avLst/>
          </a:prstGeom>
          <a:noFill/>
          <a:ln w="12700">
            <a:solidFill>
              <a:prstClr val="black"/>
            </a:solidFill>
          </a:ln>
        </p:spPr>
        <p:txBody>
          <a:bodyPr vert="horz" lIns="47905" tIns="23953" rIns="47905" bIns="23953" rtlCol="0" anchor="ctr"/>
          <a:lstStyle/>
          <a:p>
            <a:endParaRPr lang="fr-FR"/>
          </a:p>
        </p:txBody>
      </p:sp>
      <p:sp>
        <p:nvSpPr>
          <p:cNvPr id="5" name="Espace réservé des notes 4"/>
          <p:cNvSpPr>
            <a:spLocks noGrp="1"/>
          </p:cNvSpPr>
          <p:nvPr>
            <p:ph type="body" sz="quarter" idx="3"/>
          </p:nvPr>
        </p:nvSpPr>
        <p:spPr>
          <a:xfrm>
            <a:off x="666699" y="4777814"/>
            <a:ext cx="5335691" cy="3907995"/>
          </a:xfrm>
          <a:prstGeom prst="rect">
            <a:avLst/>
          </a:prstGeom>
        </p:spPr>
        <p:txBody>
          <a:bodyPr vert="horz" lIns="47905" tIns="23953" rIns="47905" bIns="2395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207"/>
            <a:ext cx="2890078" cy="497431"/>
          </a:xfrm>
          <a:prstGeom prst="rect">
            <a:avLst/>
          </a:prstGeom>
        </p:spPr>
        <p:txBody>
          <a:bodyPr vert="horz" lIns="47905" tIns="23953" rIns="47905" bIns="23953" rtlCol="0" anchor="b"/>
          <a:lstStyle>
            <a:lvl1pPr algn="l">
              <a:defRPr sz="600"/>
            </a:lvl1pPr>
          </a:lstStyle>
          <a:p>
            <a:endParaRPr lang="fr-FR"/>
          </a:p>
        </p:txBody>
      </p:sp>
      <p:sp>
        <p:nvSpPr>
          <p:cNvPr id="7" name="Espace réservé du numéro de diapositive 6"/>
          <p:cNvSpPr>
            <a:spLocks noGrp="1"/>
          </p:cNvSpPr>
          <p:nvPr>
            <p:ph type="sldNum" sz="quarter" idx="5"/>
          </p:nvPr>
        </p:nvSpPr>
        <p:spPr>
          <a:xfrm>
            <a:off x="3777430" y="9429207"/>
            <a:ext cx="2890078" cy="497431"/>
          </a:xfrm>
          <a:prstGeom prst="rect">
            <a:avLst/>
          </a:prstGeom>
        </p:spPr>
        <p:txBody>
          <a:bodyPr vert="horz" lIns="47905" tIns="23953" rIns="47905" bIns="23953" rtlCol="0" anchor="b"/>
          <a:lstStyle>
            <a:lvl1pPr algn="r">
              <a:defRPr sz="600"/>
            </a:lvl1pPr>
          </a:lstStyle>
          <a:p>
            <a:fld id="{33E7B793-216B-48DD-A59A-4AAF08C57689}" type="slidenum">
              <a:rPr lang="fr-FR" smtClean="0"/>
              <a:t>‹N°›</a:t>
            </a:fld>
            <a:endParaRPr lang="fr-FR"/>
          </a:p>
        </p:txBody>
      </p:sp>
    </p:spTree>
    <p:extLst>
      <p:ext uri="{BB962C8B-B14F-4D97-AF65-F5344CB8AC3E}">
        <p14:creationId xmlns:p14="http://schemas.microsoft.com/office/powerpoint/2010/main" val="170811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FF4E0D-C7A6-48AC-AE7B-41DAA92289DB}" type="slidenum">
              <a:rPr lang="fr-FR" smtClean="0"/>
              <a:pPr/>
              <a:t>1</a:t>
            </a:fld>
            <a:endParaRPr lang="fr-FR"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10</a:t>
            </a:fld>
            <a:endParaRPr lang="fr-FR"/>
          </a:p>
        </p:txBody>
      </p:sp>
    </p:spTree>
    <p:extLst>
      <p:ext uri="{BB962C8B-B14F-4D97-AF65-F5344CB8AC3E}">
        <p14:creationId xmlns:p14="http://schemas.microsoft.com/office/powerpoint/2010/main" val="278569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11</a:t>
            </a:fld>
            <a:endParaRPr lang="fr-FR"/>
          </a:p>
        </p:txBody>
      </p:sp>
    </p:spTree>
    <p:extLst>
      <p:ext uri="{BB962C8B-B14F-4D97-AF65-F5344CB8AC3E}">
        <p14:creationId xmlns:p14="http://schemas.microsoft.com/office/powerpoint/2010/main" val="350294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12</a:t>
            </a:fld>
            <a:endParaRPr lang="fr-FR"/>
          </a:p>
        </p:txBody>
      </p:sp>
    </p:spTree>
    <p:extLst>
      <p:ext uri="{BB962C8B-B14F-4D97-AF65-F5344CB8AC3E}">
        <p14:creationId xmlns:p14="http://schemas.microsoft.com/office/powerpoint/2010/main" val="1246279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13</a:t>
            </a:fld>
            <a:endParaRPr lang="fr-FR"/>
          </a:p>
        </p:txBody>
      </p:sp>
    </p:spTree>
    <p:extLst>
      <p:ext uri="{BB962C8B-B14F-4D97-AF65-F5344CB8AC3E}">
        <p14:creationId xmlns:p14="http://schemas.microsoft.com/office/powerpoint/2010/main" val="412382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14</a:t>
            </a:fld>
            <a:endParaRPr lang="fr-FR"/>
          </a:p>
        </p:txBody>
      </p:sp>
    </p:spTree>
    <p:extLst>
      <p:ext uri="{BB962C8B-B14F-4D97-AF65-F5344CB8AC3E}">
        <p14:creationId xmlns:p14="http://schemas.microsoft.com/office/powerpoint/2010/main" val="333145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15</a:t>
            </a:fld>
            <a:endParaRPr lang="fr-FR"/>
          </a:p>
        </p:txBody>
      </p:sp>
    </p:spTree>
    <p:extLst>
      <p:ext uri="{BB962C8B-B14F-4D97-AF65-F5344CB8AC3E}">
        <p14:creationId xmlns:p14="http://schemas.microsoft.com/office/powerpoint/2010/main" val="312262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16</a:t>
            </a:fld>
            <a:endParaRPr lang="fr-FR"/>
          </a:p>
        </p:txBody>
      </p:sp>
    </p:spTree>
    <p:extLst>
      <p:ext uri="{BB962C8B-B14F-4D97-AF65-F5344CB8AC3E}">
        <p14:creationId xmlns:p14="http://schemas.microsoft.com/office/powerpoint/2010/main" val="231734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17</a:t>
            </a:fld>
            <a:endParaRPr lang="fr-FR"/>
          </a:p>
        </p:txBody>
      </p:sp>
    </p:spTree>
    <p:extLst>
      <p:ext uri="{BB962C8B-B14F-4D97-AF65-F5344CB8AC3E}">
        <p14:creationId xmlns:p14="http://schemas.microsoft.com/office/powerpoint/2010/main" val="298720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18</a:t>
            </a:fld>
            <a:endParaRPr lang="fr-FR"/>
          </a:p>
        </p:txBody>
      </p:sp>
    </p:spTree>
    <p:extLst>
      <p:ext uri="{BB962C8B-B14F-4D97-AF65-F5344CB8AC3E}">
        <p14:creationId xmlns:p14="http://schemas.microsoft.com/office/powerpoint/2010/main" val="808202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19</a:t>
            </a:fld>
            <a:endParaRPr lang="fr-FR"/>
          </a:p>
        </p:txBody>
      </p:sp>
    </p:spTree>
    <p:extLst>
      <p:ext uri="{BB962C8B-B14F-4D97-AF65-F5344CB8AC3E}">
        <p14:creationId xmlns:p14="http://schemas.microsoft.com/office/powerpoint/2010/main" val="254138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2</a:t>
            </a:fld>
            <a:endParaRPr lang="fr-FR"/>
          </a:p>
        </p:txBody>
      </p:sp>
    </p:spTree>
    <p:extLst>
      <p:ext uri="{BB962C8B-B14F-4D97-AF65-F5344CB8AC3E}">
        <p14:creationId xmlns:p14="http://schemas.microsoft.com/office/powerpoint/2010/main" val="154349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20</a:t>
            </a:fld>
            <a:endParaRPr lang="fr-FR"/>
          </a:p>
        </p:txBody>
      </p:sp>
    </p:spTree>
    <p:extLst>
      <p:ext uri="{BB962C8B-B14F-4D97-AF65-F5344CB8AC3E}">
        <p14:creationId xmlns:p14="http://schemas.microsoft.com/office/powerpoint/2010/main" val="781897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21</a:t>
            </a:fld>
            <a:endParaRPr lang="fr-FR"/>
          </a:p>
        </p:txBody>
      </p:sp>
    </p:spTree>
    <p:extLst>
      <p:ext uri="{BB962C8B-B14F-4D97-AF65-F5344CB8AC3E}">
        <p14:creationId xmlns:p14="http://schemas.microsoft.com/office/powerpoint/2010/main" val="1053491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22</a:t>
            </a:fld>
            <a:endParaRPr lang="fr-FR"/>
          </a:p>
        </p:txBody>
      </p:sp>
    </p:spTree>
    <p:extLst>
      <p:ext uri="{BB962C8B-B14F-4D97-AF65-F5344CB8AC3E}">
        <p14:creationId xmlns:p14="http://schemas.microsoft.com/office/powerpoint/2010/main" val="289064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23</a:t>
            </a:fld>
            <a:endParaRPr lang="fr-FR"/>
          </a:p>
        </p:txBody>
      </p:sp>
    </p:spTree>
    <p:extLst>
      <p:ext uri="{BB962C8B-B14F-4D97-AF65-F5344CB8AC3E}">
        <p14:creationId xmlns:p14="http://schemas.microsoft.com/office/powerpoint/2010/main" val="69515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24</a:t>
            </a:fld>
            <a:endParaRPr lang="fr-FR"/>
          </a:p>
        </p:txBody>
      </p:sp>
    </p:spTree>
    <p:extLst>
      <p:ext uri="{BB962C8B-B14F-4D97-AF65-F5344CB8AC3E}">
        <p14:creationId xmlns:p14="http://schemas.microsoft.com/office/powerpoint/2010/main" val="1902309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64449" lvl="1" defTabSz="1328898">
              <a:defRPr/>
            </a:pPr>
            <a:endParaRPr lang="fr-FR" dirty="0"/>
          </a:p>
        </p:txBody>
      </p:sp>
      <p:sp>
        <p:nvSpPr>
          <p:cNvPr id="4" name="Espace réservé du numéro de diapositive 3"/>
          <p:cNvSpPr>
            <a:spLocks noGrp="1"/>
          </p:cNvSpPr>
          <p:nvPr>
            <p:ph type="sldNum" sz="quarter" idx="5"/>
          </p:nvPr>
        </p:nvSpPr>
        <p:spPr/>
        <p:txBody>
          <a:bodyPr/>
          <a:lstStyle/>
          <a:p>
            <a:fld id="{98EA4C6E-0A96-4206-AD07-859F213C1560}" type="slidenum">
              <a:rPr lang="fr-FR" smtClean="0"/>
              <a:t>25</a:t>
            </a:fld>
            <a:endParaRPr lang="fr-FR"/>
          </a:p>
        </p:txBody>
      </p:sp>
    </p:spTree>
    <p:extLst>
      <p:ext uri="{BB962C8B-B14F-4D97-AF65-F5344CB8AC3E}">
        <p14:creationId xmlns:p14="http://schemas.microsoft.com/office/powerpoint/2010/main" val="284973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26</a:t>
            </a:fld>
            <a:endParaRPr lang="fr-FR"/>
          </a:p>
        </p:txBody>
      </p:sp>
    </p:spTree>
    <p:extLst>
      <p:ext uri="{BB962C8B-B14F-4D97-AF65-F5344CB8AC3E}">
        <p14:creationId xmlns:p14="http://schemas.microsoft.com/office/powerpoint/2010/main" val="133730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3</a:t>
            </a:fld>
            <a:endParaRPr lang="fr-FR"/>
          </a:p>
        </p:txBody>
      </p:sp>
    </p:spTree>
    <p:extLst>
      <p:ext uri="{BB962C8B-B14F-4D97-AF65-F5344CB8AC3E}">
        <p14:creationId xmlns:p14="http://schemas.microsoft.com/office/powerpoint/2010/main" val="305157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postes vacants de Médecins du Travail place OPSAT dans une situation inférieure au régional et au national en fin 2022. Toutefois, une partie est compensée par la présence d’IDEST plus conséquente.</a:t>
            </a:r>
          </a:p>
          <a:p>
            <a:r>
              <a:rPr lang="fr-FR" dirty="0"/>
              <a:t>La part d’ATST et d’Assistante médicale se cumule pour se comparer au deux autres niveaux.</a:t>
            </a:r>
          </a:p>
          <a:p>
            <a:r>
              <a:rPr lang="fr-FR" dirty="0"/>
              <a:t>Le manque repose essentiellement sur des postes d’ATST. OPSAT dispose aussi de moins d’assistantes médicales.</a:t>
            </a:r>
          </a:p>
          <a:p>
            <a:r>
              <a:rPr lang="fr-FR" dirty="0"/>
              <a:t>Le nombre d’IPRP doit être relevé au sein des SPSTI pour faire face à la réalisation de l’offre de service. Certains SPSTI ont déjà </a:t>
            </a:r>
            <a:r>
              <a:rPr lang="fr-FR" dirty="0" err="1"/>
              <a:t>entaé</a:t>
            </a:r>
            <a:r>
              <a:rPr lang="fr-FR" dirty="0"/>
              <a:t> cette démarche au niveau national. </a:t>
            </a:r>
          </a:p>
          <a:p>
            <a:r>
              <a:rPr lang="fr-FR" dirty="0"/>
              <a:t>Du point de vu </a:t>
            </a:r>
            <a:r>
              <a:rPr lang="fr-FR" dirty="0" err="1"/>
              <a:t>Adminiistratif</a:t>
            </a:r>
            <a:r>
              <a:rPr lang="fr-FR" dirty="0"/>
              <a:t>, nous sommes à peine inférieur à la moyenne nationale. En BFC, 50% des SPSTI sont de petites tailles – de 70 000 salariés) et ont des besoins moins importants. Toutefois, il peut y avoir un problème de classification avec un report de l’administratif dans les assistantes médicales pour certains SPSTI BFC.</a:t>
            </a:r>
          </a:p>
        </p:txBody>
      </p:sp>
      <p:sp>
        <p:nvSpPr>
          <p:cNvPr id="4" name="Espace réservé du numéro de diapositive 3"/>
          <p:cNvSpPr>
            <a:spLocks noGrp="1"/>
          </p:cNvSpPr>
          <p:nvPr>
            <p:ph type="sldNum" sz="quarter" idx="5"/>
          </p:nvPr>
        </p:nvSpPr>
        <p:spPr/>
        <p:txBody>
          <a:bodyPr/>
          <a:lstStyle/>
          <a:p>
            <a:fld id="{CFC7A905-C96A-4CCB-8619-1E0E70E01F4D}" type="slidenum">
              <a:rPr lang="fr-FR" smtClean="0"/>
              <a:t>4</a:t>
            </a:fld>
            <a:endParaRPr lang="fr-FR"/>
          </a:p>
        </p:txBody>
      </p:sp>
    </p:spTree>
    <p:extLst>
      <p:ext uri="{BB962C8B-B14F-4D97-AF65-F5344CB8AC3E}">
        <p14:creationId xmlns:p14="http://schemas.microsoft.com/office/powerpoint/2010/main" val="256936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5</a:t>
            </a:fld>
            <a:endParaRPr lang="fr-FR"/>
          </a:p>
        </p:txBody>
      </p:sp>
    </p:spTree>
    <p:extLst>
      <p:ext uri="{BB962C8B-B14F-4D97-AF65-F5344CB8AC3E}">
        <p14:creationId xmlns:p14="http://schemas.microsoft.com/office/powerpoint/2010/main" val="189120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6</a:t>
            </a:fld>
            <a:endParaRPr lang="fr-FR"/>
          </a:p>
        </p:txBody>
      </p:sp>
    </p:spTree>
    <p:extLst>
      <p:ext uri="{BB962C8B-B14F-4D97-AF65-F5344CB8AC3E}">
        <p14:creationId xmlns:p14="http://schemas.microsoft.com/office/powerpoint/2010/main" val="229696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7</a:t>
            </a:fld>
            <a:endParaRPr lang="fr-FR"/>
          </a:p>
        </p:txBody>
      </p:sp>
    </p:spTree>
    <p:extLst>
      <p:ext uri="{BB962C8B-B14F-4D97-AF65-F5344CB8AC3E}">
        <p14:creationId xmlns:p14="http://schemas.microsoft.com/office/powerpoint/2010/main" val="393267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8</a:t>
            </a:fld>
            <a:endParaRPr lang="fr-FR"/>
          </a:p>
        </p:txBody>
      </p:sp>
    </p:spTree>
    <p:extLst>
      <p:ext uri="{BB962C8B-B14F-4D97-AF65-F5344CB8AC3E}">
        <p14:creationId xmlns:p14="http://schemas.microsoft.com/office/powerpoint/2010/main" val="50781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3E7B793-216B-48DD-A59A-4AAF08C57689}" type="slidenum">
              <a:rPr lang="fr-FR" smtClean="0"/>
              <a:t>9</a:t>
            </a:fld>
            <a:endParaRPr lang="fr-FR"/>
          </a:p>
        </p:txBody>
      </p:sp>
    </p:spTree>
    <p:extLst>
      <p:ext uri="{BB962C8B-B14F-4D97-AF65-F5344CB8AC3E}">
        <p14:creationId xmlns:p14="http://schemas.microsoft.com/office/powerpoint/2010/main" val="219702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706" y="78531"/>
            <a:ext cx="20088860" cy="11308715"/>
          </a:xfrm>
          <a:custGeom>
            <a:avLst/>
            <a:gdLst/>
            <a:ahLst/>
            <a:cxnLst/>
            <a:rect l="l" t="t" r="r" b="b"/>
            <a:pathLst>
              <a:path w="20088860" h="11308715">
                <a:moveTo>
                  <a:pt x="0" y="0"/>
                </a:moveTo>
                <a:lnTo>
                  <a:pt x="20088392" y="0"/>
                </a:lnTo>
                <a:lnTo>
                  <a:pt x="20088392" y="11308555"/>
                </a:lnTo>
                <a:lnTo>
                  <a:pt x="0" y="11308555"/>
                </a:lnTo>
                <a:lnTo>
                  <a:pt x="0" y="0"/>
                </a:lnTo>
                <a:close/>
              </a:path>
            </a:pathLst>
          </a:custGeom>
          <a:solidFill>
            <a:srgbClr val="003FE2"/>
          </a:solidFill>
        </p:spPr>
        <p:txBody>
          <a:bodyPr wrap="square" lIns="0" tIns="0" rIns="0" bIns="0" rtlCol="0"/>
          <a:lstStyle/>
          <a:p>
            <a:endParaRPr/>
          </a:p>
        </p:txBody>
      </p:sp>
      <p:sp>
        <p:nvSpPr>
          <p:cNvPr id="17" name="bg object 17"/>
          <p:cNvSpPr/>
          <p:nvPr/>
        </p:nvSpPr>
        <p:spPr>
          <a:xfrm>
            <a:off x="15706" y="78531"/>
            <a:ext cx="20088860" cy="11308715"/>
          </a:xfrm>
          <a:custGeom>
            <a:avLst/>
            <a:gdLst/>
            <a:ahLst/>
            <a:cxnLst/>
            <a:rect l="l" t="t" r="r" b="b"/>
            <a:pathLst>
              <a:path w="20088860" h="11308715">
                <a:moveTo>
                  <a:pt x="0" y="0"/>
                </a:moveTo>
                <a:lnTo>
                  <a:pt x="20088392" y="0"/>
                </a:lnTo>
              </a:path>
              <a:path w="20088860" h="11308715">
                <a:moveTo>
                  <a:pt x="0" y="11308555"/>
                </a:moveTo>
                <a:lnTo>
                  <a:pt x="0" y="0"/>
                </a:lnTo>
              </a:path>
            </a:pathLst>
          </a:custGeom>
          <a:ln w="31412">
            <a:solidFill>
              <a:srgbClr val="002EAA"/>
            </a:solidFill>
          </a:ln>
        </p:spPr>
        <p:txBody>
          <a:bodyPr wrap="square" lIns="0" tIns="0" rIns="0" bIns="0" rtlCol="0"/>
          <a:lstStyle/>
          <a:p>
            <a:endParaRPr/>
          </a:p>
        </p:txBody>
      </p:sp>
      <p:sp>
        <p:nvSpPr>
          <p:cNvPr id="18" name="bg object 18"/>
          <p:cNvSpPr/>
          <p:nvPr/>
        </p:nvSpPr>
        <p:spPr>
          <a:xfrm>
            <a:off x="0" y="78531"/>
            <a:ext cx="20088860" cy="11308715"/>
          </a:xfrm>
          <a:custGeom>
            <a:avLst/>
            <a:gdLst/>
            <a:ahLst/>
            <a:cxnLst/>
            <a:rect l="l" t="t" r="r" b="b"/>
            <a:pathLst>
              <a:path w="20088860" h="11308715">
                <a:moveTo>
                  <a:pt x="2920746" y="349504"/>
                </a:moveTo>
                <a:lnTo>
                  <a:pt x="2916986" y="298424"/>
                </a:lnTo>
                <a:lnTo>
                  <a:pt x="2905785" y="248361"/>
                </a:lnTo>
                <a:lnTo>
                  <a:pt x="2887243" y="200177"/>
                </a:lnTo>
                <a:lnTo>
                  <a:pt x="2861843" y="155333"/>
                </a:lnTo>
                <a:lnTo>
                  <a:pt x="2830334" y="114935"/>
                </a:lnTo>
                <a:lnTo>
                  <a:pt x="2793225" y="79552"/>
                </a:lnTo>
                <a:lnTo>
                  <a:pt x="2751036" y="49796"/>
                </a:lnTo>
                <a:lnTo>
                  <a:pt x="2705011" y="26619"/>
                </a:lnTo>
                <a:lnTo>
                  <a:pt x="2656370" y="10528"/>
                </a:lnTo>
                <a:lnTo>
                  <a:pt x="2605836" y="1727"/>
                </a:lnTo>
                <a:lnTo>
                  <a:pt x="2571254" y="0"/>
                </a:lnTo>
                <a:lnTo>
                  <a:pt x="0" y="0"/>
                </a:lnTo>
                <a:lnTo>
                  <a:pt x="0" y="1397863"/>
                </a:lnTo>
                <a:lnTo>
                  <a:pt x="2575509" y="1397863"/>
                </a:lnTo>
                <a:lnTo>
                  <a:pt x="2622334" y="1394218"/>
                </a:lnTo>
                <a:lnTo>
                  <a:pt x="2672410" y="1383017"/>
                </a:lnTo>
                <a:lnTo>
                  <a:pt x="2720594" y="1364462"/>
                </a:lnTo>
                <a:lnTo>
                  <a:pt x="2765425" y="1339075"/>
                </a:lnTo>
                <a:lnTo>
                  <a:pt x="2805823" y="1307566"/>
                </a:lnTo>
                <a:lnTo>
                  <a:pt x="2841218" y="1270419"/>
                </a:lnTo>
                <a:lnTo>
                  <a:pt x="2870962" y="1228255"/>
                </a:lnTo>
                <a:lnTo>
                  <a:pt x="2894139" y="1182230"/>
                </a:lnTo>
                <a:lnTo>
                  <a:pt x="2910217" y="1133614"/>
                </a:lnTo>
                <a:lnTo>
                  <a:pt x="2919031" y="1083056"/>
                </a:lnTo>
                <a:lnTo>
                  <a:pt x="2920746" y="1048486"/>
                </a:lnTo>
                <a:lnTo>
                  <a:pt x="2920746" y="349504"/>
                </a:lnTo>
                <a:close/>
              </a:path>
              <a:path w="20088860" h="11308715">
                <a:moveTo>
                  <a:pt x="20088391" y="8665718"/>
                </a:moveTo>
                <a:lnTo>
                  <a:pt x="20075589" y="8620277"/>
                </a:lnTo>
                <a:lnTo>
                  <a:pt x="20054736" y="8573160"/>
                </a:lnTo>
                <a:lnTo>
                  <a:pt x="20026999" y="8529320"/>
                </a:lnTo>
                <a:lnTo>
                  <a:pt x="19993229" y="8490140"/>
                </a:lnTo>
                <a:lnTo>
                  <a:pt x="19954190" y="8456447"/>
                </a:lnTo>
                <a:lnTo>
                  <a:pt x="19910667" y="8428850"/>
                </a:lnTo>
                <a:lnTo>
                  <a:pt x="19863232" y="8407781"/>
                </a:lnTo>
                <a:lnTo>
                  <a:pt x="19813270" y="8393938"/>
                </a:lnTo>
                <a:lnTo>
                  <a:pt x="19762153" y="8387626"/>
                </a:lnTo>
                <a:lnTo>
                  <a:pt x="19744716" y="8387181"/>
                </a:lnTo>
                <a:lnTo>
                  <a:pt x="19041923" y="8387181"/>
                </a:lnTo>
                <a:lnTo>
                  <a:pt x="18990526" y="8390966"/>
                </a:lnTo>
                <a:lnTo>
                  <a:pt x="18940222" y="8402231"/>
                </a:lnTo>
                <a:lnTo>
                  <a:pt x="18891809" y="8420862"/>
                </a:lnTo>
                <a:lnTo>
                  <a:pt x="18846699" y="8446402"/>
                </a:lnTo>
                <a:lnTo>
                  <a:pt x="18806135" y="8478037"/>
                </a:lnTo>
                <a:lnTo>
                  <a:pt x="18770283" y="8515655"/>
                </a:lnTo>
                <a:lnTo>
                  <a:pt x="18740603" y="8557793"/>
                </a:lnTo>
                <a:lnTo>
                  <a:pt x="18717273" y="8604110"/>
                </a:lnTo>
                <a:lnTo>
                  <a:pt x="18701106" y="8653018"/>
                </a:lnTo>
                <a:lnTo>
                  <a:pt x="18692216" y="8704135"/>
                </a:lnTo>
                <a:lnTo>
                  <a:pt x="18690527" y="8738578"/>
                </a:lnTo>
                <a:lnTo>
                  <a:pt x="18690527" y="11308563"/>
                </a:lnTo>
                <a:lnTo>
                  <a:pt x="20088391" y="11308563"/>
                </a:lnTo>
                <a:lnTo>
                  <a:pt x="20088391" y="8665718"/>
                </a:lnTo>
                <a:close/>
              </a:path>
            </a:pathLst>
          </a:custGeom>
          <a:solidFill>
            <a:srgbClr val="FF93A2"/>
          </a:solidFill>
        </p:spPr>
        <p:txBody>
          <a:bodyPr wrap="square" lIns="0" tIns="0" rIns="0" bIns="0" rtlCol="0"/>
          <a:lstStyle/>
          <a:p>
            <a:endParaRPr/>
          </a:p>
        </p:txBody>
      </p:sp>
      <p:sp>
        <p:nvSpPr>
          <p:cNvPr id="2" name="Holder 2"/>
          <p:cNvSpPr>
            <a:spLocks noGrp="1"/>
          </p:cNvSpPr>
          <p:nvPr>
            <p:ph type="ctrTitle"/>
          </p:nvPr>
        </p:nvSpPr>
        <p:spPr>
          <a:xfrm>
            <a:off x="6827405" y="4348475"/>
            <a:ext cx="6449288" cy="1030604"/>
          </a:xfrm>
          <a:prstGeom prst="rect">
            <a:avLst/>
          </a:prstGeom>
        </p:spPr>
        <p:txBody>
          <a:bodyPr wrap="square" lIns="0" tIns="0" rIns="0" bIns="0">
            <a:spAutoFit/>
          </a:bodyPr>
          <a:lstStyle>
            <a:lvl1pPr>
              <a:defRPr sz="2600" b="1" i="0">
                <a:solidFill>
                  <a:schemeClr val="bg1"/>
                </a:solidFill>
                <a:latin typeface="Segoe UI"/>
                <a:cs typeface="Segoe UI"/>
              </a:defRPr>
            </a:lvl1pPr>
          </a:lstStyle>
          <a:p>
            <a:endParaRPr/>
          </a:p>
        </p:txBody>
      </p:sp>
      <p:sp>
        <p:nvSpPr>
          <p:cNvPr id="3" name="Holder 3"/>
          <p:cNvSpPr>
            <a:spLocks noGrp="1"/>
          </p:cNvSpPr>
          <p:nvPr>
            <p:ph type="subTitle" idx="4"/>
          </p:nvPr>
        </p:nvSpPr>
        <p:spPr>
          <a:xfrm>
            <a:off x="3015615" y="6422136"/>
            <a:ext cx="14072870" cy="28670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6" name="Holder 6"/>
          <p:cNvSpPr>
            <a:spLocks noGrp="1"/>
          </p:cNvSpPr>
          <p:nvPr>
            <p:ph type="sldNum" sz="quarter" idx="7"/>
          </p:nvPr>
        </p:nvSpPr>
        <p:spPr/>
        <p:txBody>
          <a:bodyPr lIns="0" tIns="0" rIns="0" bIns="0"/>
          <a:lstStyle>
            <a:lvl1pPr>
              <a:defRPr sz="1300" b="1" i="0">
                <a:solidFill>
                  <a:srgbClr val="252423"/>
                </a:solidFill>
                <a:latin typeface="Segoe UI"/>
                <a:cs typeface="Segoe UI"/>
              </a:defRPr>
            </a:lvl1pPr>
          </a:lstStyle>
          <a:p>
            <a:pPr marL="38100">
              <a:lnSpc>
                <a:spcPct val="100000"/>
              </a:lnSpc>
              <a:spcBef>
                <a:spcPts val="220"/>
              </a:spcBef>
            </a:pPr>
            <a:fld id="{81D60167-4931-47E6-BA6A-407CBD079E47}" type="slidenum">
              <a:rPr spc="-25" dirty="0"/>
              <a:t>‹N°›</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Segoe UI"/>
                <a:cs typeface="Segoe U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6" name="Holder 6"/>
          <p:cNvSpPr>
            <a:spLocks noGrp="1"/>
          </p:cNvSpPr>
          <p:nvPr>
            <p:ph type="sldNum" sz="quarter" idx="7"/>
          </p:nvPr>
        </p:nvSpPr>
        <p:spPr/>
        <p:txBody>
          <a:bodyPr lIns="0" tIns="0" rIns="0" bIns="0"/>
          <a:lstStyle>
            <a:lvl1pPr>
              <a:defRPr sz="1300" b="1" i="0">
                <a:solidFill>
                  <a:srgbClr val="252423"/>
                </a:solidFill>
                <a:latin typeface="Segoe UI"/>
                <a:cs typeface="Segoe UI"/>
              </a:defRPr>
            </a:lvl1pPr>
          </a:lstStyle>
          <a:p>
            <a:pPr marL="38100">
              <a:lnSpc>
                <a:spcPct val="100000"/>
              </a:lnSpc>
              <a:spcBef>
                <a:spcPts val="220"/>
              </a:spcBef>
            </a:pPr>
            <a:fld id="{81D60167-4931-47E6-BA6A-407CBD079E47}" type="slidenum">
              <a:rPr spc="-25" dirty="0"/>
              <a:t>‹N°›</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Segoe UI"/>
                <a:cs typeface="Segoe UI"/>
              </a:defRPr>
            </a:lvl1pPr>
          </a:lstStyle>
          <a:p>
            <a:endParaRPr/>
          </a:p>
        </p:txBody>
      </p:sp>
      <p:sp>
        <p:nvSpPr>
          <p:cNvPr id="3" name="Holder 3"/>
          <p:cNvSpPr>
            <a:spLocks noGrp="1"/>
          </p:cNvSpPr>
          <p:nvPr>
            <p:ph sz="half" idx="2"/>
          </p:nvPr>
        </p:nvSpPr>
        <p:spPr>
          <a:xfrm>
            <a:off x="1005205" y="2637663"/>
            <a:ext cx="8745284" cy="756894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37663"/>
            <a:ext cx="8745284" cy="756894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7" name="Holder 7"/>
          <p:cNvSpPr>
            <a:spLocks noGrp="1"/>
          </p:cNvSpPr>
          <p:nvPr>
            <p:ph type="sldNum" sz="quarter" idx="7"/>
          </p:nvPr>
        </p:nvSpPr>
        <p:spPr/>
        <p:txBody>
          <a:bodyPr lIns="0" tIns="0" rIns="0" bIns="0"/>
          <a:lstStyle>
            <a:lvl1pPr>
              <a:defRPr sz="1300" b="1" i="0">
                <a:solidFill>
                  <a:srgbClr val="252423"/>
                </a:solidFill>
                <a:latin typeface="Segoe UI"/>
                <a:cs typeface="Segoe UI"/>
              </a:defRPr>
            </a:lvl1pPr>
          </a:lstStyle>
          <a:p>
            <a:pPr marL="38100">
              <a:lnSpc>
                <a:spcPct val="100000"/>
              </a:lnSpc>
              <a:spcBef>
                <a:spcPts val="220"/>
              </a:spcBef>
            </a:pPr>
            <a:fld id="{81D60167-4931-47E6-BA6A-407CBD079E47}" type="slidenum">
              <a:rPr spc="-25" dirty="0"/>
              <a:t>‹N°›</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5" name="Holder 5"/>
          <p:cNvSpPr>
            <a:spLocks noGrp="1"/>
          </p:cNvSpPr>
          <p:nvPr>
            <p:ph type="sldNum" sz="quarter" idx="7"/>
          </p:nvPr>
        </p:nvSpPr>
        <p:spPr/>
        <p:txBody>
          <a:bodyPr lIns="0" tIns="0" rIns="0" bIns="0"/>
          <a:lstStyle>
            <a:lvl1pPr>
              <a:defRPr sz="1300" b="1" i="0">
                <a:solidFill>
                  <a:srgbClr val="252423"/>
                </a:solidFill>
                <a:latin typeface="Segoe UI"/>
                <a:cs typeface="Segoe UI"/>
              </a:defRPr>
            </a:lvl1pPr>
          </a:lstStyle>
          <a:p>
            <a:pPr marL="38100">
              <a:lnSpc>
                <a:spcPct val="100000"/>
              </a:lnSpc>
              <a:spcBef>
                <a:spcPts val="220"/>
              </a:spcBef>
            </a:pPr>
            <a:fld id="{81D60167-4931-47E6-BA6A-407CBD079E47}" type="slidenum">
              <a:rPr spc="-25" dirty="0"/>
              <a:t>‹N°›</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19888"/>
            <a:ext cx="20088860" cy="656590"/>
          </a:xfrm>
          <a:custGeom>
            <a:avLst/>
            <a:gdLst/>
            <a:ahLst/>
            <a:cxnLst/>
            <a:rect l="l" t="t" r="r" b="b"/>
            <a:pathLst>
              <a:path w="20088860" h="656590">
                <a:moveTo>
                  <a:pt x="0" y="656033"/>
                </a:moveTo>
                <a:lnTo>
                  <a:pt x="0" y="0"/>
                </a:lnTo>
                <a:lnTo>
                  <a:pt x="20088392" y="0"/>
                </a:lnTo>
                <a:lnTo>
                  <a:pt x="20088392" y="656033"/>
                </a:lnTo>
                <a:lnTo>
                  <a:pt x="0" y="656033"/>
                </a:lnTo>
                <a:close/>
              </a:path>
            </a:pathLst>
          </a:custGeom>
          <a:solidFill>
            <a:srgbClr val="003FE2"/>
          </a:solidFill>
        </p:spPr>
        <p:txBody>
          <a:bodyPr wrap="square" lIns="0" tIns="0" rIns="0" bIns="0" rtlCol="0"/>
          <a:lstStyle/>
          <a:p>
            <a:endParaRPr/>
          </a:p>
        </p:txBody>
      </p:sp>
      <p:sp>
        <p:nvSpPr>
          <p:cNvPr id="17" name="bg object 17"/>
          <p:cNvSpPr/>
          <p:nvPr/>
        </p:nvSpPr>
        <p:spPr>
          <a:xfrm>
            <a:off x="0" y="219888"/>
            <a:ext cx="20088860" cy="656590"/>
          </a:xfrm>
          <a:custGeom>
            <a:avLst/>
            <a:gdLst/>
            <a:ahLst/>
            <a:cxnLst/>
            <a:rect l="l" t="t" r="r" b="b"/>
            <a:pathLst>
              <a:path w="20088860" h="656590">
                <a:moveTo>
                  <a:pt x="0" y="656033"/>
                </a:moveTo>
                <a:lnTo>
                  <a:pt x="0" y="0"/>
                </a:lnTo>
                <a:lnTo>
                  <a:pt x="20088392" y="0"/>
                </a:lnTo>
              </a:path>
            </a:pathLst>
          </a:custGeom>
          <a:ln w="31412">
            <a:solidFill>
              <a:srgbClr val="002EAA"/>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4" name="Holder 4"/>
          <p:cNvSpPr>
            <a:spLocks noGrp="1"/>
          </p:cNvSpPr>
          <p:nvPr>
            <p:ph type="sldNum" sz="quarter" idx="7"/>
          </p:nvPr>
        </p:nvSpPr>
        <p:spPr/>
        <p:txBody>
          <a:bodyPr lIns="0" tIns="0" rIns="0" bIns="0"/>
          <a:lstStyle>
            <a:lvl1pPr>
              <a:defRPr sz="1300" b="1" i="0">
                <a:solidFill>
                  <a:srgbClr val="252423"/>
                </a:solidFill>
                <a:latin typeface="Segoe UI"/>
                <a:cs typeface="Segoe UI"/>
              </a:defRPr>
            </a:lvl1pPr>
          </a:lstStyle>
          <a:p>
            <a:pPr marL="38100">
              <a:lnSpc>
                <a:spcPct val="100000"/>
              </a:lnSpc>
              <a:spcBef>
                <a:spcPts val="220"/>
              </a:spcBef>
            </a:pPr>
            <a:fld id="{81D60167-4931-47E6-BA6A-407CBD079E47}" type="slidenum">
              <a:rPr spc="-25" dirty="0"/>
              <a:t>‹N°›</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07808" y="3562545"/>
            <a:ext cx="17088485" cy="400110"/>
          </a:xfrm>
        </p:spPr>
        <p:txBody>
          <a:bodyPr/>
          <a:lstStyle/>
          <a:p>
            <a:r>
              <a:rPr lang="fr-FR"/>
              <a:t>Modifiez le style du titre</a:t>
            </a:r>
          </a:p>
        </p:txBody>
      </p:sp>
      <p:sp>
        <p:nvSpPr>
          <p:cNvPr id="3" name="Sous-titre 2"/>
          <p:cNvSpPr>
            <a:spLocks noGrp="1"/>
          </p:cNvSpPr>
          <p:nvPr>
            <p:ph type="subTitle" idx="1"/>
          </p:nvPr>
        </p:nvSpPr>
        <p:spPr>
          <a:xfrm>
            <a:off x="3015615" y="6498590"/>
            <a:ext cx="14072870" cy="276999"/>
          </a:xfrm>
        </p:spPr>
        <p:txBody>
          <a:bodyPr/>
          <a:lstStyle>
            <a:lvl1pPr marL="0" indent="0" algn="ctr">
              <a:buNone/>
              <a:defRPr>
                <a:solidFill>
                  <a:schemeClr val="tx1">
                    <a:tint val="75000"/>
                  </a:schemeClr>
                </a:solidFill>
              </a:defRPr>
            </a:lvl1pPr>
            <a:lvl2pPr marL="764530" indent="0" algn="ctr">
              <a:buNone/>
              <a:defRPr>
                <a:solidFill>
                  <a:schemeClr val="tx1">
                    <a:tint val="75000"/>
                  </a:schemeClr>
                </a:solidFill>
              </a:defRPr>
            </a:lvl2pPr>
            <a:lvl3pPr marL="1529060" indent="0" algn="ctr">
              <a:buNone/>
              <a:defRPr>
                <a:solidFill>
                  <a:schemeClr val="tx1">
                    <a:tint val="75000"/>
                  </a:schemeClr>
                </a:solidFill>
              </a:defRPr>
            </a:lvl3pPr>
            <a:lvl4pPr marL="2293590" indent="0" algn="ctr">
              <a:buNone/>
              <a:defRPr>
                <a:solidFill>
                  <a:schemeClr val="tx1">
                    <a:tint val="75000"/>
                  </a:schemeClr>
                </a:solidFill>
              </a:defRPr>
            </a:lvl4pPr>
            <a:lvl5pPr marL="3058119" indent="0" algn="ctr">
              <a:buNone/>
              <a:defRPr>
                <a:solidFill>
                  <a:schemeClr val="tx1">
                    <a:tint val="75000"/>
                  </a:schemeClr>
                </a:solidFill>
              </a:defRPr>
            </a:lvl5pPr>
            <a:lvl6pPr marL="3822649" indent="0" algn="ctr">
              <a:buNone/>
              <a:defRPr>
                <a:solidFill>
                  <a:schemeClr val="tx1">
                    <a:tint val="75000"/>
                  </a:schemeClr>
                </a:solidFill>
              </a:defRPr>
            </a:lvl6pPr>
            <a:lvl7pPr marL="4587179" indent="0" algn="ctr">
              <a:buNone/>
              <a:defRPr>
                <a:solidFill>
                  <a:schemeClr val="tx1">
                    <a:tint val="75000"/>
                  </a:schemeClr>
                </a:solidFill>
              </a:defRPr>
            </a:lvl7pPr>
            <a:lvl8pPr marL="5351709" indent="0" algn="ctr">
              <a:buNone/>
              <a:defRPr>
                <a:solidFill>
                  <a:schemeClr val="tx1">
                    <a:tint val="75000"/>
                  </a:schemeClr>
                </a:solidFill>
              </a:defRPr>
            </a:lvl8pPr>
            <a:lvl9pPr marL="611623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1005205" y="10665333"/>
            <a:ext cx="4623943" cy="276999"/>
          </a:xfrm>
        </p:spPr>
        <p:txBody>
          <a:bodyPr/>
          <a:lstStyle/>
          <a:p>
            <a:fld id="{138CD0DA-59F3-4D01-AB2E-3248B58CABAF}" type="datetimeFigureOut">
              <a:rPr lang="fr-FR" smtClean="0"/>
              <a:t>10/06/2024</a:t>
            </a:fld>
            <a:endParaRPr lang="fr-FR"/>
          </a:p>
        </p:txBody>
      </p:sp>
      <p:sp>
        <p:nvSpPr>
          <p:cNvPr id="5" name="Espace réservé du pied de page 4"/>
          <p:cNvSpPr>
            <a:spLocks noGrp="1"/>
          </p:cNvSpPr>
          <p:nvPr>
            <p:ph type="ftr" sz="quarter" idx="11"/>
          </p:nvPr>
        </p:nvSpPr>
        <p:spPr>
          <a:xfrm>
            <a:off x="6835394" y="10665333"/>
            <a:ext cx="6433312" cy="276999"/>
          </a:xfrm>
        </p:spPr>
        <p:txBody>
          <a:bodyPr/>
          <a:lstStyle/>
          <a:p>
            <a:endParaRPr lang="fr-FR"/>
          </a:p>
        </p:txBody>
      </p:sp>
      <p:sp>
        <p:nvSpPr>
          <p:cNvPr id="6" name="Espace réservé du numéro de diapositive 5"/>
          <p:cNvSpPr>
            <a:spLocks noGrp="1"/>
          </p:cNvSpPr>
          <p:nvPr>
            <p:ph type="sldNum" sz="quarter" idx="12"/>
          </p:nvPr>
        </p:nvSpPr>
        <p:spPr>
          <a:xfrm>
            <a:off x="19736165" y="11036650"/>
            <a:ext cx="281940" cy="400110"/>
          </a:xfrm>
        </p:spPr>
        <p:txBody>
          <a:bodyPr/>
          <a:lstStyle/>
          <a:p>
            <a:fld id="{8E391C54-A9D1-43C9-AEE9-CA5AC3C2A9C7}" type="slidenum">
              <a:rPr lang="fr-FR" smtClean="0"/>
              <a:t>‹N°›</a:t>
            </a:fld>
            <a:endParaRPr lang="fr-FR"/>
          </a:p>
        </p:txBody>
      </p:sp>
    </p:spTree>
    <p:extLst>
      <p:ext uri="{BB962C8B-B14F-4D97-AF65-F5344CB8AC3E}">
        <p14:creationId xmlns:p14="http://schemas.microsoft.com/office/powerpoint/2010/main" val="110530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re et texte">
    <p:spTree>
      <p:nvGrpSpPr>
        <p:cNvPr id="1" name=""/>
        <p:cNvGrpSpPr/>
        <p:nvPr/>
      </p:nvGrpSpPr>
      <p:grpSpPr>
        <a:xfrm>
          <a:off x="0" y="0"/>
          <a:ext cx="0" cy="0"/>
          <a:chOff x="0" y="0"/>
          <a:chExt cx="0" cy="0"/>
        </a:xfrm>
      </p:grpSpPr>
      <p:sp>
        <p:nvSpPr>
          <p:cNvPr id="7" name="Rectangle 7"/>
          <p:cNvSpPr>
            <a:spLocks noGrp="1"/>
          </p:cNvSpPr>
          <p:nvPr>
            <p:ph type="body" idx="1"/>
          </p:nvPr>
        </p:nvSpPr>
        <p:spPr>
          <a:xfrm>
            <a:off x="753903" y="2638662"/>
            <a:ext cx="18486755" cy="138499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1027947" y="315449"/>
            <a:ext cx="18093690" cy="1640957"/>
          </a:xfrm>
          <a:prstGeom prst="rect">
            <a:avLst/>
          </a:prstGeom>
        </p:spPr>
        <p:txBody>
          <a:bodyPr anchor="b" anchorCtr="0">
            <a:normAutofit/>
          </a:bodyPr>
          <a:lstStyle/>
          <a:p>
            <a:pPr algn="l"/>
            <a:r>
              <a:rPr lang="fr-FR"/>
              <a:t>Modifiez le style du titre</a:t>
            </a:r>
          </a:p>
        </p:txBody>
      </p:sp>
      <p:sp>
        <p:nvSpPr>
          <p:cNvPr id="8" name="Date Placeholder 7"/>
          <p:cNvSpPr>
            <a:spLocks noGrp="1"/>
          </p:cNvSpPr>
          <p:nvPr>
            <p:ph type="dt" sz="half" idx="10"/>
          </p:nvPr>
        </p:nvSpPr>
        <p:spPr>
          <a:xfrm>
            <a:off x="1005205" y="10665333"/>
            <a:ext cx="4623943" cy="276999"/>
          </a:xfrm>
        </p:spPr>
        <p:txBody>
          <a:bodyPr/>
          <a:lstStyle/>
          <a:p>
            <a:fld id="{6CC35B8C-A35D-48AB-A3D1-0075E00054BB}" type="datetimeFigureOut">
              <a:rPr lang="fr-FR" smtClean="0"/>
              <a:pPr/>
              <a:t>10/06/2024</a:t>
            </a:fld>
            <a:endParaRPr lang="fr-FR"/>
          </a:p>
        </p:txBody>
      </p:sp>
      <p:sp>
        <p:nvSpPr>
          <p:cNvPr id="10" name="Slide Number Placeholder 9"/>
          <p:cNvSpPr>
            <a:spLocks noGrp="1"/>
          </p:cNvSpPr>
          <p:nvPr>
            <p:ph type="sldNum" sz="quarter" idx="11"/>
          </p:nvPr>
        </p:nvSpPr>
        <p:spPr>
          <a:xfrm>
            <a:off x="19736165" y="11036650"/>
            <a:ext cx="281940" cy="400110"/>
          </a:xfrm>
        </p:spPr>
        <p:txBody>
          <a:bodyPr/>
          <a:lstStyle/>
          <a:p>
            <a:fld id="{7AF0B756-D4E6-4C07-829D-C20ADEBA8C57}" type="slidenum">
              <a:rPr lang="fr-FR" smtClean="0"/>
              <a:pPr/>
              <a:t>‹N°›</a:t>
            </a:fld>
            <a:endParaRPr lang="fr-FR"/>
          </a:p>
        </p:txBody>
      </p:sp>
      <p:sp>
        <p:nvSpPr>
          <p:cNvPr id="11" name="Footer Placeholder 10"/>
          <p:cNvSpPr>
            <a:spLocks noGrp="1"/>
          </p:cNvSpPr>
          <p:nvPr>
            <p:ph type="ftr" sz="quarter" idx="12"/>
          </p:nvPr>
        </p:nvSpPr>
        <p:spPr>
          <a:xfrm>
            <a:off x="6835394" y="10665333"/>
            <a:ext cx="6433312" cy="276999"/>
          </a:xfrm>
        </p:spPr>
        <p:txBody>
          <a:bodyPr/>
          <a:lstStyle/>
          <a:p>
            <a:endParaRPr lang="fr-FR"/>
          </a:p>
        </p:txBody>
      </p:sp>
    </p:spTree>
    <p:extLst>
      <p:ext uri="{BB962C8B-B14F-4D97-AF65-F5344CB8AC3E}">
        <p14:creationId xmlns:p14="http://schemas.microsoft.com/office/powerpoint/2010/main" val="218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2995" y="2603303"/>
            <a:ext cx="18093690" cy="7568416"/>
          </a:xfrm>
          <a:prstGeom prst="rect">
            <a:avLst/>
          </a:prstGeom>
        </p:spPr>
        <p:txBody>
          <a:bodyPr>
            <a:normAutofit/>
          </a:bodyPr>
          <a:lstStyle>
            <a:lvl1pPr marL="764530" indent="-764530">
              <a:buClr>
                <a:schemeClr val="accent5"/>
              </a:buClr>
              <a:buFont typeface="Webdings" panose="05030102010509060703" pitchFamily="18" charset="2"/>
              <a:buChar char="4"/>
              <a:defRPr sz="3344">
                <a:solidFill>
                  <a:schemeClr val="tx1"/>
                </a:solidFill>
                <a:latin typeface="+mj-lt"/>
              </a:defRPr>
            </a:lvl1pPr>
            <a:lvl2pPr marL="1529060" indent="-764530">
              <a:buClr>
                <a:schemeClr val="accent5"/>
              </a:buClr>
              <a:buFont typeface="Arial" panose="020B0604020202020204" pitchFamily="34" charset="0"/>
              <a:buChar char="•"/>
              <a:defRPr sz="3344">
                <a:solidFill>
                  <a:schemeClr val="tx1"/>
                </a:solidFill>
                <a:latin typeface="+mj-lt"/>
              </a:defRPr>
            </a:lvl2pPr>
            <a:lvl3pPr marL="2102457" indent="-573397">
              <a:buClr>
                <a:schemeClr val="accent5"/>
              </a:buClr>
              <a:buFont typeface="Calibri" panose="020F0502020204030204" pitchFamily="34" charset="0"/>
              <a:buChar char="‒"/>
              <a:defRPr sz="3344">
                <a:solidFill>
                  <a:schemeClr val="tx1"/>
                </a:solidFill>
                <a:latin typeface="+mj-lt"/>
              </a:defRPr>
            </a:lvl3pPr>
          </a:lstStyle>
          <a:p>
            <a:pPr lvl="0"/>
            <a:r>
              <a:rPr lang="fr-FR" dirty="0"/>
              <a:t>Modifiez les styles du texte du masque</a:t>
            </a:r>
          </a:p>
          <a:p>
            <a:pPr lvl="1"/>
            <a:r>
              <a:rPr lang="fr-FR" dirty="0"/>
              <a:t>Deuxième niveau</a:t>
            </a:r>
          </a:p>
          <a:p>
            <a:pPr lvl="2"/>
            <a:r>
              <a:rPr lang="fr-FR" dirty="0"/>
              <a:t>Troisième niveau</a:t>
            </a:r>
          </a:p>
        </p:txBody>
      </p:sp>
      <p:sp>
        <p:nvSpPr>
          <p:cNvPr id="7" name="Organigramme : Données stockées 6"/>
          <p:cNvSpPr/>
          <p:nvPr userDrawn="1"/>
        </p:nvSpPr>
        <p:spPr>
          <a:xfrm rot="5182807">
            <a:off x="9776613" y="-12425561"/>
            <a:ext cx="4007922" cy="25656631"/>
          </a:xfrm>
          <a:prstGeom prst="flowChartOnlineStorage">
            <a:avLst/>
          </a:prstGeom>
          <a:solidFill>
            <a:srgbClr val="E08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344"/>
          </a:p>
        </p:txBody>
      </p:sp>
      <p:sp>
        <p:nvSpPr>
          <p:cNvPr id="10" name="Titre 9"/>
          <p:cNvSpPr>
            <a:spLocks noGrp="1"/>
          </p:cNvSpPr>
          <p:nvPr>
            <p:ph type="title"/>
          </p:nvPr>
        </p:nvSpPr>
        <p:spPr>
          <a:xfrm>
            <a:off x="394677" y="-45792"/>
            <a:ext cx="18093690" cy="1911350"/>
          </a:xfrm>
        </p:spPr>
        <p:txBody>
          <a:bodyPr>
            <a:normAutofit/>
          </a:bodyPr>
          <a:lstStyle>
            <a:lvl1pPr algn="l">
              <a:defRPr sz="4682">
                <a:solidFill>
                  <a:schemeClr val="bg1"/>
                </a:solidFill>
                <a:latin typeface="Comfortaa" panose="00000500000000000000" pitchFamily="2" charset="0"/>
              </a:defRPr>
            </a:lvl1pPr>
          </a:lstStyle>
          <a:p>
            <a:r>
              <a:rPr lang="fr-FR" dirty="0"/>
              <a:t>Modifiez le style du titre</a:t>
            </a:r>
          </a:p>
        </p:txBody>
      </p:sp>
      <p:pic>
        <p:nvPicPr>
          <p:cNvPr id="8" name="Image 7">
            <a:extLst>
              <a:ext uri="{FF2B5EF4-FFF2-40B4-BE49-F238E27FC236}">
                <a16:creationId xmlns:a16="http://schemas.microsoft.com/office/drawing/2014/main" id="{86F2940E-82A0-421D-A899-D0FD01CBAD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1862" y="-1124747"/>
            <a:ext cx="9720963" cy="7719978"/>
          </a:xfrm>
          <a:prstGeom prst="rect">
            <a:avLst/>
          </a:prstGeom>
        </p:spPr>
      </p:pic>
    </p:spTree>
    <p:extLst>
      <p:ext uri="{BB962C8B-B14F-4D97-AF65-F5344CB8AC3E}">
        <p14:creationId xmlns:p14="http://schemas.microsoft.com/office/powerpoint/2010/main" val="389087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94893" y="327655"/>
            <a:ext cx="6314312" cy="427990"/>
          </a:xfrm>
          <a:prstGeom prst="rect">
            <a:avLst/>
          </a:prstGeom>
        </p:spPr>
        <p:txBody>
          <a:bodyPr wrap="square" lIns="0" tIns="0" rIns="0" bIns="0">
            <a:spAutoFit/>
          </a:bodyPr>
          <a:lstStyle>
            <a:lvl1pPr>
              <a:defRPr sz="2600" b="1" i="0">
                <a:solidFill>
                  <a:schemeClr val="bg1"/>
                </a:solidFill>
                <a:latin typeface="Segoe UI"/>
                <a:cs typeface="Segoe UI"/>
              </a:defRPr>
            </a:lvl1pPr>
          </a:lstStyle>
          <a:p>
            <a:endParaRPr/>
          </a:p>
        </p:txBody>
      </p:sp>
      <p:sp>
        <p:nvSpPr>
          <p:cNvPr id="3" name="Holder 3"/>
          <p:cNvSpPr>
            <a:spLocks noGrp="1"/>
          </p:cNvSpPr>
          <p:nvPr>
            <p:ph type="body" idx="1"/>
          </p:nvPr>
        </p:nvSpPr>
        <p:spPr>
          <a:xfrm>
            <a:off x="753903" y="2638662"/>
            <a:ext cx="18486755" cy="241680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665333"/>
            <a:ext cx="6433312" cy="57340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665333"/>
            <a:ext cx="4623943" cy="5734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6" name="Holder 6"/>
          <p:cNvSpPr>
            <a:spLocks noGrp="1"/>
          </p:cNvSpPr>
          <p:nvPr>
            <p:ph type="sldNum" sz="quarter" idx="7"/>
          </p:nvPr>
        </p:nvSpPr>
        <p:spPr>
          <a:xfrm>
            <a:off x="19736165" y="11036650"/>
            <a:ext cx="281940" cy="248284"/>
          </a:xfrm>
          <a:prstGeom prst="rect">
            <a:avLst/>
          </a:prstGeom>
        </p:spPr>
        <p:txBody>
          <a:bodyPr wrap="square" lIns="0" tIns="0" rIns="0" bIns="0">
            <a:spAutoFit/>
          </a:bodyPr>
          <a:lstStyle>
            <a:lvl1pPr>
              <a:defRPr sz="1300" b="1" i="0">
                <a:solidFill>
                  <a:srgbClr val="252423"/>
                </a:solidFill>
                <a:latin typeface="Segoe UI"/>
                <a:cs typeface="Segoe UI"/>
              </a:defRPr>
            </a:lvl1pPr>
          </a:lstStyle>
          <a:p>
            <a:pPr marL="38100">
              <a:lnSpc>
                <a:spcPct val="100000"/>
              </a:lnSpc>
              <a:spcBef>
                <a:spcPts val="220"/>
              </a:spcBef>
            </a:pPr>
            <a:fld id="{81D60167-4931-47E6-BA6A-407CBD079E47}" type="slidenum">
              <a:rPr spc="-25" dirty="0"/>
              <a:t>‹N°›</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 Id="rId9"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rot="21222629">
            <a:off x="-593754" y="9236102"/>
            <a:ext cx="21069831" cy="65023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9" name="Picture 5"/>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407" t="21666" r="49413" b="17222"/>
          <a:stretch/>
        </p:blipFill>
        <p:spPr bwMode="auto">
          <a:xfrm>
            <a:off x="12745405" y="2121649"/>
            <a:ext cx="4929855" cy="70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0"/>
          <p:cNvSpPr txBox="1">
            <a:spLocks/>
          </p:cNvSpPr>
          <p:nvPr/>
        </p:nvSpPr>
        <p:spPr>
          <a:xfrm>
            <a:off x="2896977" y="4289091"/>
            <a:ext cx="14088365" cy="2458208"/>
          </a:xfrm>
          <a:prstGeom prst="rect">
            <a:avLst/>
          </a:prstGeom>
        </p:spPr>
        <p:txBody>
          <a:bodyPr anchor="b" anchorCtr="0">
            <a:noAutofit/>
          </a:bodyPr>
          <a:lstStyle>
            <a:defPPr>
              <a:defRPr lang="fr-FR" sz="4400">
                <a:solidFill>
                  <a:schemeClr val="tx1"/>
                </a:solidFill>
                <a:latin typeface="+mj-lt"/>
                <a:ea typeface="+mj-ea"/>
                <a:cs typeface="+mj-cs"/>
              </a:defRPr>
            </a:defPPr>
            <a:lvl1pPr algn="r" eaLnBrk="1" latinLnBrk="0" hangingPunct="1">
              <a:buNone/>
              <a:defRPr lang="fr-FR" sz="4000">
                <a:solidFill>
                  <a:schemeClr val="tx1">
                    <a:alpha val="100000"/>
                  </a:schemeClr>
                </a:solidFill>
                <a:latin typeface="+mj-lt"/>
              </a:defRPr>
            </a:lvl1pPr>
          </a:lstStyle>
          <a:p>
            <a:pPr algn="ctr"/>
            <a:r>
              <a:rPr lang="fr-FR" sz="6689" b="1" dirty="0">
                <a:solidFill>
                  <a:schemeClr val="accent6"/>
                </a:solidFill>
                <a:latin typeface="Comfortaa" panose="00000500000000000000" pitchFamily="2" charset="0"/>
              </a:rPr>
              <a:t>Rapport du Directeur Général</a:t>
            </a:r>
          </a:p>
          <a:p>
            <a:pPr algn="ctr"/>
            <a:r>
              <a:rPr lang="fr-FR" sz="5351" b="1" dirty="0">
                <a:solidFill>
                  <a:schemeClr val="accent6"/>
                </a:solidFill>
                <a:latin typeface="Comfortaa" panose="00000500000000000000" pitchFamily="2" charset="0"/>
              </a:rPr>
              <a:t>2023</a:t>
            </a:r>
          </a:p>
        </p:txBody>
      </p:sp>
      <p:sp>
        <p:nvSpPr>
          <p:cNvPr id="9" name="Sous-titre 1"/>
          <p:cNvSpPr txBox="1">
            <a:spLocks/>
          </p:cNvSpPr>
          <p:nvPr/>
        </p:nvSpPr>
        <p:spPr>
          <a:xfrm>
            <a:off x="6800889" y="9605475"/>
            <a:ext cx="10357855" cy="1547178"/>
          </a:xfrm>
          <a:prstGeom prst="rect">
            <a:avLst/>
          </a:prstGeom>
        </p:spPr>
        <p:txBody>
          <a:bodyPr>
            <a:normAutofit/>
          </a:bodyPr>
          <a:lstStyle>
            <a:defPPr>
              <a:defRPr lang="fr-FR">
                <a:solidFill>
                  <a:schemeClr val="tx1"/>
                </a:solidFill>
                <a:latin typeface="+mn-lt"/>
                <a:ea typeface="+mn-ea"/>
                <a:cs typeface="+mn-cs"/>
              </a:defRPr>
            </a:defPPr>
            <a:lvl1pPr marL="0" indent="0" algn="r" eaLnBrk="1" latinLnBrk="0" hangingPunct="1">
              <a:buNone/>
              <a:defRPr lang="fr-FR" sz="2800">
                <a:latin typeface="+mn-lt"/>
              </a:defRPr>
            </a:lvl1pPr>
            <a:lvl2pPr marL="457200" indent="0" algn="ctr" eaLnBrk="1" hangingPunct="1">
              <a:buNone/>
              <a:defRPr lang="fr-FR" sz="2400">
                <a:latin typeface="+mn-lt"/>
              </a:defRPr>
            </a:lvl2pPr>
            <a:lvl3pPr marL="914400" indent="0" algn="ctr" eaLnBrk="1" hangingPunct="1">
              <a:buNone/>
              <a:defRPr lang="fr-FR" sz="2400">
                <a:latin typeface="+mn-lt"/>
              </a:defRPr>
            </a:lvl3pPr>
            <a:lvl4pPr marL="1371600" indent="0" algn="ctr" eaLnBrk="1" hangingPunct="1">
              <a:buNone/>
              <a:defRPr lang="fr-FR" sz="2000">
                <a:latin typeface="+mn-lt"/>
              </a:defRPr>
            </a:lvl4pPr>
            <a:lvl5pPr marL="1828800" indent="0" algn="ctr" eaLnBrk="1" hangingPunct="1">
              <a:buNone/>
              <a:defRPr lang="fr-FR" sz="2000">
                <a:latin typeface="+mn-lt"/>
              </a:defRPr>
            </a:lvl5pPr>
            <a:lvl6pPr marL="2286000" indent="0" algn="ctr" eaLnBrk="1" hangingPunct="1">
              <a:buNone/>
              <a:defRPr lang="fr-FR" sz="2000"/>
            </a:lvl6pPr>
            <a:lvl7pPr marL="2743200" indent="0" algn="ctr" eaLnBrk="1" hangingPunct="1">
              <a:buNone/>
              <a:defRPr lang="fr-FR" sz="2000"/>
            </a:lvl7pPr>
            <a:lvl8pPr marL="3200400" indent="0" algn="ctr" eaLnBrk="1" hangingPunct="1">
              <a:buNone/>
              <a:defRPr lang="fr-FR" sz="2000"/>
            </a:lvl8pPr>
            <a:lvl9pPr marL="3657600" indent="0" algn="ctr" eaLnBrk="1" hangingPunct="1">
              <a:buNone/>
              <a:defRPr lang="fr-FR" sz="2000"/>
            </a:lvl9pPr>
          </a:lstStyle>
          <a:p>
            <a:r>
              <a:rPr lang="fr-FR" sz="3010" dirty="0">
                <a:solidFill>
                  <a:schemeClr val="bg1"/>
                </a:solidFill>
                <a:latin typeface="Comfortaa" panose="00000500000000000000" pitchFamily="2" charset="0"/>
              </a:rPr>
              <a:t>Assemblée Générale Ordinaire – 11 juin 2024</a:t>
            </a:r>
          </a:p>
        </p:txBody>
      </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84" t="33194" r="24219" b="11250"/>
          <a:stretch/>
        </p:blipFill>
        <p:spPr bwMode="auto">
          <a:xfrm>
            <a:off x="2784311" y="556276"/>
            <a:ext cx="5341126" cy="270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8258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0512" y="2167473"/>
            <a:ext cx="18399338" cy="1727835"/>
          </a:xfrm>
          <a:custGeom>
            <a:avLst/>
            <a:gdLst/>
            <a:ahLst/>
            <a:cxnLst/>
            <a:rect l="l" t="t" r="r" b="b"/>
            <a:pathLst>
              <a:path w="13141325" h="1727835">
                <a:moveTo>
                  <a:pt x="12881806" y="1727695"/>
                </a:moveTo>
                <a:lnTo>
                  <a:pt x="259114" y="1727695"/>
                </a:lnTo>
                <a:lnTo>
                  <a:pt x="221012" y="1724872"/>
                </a:lnTo>
                <a:lnTo>
                  <a:pt x="183672" y="1716456"/>
                </a:lnTo>
                <a:lnTo>
                  <a:pt x="136769" y="1696973"/>
                </a:lnTo>
                <a:lnTo>
                  <a:pt x="94523" y="1668681"/>
                </a:lnTo>
                <a:lnTo>
                  <a:pt x="58642" y="1632717"/>
                </a:lnTo>
                <a:lnTo>
                  <a:pt x="30469" y="1590452"/>
                </a:lnTo>
                <a:lnTo>
                  <a:pt x="11081" y="1543501"/>
                </a:lnTo>
                <a:lnTo>
                  <a:pt x="1224" y="1493670"/>
                </a:lnTo>
                <a:lnTo>
                  <a:pt x="0" y="259153"/>
                </a:lnTo>
                <a:lnTo>
                  <a:pt x="322" y="246263"/>
                </a:lnTo>
                <a:lnTo>
                  <a:pt x="7806" y="196030"/>
                </a:lnTo>
                <a:lnTo>
                  <a:pt x="24941" y="148228"/>
                </a:lnTo>
                <a:lnTo>
                  <a:pt x="51087" y="104659"/>
                </a:lnTo>
                <a:lnTo>
                  <a:pt x="85223" y="67038"/>
                </a:lnTo>
                <a:lnTo>
                  <a:pt x="126037" y="36802"/>
                </a:lnTo>
                <a:lnTo>
                  <a:pt x="171958" y="15110"/>
                </a:lnTo>
                <a:lnTo>
                  <a:pt x="221240" y="2789"/>
                </a:lnTo>
                <a:lnTo>
                  <a:pt x="259154" y="0"/>
                </a:lnTo>
                <a:lnTo>
                  <a:pt x="12881806" y="0"/>
                </a:lnTo>
                <a:lnTo>
                  <a:pt x="12919894" y="2814"/>
                </a:lnTo>
                <a:lnTo>
                  <a:pt x="12957209" y="11214"/>
                </a:lnTo>
                <a:lnTo>
                  <a:pt x="13004062" y="30650"/>
                </a:lnTo>
                <a:lnTo>
                  <a:pt x="13036266" y="51061"/>
                </a:lnTo>
                <a:lnTo>
                  <a:pt x="13073905" y="85205"/>
                </a:lnTo>
                <a:lnTo>
                  <a:pt x="13104161" y="126044"/>
                </a:lnTo>
                <a:lnTo>
                  <a:pt x="13121278" y="160095"/>
                </a:lnTo>
                <a:lnTo>
                  <a:pt x="13133218" y="196291"/>
                </a:lnTo>
                <a:lnTo>
                  <a:pt x="13139734" y="234020"/>
                </a:lnTo>
                <a:lnTo>
                  <a:pt x="13140960" y="259153"/>
                </a:lnTo>
                <a:lnTo>
                  <a:pt x="13140960" y="1468565"/>
                </a:lnTo>
                <a:lnTo>
                  <a:pt x="13138132" y="1506707"/>
                </a:lnTo>
                <a:lnTo>
                  <a:pt x="13129721" y="1544017"/>
                </a:lnTo>
                <a:lnTo>
                  <a:pt x="13115964" y="1579576"/>
                </a:lnTo>
                <a:lnTo>
                  <a:pt x="13089815" y="1623108"/>
                </a:lnTo>
                <a:lnTo>
                  <a:pt x="13055707" y="1660682"/>
                </a:lnTo>
                <a:lnTo>
                  <a:pt x="13014939" y="1690883"/>
                </a:lnTo>
                <a:lnTo>
                  <a:pt x="12968951" y="1712601"/>
                </a:lnTo>
                <a:lnTo>
                  <a:pt x="12919637" y="1724917"/>
                </a:lnTo>
                <a:lnTo>
                  <a:pt x="12881806" y="1727695"/>
                </a:lnTo>
                <a:close/>
              </a:path>
            </a:pathLst>
          </a:custGeom>
          <a:solidFill>
            <a:srgbClr val="003FE2">
              <a:alpha val="14999"/>
            </a:srgbClr>
          </a:solidFill>
        </p:spPr>
        <p:txBody>
          <a:bodyPr wrap="square" lIns="0" tIns="0" rIns="0" bIns="0" rtlCol="0"/>
          <a:lstStyle/>
          <a:p>
            <a:endParaRPr/>
          </a:p>
        </p:txBody>
      </p:sp>
      <p:sp>
        <p:nvSpPr>
          <p:cNvPr id="6" name="object 6"/>
          <p:cNvSpPr txBox="1"/>
          <p:nvPr/>
        </p:nvSpPr>
        <p:spPr>
          <a:xfrm>
            <a:off x="9656998" y="327655"/>
            <a:ext cx="777875" cy="427990"/>
          </a:xfrm>
          <a:prstGeom prst="rect">
            <a:avLst/>
          </a:prstGeom>
        </p:spPr>
        <p:txBody>
          <a:bodyPr vert="horz" wrap="square" lIns="0" tIns="17145" rIns="0" bIns="0" rtlCol="0">
            <a:spAutoFit/>
          </a:bodyPr>
          <a:lstStyle/>
          <a:p>
            <a:pPr marL="12700">
              <a:lnSpc>
                <a:spcPct val="100000"/>
              </a:lnSpc>
              <a:spcBef>
                <a:spcPts val="135"/>
              </a:spcBef>
            </a:pPr>
            <a:r>
              <a:rPr sz="2600" b="1" spc="-25" dirty="0">
                <a:solidFill>
                  <a:srgbClr val="FFFFFF"/>
                </a:solidFill>
                <a:latin typeface="Segoe UI"/>
                <a:cs typeface="Segoe UI"/>
              </a:rPr>
              <a:t>AMT</a:t>
            </a:r>
            <a:endParaRPr sz="2600">
              <a:latin typeface="Segoe UI"/>
              <a:cs typeface="Segoe UI"/>
            </a:endParaRPr>
          </a:p>
        </p:txBody>
      </p:sp>
      <p:sp>
        <p:nvSpPr>
          <p:cNvPr id="7" name="object 7"/>
          <p:cNvSpPr/>
          <p:nvPr/>
        </p:nvSpPr>
        <p:spPr>
          <a:xfrm>
            <a:off x="720511" y="4296797"/>
            <a:ext cx="9094470" cy="6659880"/>
          </a:xfrm>
          <a:custGeom>
            <a:avLst/>
            <a:gdLst/>
            <a:ahLst/>
            <a:cxnLst/>
            <a:rect l="l" t="t" r="r" b="b"/>
            <a:pathLst>
              <a:path w="9094469" h="6659880">
                <a:moveTo>
                  <a:pt x="0" y="6431740"/>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8866221" y="0"/>
                </a:lnTo>
                <a:lnTo>
                  <a:pt x="8873680" y="0"/>
                </a:lnTo>
                <a:lnTo>
                  <a:pt x="8881121" y="365"/>
                </a:lnTo>
                <a:lnTo>
                  <a:pt x="8888544" y="1096"/>
                </a:lnTo>
                <a:lnTo>
                  <a:pt x="8895967" y="1827"/>
                </a:lnTo>
                <a:lnTo>
                  <a:pt x="8939468" y="11971"/>
                </a:lnTo>
                <a:lnTo>
                  <a:pt x="8953373" y="17335"/>
                </a:lnTo>
                <a:lnTo>
                  <a:pt x="8960264" y="20190"/>
                </a:lnTo>
                <a:lnTo>
                  <a:pt x="8998948" y="42525"/>
                </a:lnTo>
                <a:lnTo>
                  <a:pt x="9010698" y="51694"/>
                </a:lnTo>
                <a:lnTo>
                  <a:pt x="9016465" y="56426"/>
                </a:lnTo>
                <a:lnTo>
                  <a:pt x="9021984" y="61429"/>
                </a:lnTo>
                <a:lnTo>
                  <a:pt x="9027258" y="66704"/>
                </a:lnTo>
                <a:lnTo>
                  <a:pt x="9032532" y="71978"/>
                </a:lnTo>
                <a:lnTo>
                  <a:pt x="9037535" y="77498"/>
                </a:lnTo>
                <a:lnTo>
                  <a:pt x="9042267" y="83263"/>
                </a:lnTo>
                <a:lnTo>
                  <a:pt x="9046999" y="89029"/>
                </a:lnTo>
                <a:lnTo>
                  <a:pt x="9051437" y="95013"/>
                </a:lnTo>
                <a:lnTo>
                  <a:pt x="9055580" y="101215"/>
                </a:lnTo>
                <a:lnTo>
                  <a:pt x="9059724" y="107416"/>
                </a:lnTo>
                <a:lnTo>
                  <a:pt x="9063554" y="113806"/>
                </a:lnTo>
                <a:lnTo>
                  <a:pt x="9067070" y="120385"/>
                </a:lnTo>
                <a:lnTo>
                  <a:pt x="9070587" y="126963"/>
                </a:lnTo>
                <a:lnTo>
                  <a:pt x="9086321" y="168769"/>
                </a:lnTo>
                <a:lnTo>
                  <a:pt x="9089586" y="183311"/>
                </a:lnTo>
                <a:lnTo>
                  <a:pt x="9091041" y="190627"/>
                </a:lnTo>
                <a:lnTo>
                  <a:pt x="9092134" y="197996"/>
                </a:lnTo>
                <a:lnTo>
                  <a:pt x="9092865" y="205419"/>
                </a:lnTo>
                <a:lnTo>
                  <a:pt x="9093597" y="212842"/>
                </a:lnTo>
                <a:lnTo>
                  <a:pt x="9093963" y="220282"/>
                </a:lnTo>
                <a:lnTo>
                  <a:pt x="9093963" y="227741"/>
                </a:lnTo>
                <a:lnTo>
                  <a:pt x="9093963" y="6431740"/>
                </a:lnTo>
                <a:lnTo>
                  <a:pt x="9093963" y="6439199"/>
                </a:lnTo>
                <a:lnTo>
                  <a:pt x="9093597" y="6446640"/>
                </a:lnTo>
                <a:lnTo>
                  <a:pt x="9092865" y="6454063"/>
                </a:lnTo>
                <a:lnTo>
                  <a:pt x="9092134" y="6461486"/>
                </a:lnTo>
                <a:lnTo>
                  <a:pt x="9091041" y="6468855"/>
                </a:lnTo>
                <a:lnTo>
                  <a:pt x="9089586" y="6476170"/>
                </a:lnTo>
                <a:lnTo>
                  <a:pt x="9088131" y="6483486"/>
                </a:lnTo>
                <a:lnTo>
                  <a:pt x="9076626" y="6518893"/>
                </a:lnTo>
                <a:lnTo>
                  <a:pt x="9073772" y="6525784"/>
                </a:lnTo>
                <a:lnTo>
                  <a:pt x="9070587" y="6532519"/>
                </a:lnTo>
                <a:lnTo>
                  <a:pt x="9067070" y="6539096"/>
                </a:lnTo>
                <a:lnTo>
                  <a:pt x="9063554" y="6545675"/>
                </a:lnTo>
                <a:lnTo>
                  <a:pt x="9059724" y="6552065"/>
                </a:lnTo>
                <a:lnTo>
                  <a:pt x="9055580" y="6558266"/>
                </a:lnTo>
                <a:lnTo>
                  <a:pt x="9051437" y="6564468"/>
                </a:lnTo>
                <a:lnTo>
                  <a:pt x="9027258" y="6592778"/>
                </a:lnTo>
                <a:lnTo>
                  <a:pt x="9021984" y="6598052"/>
                </a:lnTo>
                <a:lnTo>
                  <a:pt x="9016465" y="6603055"/>
                </a:lnTo>
                <a:lnTo>
                  <a:pt x="9010698" y="6607787"/>
                </a:lnTo>
                <a:lnTo>
                  <a:pt x="9004932" y="6612519"/>
                </a:lnTo>
                <a:lnTo>
                  <a:pt x="8998948" y="6616956"/>
                </a:lnTo>
                <a:lnTo>
                  <a:pt x="8992747" y="6621100"/>
                </a:lnTo>
                <a:lnTo>
                  <a:pt x="8986545" y="6625245"/>
                </a:lnTo>
                <a:lnTo>
                  <a:pt x="8953373" y="6642146"/>
                </a:lnTo>
                <a:lnTo>
                  <a:pt x="8946482" y="6645000"/>
                </a:lnTo>
                <a:lnTo>
                  <a:pt x="8910650" y="6655106"/>
                </a:lnTo>
                <a:lnTo>
                  <a:pt x="8903335" y="6656561"/>
                </a:lnTo>
                <a:lnTo>
                  <a:pt x="8895967" y="6657655"/>
                </a:lnTo>
                <a:lnTo>
                  <a:pt x="8888544" y="6658385"/>
                </a:lnTo>
                <a:lnTo>
                  <a:pt x="8881121" y="6659116"/>
                </a:lnTo>
                <a:lnTo>
                  <a:pt x="8873680" y="6659482"/>
                </a:lnTo>
                <a:lnTo>
                  <a:pt x="8866221" y="6659482"/>
                </a:lnTo>
                <a:lnTo>
                  <a:pt x="227741" y="6659482"/>
                </a:lnTo>
                <a:lnTo>
                  <a:pt x="220282" y="6659482"/>
                </a:lnTo>
                <a:lnTo>
                  <a:pt x="212842" y="6659116"/>
                </a:lnTo>
                <a:lnTo>
                  <a:pt x="205419" y="6658385"/>
                </a:lnTo>
                <a:lnTo>
                  <a:pt x="197996" y="6657655"/>
                </a:lnTo>
                <a:lnTo>
                  <a:pt x="190627" y="6656561"/>
                </a:lnTo>
                <a:lnTo>
                  <a:pt x="183311" y="6655106"/>
                </a:lnTo>
                <a:lnTo>
                  <a:pt x="175996" y="6653651"/>
                </a:lnTo>
                <a:lnTo>
                  <a:pt x="140588" y="6642146"/>
                </a:lnTo>
                <a:lnTo>
                  <a:pt x="133697" y="6639292"/>
                </a:lnTo>
                <a:lnTo>
                  <a:pt x="126963" y="6636107"/>
                </a:lnTo>
                <a:lnTo>
                  <a:pt x="120385" y="6632591"/>
                </a:lnTo>
                <a:lnTo>
                  <a:pt x="113806" y="6629075"/>
                </a:lnTo>
                <a:lnTo>
                  <a:pt x="107416" y="6625245"/>
                </a:lnTo>
                <a:lnTo>
                  <a:pt x="101215" y="6621100"/>
                </a:lnTo>
                <a:lnTo>
                  <a:pt x="95013" y="6616956"/>
                </a:lnTo>
                <a:lnTo>
                  <a:pt x="89029" y="6612519"/>
                </a:lnTo>
                <a:lnTo>
                  <a:pt x="83263" y="6607787"/>
                </a:lnTo>
                <a:lnTo>
                  <a:pt x="77498" y="6603055"/>
                </a:lnTo>
                <a:lnTo>
                  <a:pt x="71978" y="6598052"/>
                </a:lnTo>
                <a:lnTo>
                  <a:pt x="66704" y="6592778"/>
                </a:lnTo>
                <a:lnTo>
                  <a:pt x="61429" y="6587504"/>
                </a:lnTo>
                <a:lnTo>
                  <a:pt x="38381" y="6558266"/>
                </a:lnTo>
                <a:lnTo>
                  <a:pt x="34237" y="6552065"/>
                </a:lnTo>
                <a:lnTo>
                  <a:pt x="30407" y="6545675"/>
                </a:lnTo>
                <a:lnTo>
                  <a:pt x="26891" y="6539096"/>
                </a:lnTo>
                <a:lnTo>
                  <a:pt x="23375" y="6532519"/>
                </a:lnTo>
                <a:lnTo>
                  <a:pt x="20190" y="6525784"/>
                </a:lnTo>
                <a:lnTo>
                  <a:pt x="17335" y="6518893"/>
                </a:lnTo>
                <a:lnTo>
                  <a:pt x="14481" y="6512002"/>
                </a:lnTo>
                <a:lnTo>
                  <a:pt x="4375" y="6476170"/>
                </a:lnTo>
                <a:lnTo>
                  <a:pt x="2920" y="6468855"/>
                </a:lnTo>
                <a:lnTo>
                  <a:pt x="1827" y="6461486"/>
                </a:lnTo>
                <a:lnTo>
                  <a:pt x="1096" y="6454063"/>
                </a:lnTo>
                <a:lnTo>
                  <a:pt x="365" y="6446640"/>
                </a:lnTo>
                <a:lnTo>
                  <a:pt x="0" y="6439199"/>
                </a:lnTo>
                <a:lnTo>
                  <a:pt x="0" y="6431740"/>
                </a:lnTo>
                <a:close/>
              </a:path>
            </a:pathLst>
          </a:custGeom>
          <a:ln w="15706">
            <a:solidFill>
              <a:srgbClr val="003FE2"/>
            </a:solidFill>
          </a:ln>
        </p:spPr>
        <p:txBody>
          <a:bodyPr wrap="square" lIns="0" tIns="0" rIns="0" bIns="0" rtlCol="0"/>
          <a:lstStyle/>
          <a:p>
            <a:endParaRPr/>
          </a:p>
        </p:txBody>
      </p:sp>
      <p:sp>
        <p:nvSpPr>
          <p:cNvPr id="8" name="object 8"/>
          <p:cNvSpPr txBox="1"/>
          <p:nvPr/>
        </p:nvSpPr>
        <p:spPr>
          <a:xfrm>
            <a:off x="3803650" y="4306857"/>
            <a:ext cx="264223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AMT</a:t>
            </a:r>
            <a:r>
              <a:rPr sz="1800" b="1" spc="-10" dirty="0">
                <a:solidFill>
                  <a:srgbClr val="252423"/>
                </a:solidFill>
                <a:latin typeface="Segoe UI"/>
                <a:cs typeface="Segoe UI"/>
              </a:rPr>
              <a:t> </a:t>
            </a:r>
            <a:r>
              <a:rPr sz="1800" b="1" dirty="0">
                <a:solidFill>
                  <a:srgbClr val="252423"/>
                </a:solidFill>
                <a:latin typeface="Segoe UI"/>
                <a:cs typeface="Segoe UI"/>
              </a:rPr>
              <a:t>terminées</a:t>
            </a:r>
            <a:r>
              <a:rPr sz="1800" b="1" spc="-10" dirty="0">
                <a:solidFill>
                  <a:srgbClr val="252423"/>
                </a:solidFill>
                <a:latin typeface="Segoe UI"/>
                <a:cs typeface="Segoe UI"/>
              </a:rPr>
              <a:t> </a:t>
            </a:r>
            <a:r>
              <a:rPr sz="1800" b="1" dirty="0">
                <a:solidFill>
                  <a:srgbClr val="252423"/>
                </a:solidFill>
                <a:latin typeface="Segoe UI"/>
                <a:cs typeface="Segoe UI"/>
              </a:rPr>
              <a:t>par</a:t>
            </a:r>
            <a:r>
              <a:rPr sz="1800" b="1" spc="-5" dirty="0">
                <a:solidFill>
                  <a:srgbClr val="252423"/>
                </a:solidFill>
                <a:latin typeface="Segoe UI"/>
                <a:cs typeface="Segoe UI"/>
              </a:rPr>
              <a:t> </a:t>
            </a:r>
            <a:r>
              <a:rPr sz="1800" b="1" spc="-20" dirty="0">
                <a:solidFill>
                  <a:srgbClr val="252423"/>
                </a:solidFill>
                <a:latin typeface="Segoe UI"/>
                <a:cs typeface="Segoe UI"/>
              </a:rPr>
              <a:t>type</a:t>
            </a:r>
            <a:endParaRPr sz="1800" dirty="0">
              <a:latin typeface="Segoe UI"/>
              <a:cs typeface="Segoe UI"/>
            </a:endParaRPr>
          </a:p>
        </p:txBody>
      </p:sp>
      <p:graphicFrame>
        <p:nvGraphicFramePr>
          <p:cNvPr id="15" name="object 15"/>
          <p:cNvGraphicFramePr>
            <a:graphicFrameLocks noGrp="1"/>
          </p:cNvGraphicFramePr>
          <p:nvPr>
            <p:extLst>
              <p:ext uri="{D42A27DB-BD31-4B8C-83A1-F6EECF244321}">
                <p14:modId xmlns:p14="http://schemas.microsoft.com/office/powerpoint/2010/main" val="885427180"/>
              </p:ext>
            </p:extLst>
          </p:nvPr>
        </p:nvGraphicFramePr>
        <p:xfrm>
          <a:off x="913013" y="4727607"/>
          <a:ext cx="8709465" cy="5959450"/>
        </p:xfrm>
        <a:graphic>
          <a:graphicData uri="http://schemas.openxmlformats.org/drawingml/2006/table">
            <a:tbl>
              <a:tblPr firstRow="1" bandRow="1">
                <a:tableStyleId>{2D5ABB26-0587-4C30-8999-92F81FD0307C}</a:tableStyleId>
              </a:tblPr>
              <a:tblGrid>
                <a:gridCol w="4234658">
                  <a:extLst>
                    <a:ext uri="{9D8B030D-6E8A-4147-A177-3AD203B41FA5}">
                      <a16:colId xmlns:a16="http://schemas.microsoft.com/office/drawing/2014/main" val="20000"/>
                    </a:ext>
                  </a:extLst>
                </a:gridCol>
                <a:gridCol w="2097263">
                  <a:extLst>
                    <a:ext uri="{9D8B030D-6E8A-4147-A177-3AD203B41FA5}">
                      <a16:colId xmlns:a16="http://schemas.microsoft.com/office/drawing/2014/main" val="20001"/>
                    </a:ext>
                  </a:extLst>
                </a:gridCol>
                <a:gridCol w="2377544">
                  <a:extLst>
                    <a:ext uri="{9D8B030D-6E8A-4147-A177-3AD203B41FA5}">
                      <a16:colId xmlns:a16="http://schemas.microsoft.com/office/drawing/2014/main" val="20002"/>
                    </a:ext>
                  </a:extLst>
                </a:gridCol>
              </a:tblGrid>
              <a:tr h="877622">
                <a:tc>
                  <a:txBody>
                    <a:bodyPr/>
                    <a:lstStyle/>
                    <a:p>
                      <a:pPr marL="78105" algn="ctr">
                        <a:lnSpc>
                          <a:spcPct val="100000"/>
                        </a:lnSpc>
                        <a:spcBef>
                          <a:spcPts val="280"/>
                        </a:spcBef>
                      </a:pPr>
                      <a:r>
                        <a:rPr sz="1600" dirty="0">
                          <a:solidFill>
                            <a:srgbClr val="252423"/>
                          </a:solidFill>
                          <a:latin typeface="Segoe UI"/>
                          <a:cs typeface="Segoe UI"/>
                        </a:rPr>
                        <a:t>Type</a:t>
                      </a:r>
                      <a:r>
                        <a:rPr sz="1600" spc="-20" dirty="0">
                          <a:solidFill>
                            <a:srgbClr val="252423"/>
                          </a:solidFill>
                          <a:latin typeface="Segoe UI"/>
                          <a:cs typeface="Segoe UI"/>
                        </a:rPr>
                        <a:t> </a:t>
                      </a:r>
                      <a:r>
                        <a:rPr sz="1600" spc="-25" dirty="0">
                          <a:solidFill>
                            <a:srgbClr val="252423"/>
                          </a:solidFill>
                          <a:latin typeface="Segoe UI"/>
                          <a:cs typeface="Segoe UI"/>
                        </a:rPr>
                        <a:t>AMT</a:t>
                      </a:r>
                      <a:endParaRPr sz="1600" dirty="0">
                        <a:latin typeface="Segoe UI"/>
                        <a:cs typeface="Segoe UI"/>
                      </a:endParaRPr>
                    </a:p>
                  </a:txBody>
                  <a:tcPr marL="0" marR="0" marT="35560" marB="0">
                    <a:lnR w="19050">
                      <a:solidFill>
                        <a:srgbClr val="003FE2"/>
                      </a:solidFill>
                      <a:prstDash val="solid"/>
                    </a:lnR>
                    <a:lnB w="19050">
                      <a:solidFill>
                        <a:srgbClr val="003FE2"/>
                      </a:solidFill>
                      <a:prstDash val="solid"/>
                    </a:lnB>
                  </a:tcPr>
                </a:tc>
                <a:tc>
                  <a:txBody>
                    <a:bodyPr/>
                    <a:lstStyle/>
                    <a:p>
                      <a:pPr marL="87630" algn="ctr">
                        <a:lnSpc>
                          <a:spcPct val="100000"/>
                        </a:lnSpc>
                        <a:spcBef>
                          <a:spcPts val="280"/>
                        </a:spcBef>
                      </a:pPr>
                      <a:r>
                        <a:rPr sz="1600" dirty="0">
                          <a:solidFill>
                            <a:srgbClr val="252423"/>
                          </a:solidFill>
                          <a:latin typeface="Segoe UI"/>
                          <a:cs typeface="Segoe UI"/>
                        </a:rPr>
                        <a:t>AMT</a:t>
                      </a:r>
                      <a:r>
                        <a:rPr sz="1600" spc="45" dirty="0">
                          <a:solidFill>
                            <a:srgbClr val="252423"/>
                          </a:solidFill>
                          <a:latin typeface="Segoe UI"/>
                          <a:cs typeface="Segoe UI"/>
                        </a:rPr>
                        <a:t> </a:t>
                      </a:r>
                      <a:r>
                        <a:rPr sz="1600" spc="-10" dirty="0">
                          <a:solidFill>
                            <a:srgbClr val="252423"/>
                          </a:solidFill>
                          <a:latin typeface="Segoe UI"/>
                          <a:cs typeface="Segoe UI"/>
                        </a:rPr>
                        <a:t>terminées</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92710" marR="163830" algn="ctr">
                        <a:lnSpc>
                          <a:spcPct val="113700"/>
                        </a:lnSpc>
                        <a:spcBef>
                          <a:spcPts val="40"/>
                        </a:spcBef>
                      </a:pPr>
                      <a:r>
                        <a:rPr sz="1600" dirty="0" err="1">
                          <a:solidFill>
                            <a:srgbClr val="252423"/>
                          </a:solidFill>
                          <a:latin typeface="Segoe UI"/>
                          <a:cs typeface="Segoe UI"/>
                        </a:rPr>
                        <a:t>entreprises</a:t>
                      </a:r>
                      <a:r>
                        <a:rPr sz="1600" spc="85" dirty="0">
                          <a:solidFill>
                            <a:srgbClr val="252423"/>
                          </a:solidFill>
                          <a:latin typeface="Segoe UI"/>
                          <a:cs typeface="Segoe UI"/>
                        </a:rPr>
                        <a:t> </a:t>
                      </a:r>
                      <a:r>
                        <a:rPr sz="1600" spc="-10" dirty="0">
                          <a:solidFill>
                            <a:srgbClr val="252423"/>
                          </a:solidFill>
                          <a:latin typeface="Segoe UI"/>
                          <a:cs typeface="Segoe UI"/>
                        </a:rPr>
                        <a:t>concernées </a:t>
                      </a:r>
                      <a:r>
                        <a:rPr sz="1600" dirty="0">
                          <a:solidFill>
                            <a:srgbClr val="252423"/>
                          </a:solidFill>
                          <a:latin typeface="Segoe UI"/>
                          <a:cs typeface="Segoe UI"/>
                        </a:rPr>
                        <a:t>par</a:t>
                      </a:r>
                      <a:r>
                        <a:rPr sz="1600" spc="50" dirty="0">
                          <a:solidFill>
                            <a:srgbClr val="252423"/>
                          </a:solidFill>
                          <a:latin typeface="Segoe UI"/>
                          <a:cs typeface="Segoe UI"/>
                        </a:rPr>
                        <a:t> </a:t>
                      </a:r>
                      <a:r>
                        <a:rPr sz="1600" dirty="0">
                          <a:solidFill>
                            <a:srgbClr val="252423"/>
                          </a:solidFill>
                          <a:latin typeface="Segoe UI"/>
                          <a:cs typeface="Segoe UI"/>
                        </a:rPr>
                        <a:t>une</a:t>
                      </a:r>
                      <a:r>
                        <a:rPr sz="1600" spc="55" dirty="0">
                          <a:solidFill>
                            <a:srgbClr val="252423"/>
                          </a:solidFill>
                          <a:latin typeface="Segoe UI"/>
                          <a:cs typeface="Segoe UI"/>
                        </a:rPr>
                        <a:t> </a:t>
                      </a:r>
                      <a:r>
                        <a:rPr sz="1600" dirty="0">
                          <a:solidFill>
                            <a:srgbClr val="252423"/>
                          </a:solidFill>
                          <a:latin typeface="Segoe UI"/>
                          <a:cs typeface="Segoe UI"/>
                        </a:rPr>
                        <a:t>AMT</a:t>
                      </a:r>
                      <a:r>
                        <a:rPr sz="1600" spc="55" dirty="0">
                          <a:solidFill>
                            <a:srgbClr val="252423"/>
                          </a:solidFill>
                          <a:latin typeface="Segoe UI"/>
                          <a:cs typeface="Segoe UI"/>
                        </a:rPr>
                        <a:t> </a:t>
                      </a:r>
                      <a:r>
                        <a:rPr sz="1600" spc="-10" dirty="0">
                          <a:solidFill>
                            <a:srgbClr val="252423"/>
                          </a:solidFill>
                          <a:latin typeface="Segoe UI"/>
                          <a:cs typeface="Segoe UI"/>
                        </a:rPr>
                        <a:t>terminée</a:t>
                      </a:r>
                      <a:endParaRPr sz="1600" dirty="0">
                        <a:latin typeface="Segoe UI"/>
                        <a:cs typeface="Segoe UI"/>
                      </a:endParaRPr>
                    </a:p>
                  </a:txBody>
                  <a:tcPr marL="0" marR="0" marT="5080"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433679">
                <a:tc>
                  <a:txBody>
                    <a:bodyPr/>
                    <a:lstStyle/>
                    <a:p>
                      <a:pPr marL="78105">
                        <a:lnSpc>
                          <a:spcPct val="100000"/>
                        </a:lnSpc>
                        <a:spcBef>
                          <a:spcPts val="265"/>
                        </a:spcBef>
                      </a:pPr>
                      <a:r>
                        <a:rPr sz="1800" spc="-10" dirty="0">
                          <a:solidFill>
                            <a:srgbClr val="252423"/>
                          </a:solidFill>
                          <a:latin typeface="Segoe UI"/>
                          <a:cs typeface="Segoe UI"/>
                        </a:rPr>
                        <a:t>Autre</a:t>
                      </a:r>
                      <a:endParaRPr sz="180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71755" algn="r">
                        <a:lnSpc>
                          <a:spcPct val="100000"/>
                        </a:lnSpc>
                        <a:spcBef>
                          <a:spcPts val="265"/>
                        </a:spcBef>
                      </a:pPr>
                      <a:r>
                        <a:rPr sz="1800" spc="-25" dirty="0">
                          <a:solidFill>
                            <a:srgbClr val="252423"/>
                          </a:solidFill>
                          <a:latin typeface="Segoe UI"/>
                          <a:cs typeface="Segoe UI"/>
                        </a:rPr>
                        <a:t>553</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64135" algn="r">
                        <a:lnSpc>
                          <a:spcPct val="100000"/>
                        </a:lnSpc>
                        <a:spcBef>
                          <a:spcPts val="265"/>
                        </a:spcBef>
                      </a:pPr>
                      <a:r>
                        <a:rPr sz="1800" spc="-25" dirty="0">
                          <a:solidFill>
                            <a:srgbClr val="252423"/>
                          </a:solidFill>
                          <a:latin typeface="Segoe UI"/>
                          <a:cs typeface="Segoe UI"/>
                        </a:rPr>
                        <a:t>414</a:t>
                      </a:r>
                      <a:endParaRPr sz="180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422559">
                <a:tc>
                  <a:txBody>
                    <a:bodyPr/>
                    <a:lstStyle/>
                    <a:p>
                      <a:pPr marL="78105">
                        <a:lnSpc>
                          <a:spcPct val="100000"/>
                        </a:lnSpc>
                        <a:spcBef>
                          <a:spcPts val="204"/>
                        </a:spcBef>
                      </a:pPr>
                      <a:r>
                        <a:rPr sz="1800" dirty="0">
                          <a:solidFill>
                            <a:srgbClr val="252423"/>
                          </a:solidFill>
                          <a:latin typeface="Segoe UI"/>
                          <a:cs typeface="Segoe UI"/>
                        </a:rPr>
                        <a:t>Document</a:t>
                      </a:r>
                      <a:r>
                        <a:rPr sz="1800" spc="-85" dirty="0">
                          <a:solidFill>
                            <a:srgbClr val="252423"/>
                          </a:solidFill>
                          <a:latin typeface="Segoe UI"/>
                          <a:cs typeface="Segoe UI"/>
                        </a:rPr>
                        <a:t> </a:t>
                      </a:r>
                      <a:r>
                        <a:rPr sz="1800" spc="-10" dirty="0">
                          <a:solidFill>
                            <a:srgbClr val="252423"/>
                          </a:solidFill>
                          <a:latin typeface="Segoe UI"/>
                          <a:cs typeface="Segoe UI"/>
                        </a:rPr>
                        <a:t>Unique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1755" algn="r">
                        <a:lnSpc>
                          <a:spcPct val="100000"/>
                        </a:lnSpc>
                        <a:spcBef>
                          <a:spcPts val="204"/>
                        </a:spcBef>
                      </a:pPr>
                      <a:r>
                        <a:rPr sz="1800" spc="-25" dirty="0">
                          <a:solidFill>
                            <a:srgbClr val="252423"/>
                          </a:solidFill>
                          <a:latin typeface="Segoe UI"/>
                          <a:cs typeface="Segoe UI"/>
                        </a:rPr>
                        <a:t>411</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800" spc="-25" dirty="0">
                          <a:solidFill>
                            <a:srgbClr val="252423"/>
                          </a:solidFill>
                          <a:latin typeface="Segoe UI"/>
                          <a:cs typeface="Segoe UI"/>
                        </a:rPr>
                        <a:t>337</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422559">
                <a:tc>
                  <a:txBody>
                    <a:bodyPr/>
                    <a:lstStyle/>
                    <a:p>
                      <a:pPr marL="78105">
                        <a:lnSpc>
                          <a:spcPct val="100000"/>
                        </a:lnSpc>
                        <a:spcBef>
                          <a:spcPts val="204"/>
                        </a:spcBef>
                      </a:pPr>
                      <a:r>
                        <a:rPr sz="1800" dirty="0">
                          <a:solidFill>
                            <a:srgbClr val="252423"/>
                          </a:solidFill>
                          <a:latin typeface="Segoe UI"/>
                          <a:cs typeface="Segoe UI"/>
                        </a:rPr>
                        <a:t>Échange</a:t>
                      </a:r>
                      <a:r>
                        <a:rPr sz="1800" spc="-50" dirty="0">
                          <a:solidFill>
                            <a:srgbClr val="252423"/>
                          </a:solidFill>
                          <a:latin typeface="Segoe UI"/>
                          <a:cs typeface="Segoe UI"/>
                        </a:rPr>
                        <a:t> </a:t>
                      </a:r>
                      <a:r>
                        <a:rPr sz="1800" dirty="0">
                          <a:solidFill>
                            <a:srgbClr val="252423"/>
                          </a:solidFill>
                          <a:latin typeface="Segoe UI"/>
                          <a:cs typeface="Segoe UI"/>
                        </a:rPr>
                        <a:t>avec</a:t>
                      </a:r>
                      <a:r>
                        <a:rPr sz="1800" spc="-50" dirty="0">
                          <a:solidFill>
                            <a:srgbClr val="252423"/>
                          </a:solidFill>
                          <a:latin typeface="Segoe UI"/>
                          <a:cs typeface="Segoe UI"/>
                        </a:rPr>
                        <a:t> </a:t>
                      </a:r>
                      <a:r>
                        <a:rPr sz="1800" dirty="0">
                          <a:solidFill>
                            <a:srgbClr val="252423"/>
                          </a:solidFill>
                          <a:latin typeface="Segoe UI"/>
                          <a:cs typeface="Segoe UI"/>
                        </a:rPr>
                        <a:t>employeur</a:t>
                      </a:r>
                      <a:r>
                        <a:rPr sz="1800" spc="-50" dirty="0">
                          <a:solidFill>
                            <a:srgbClr val="252423"/>
                          </a:solidFill>
                          <a:latin typeface="Segoe UI"/>
                          <a:cs typeface="Segoe UI"/>
                        </a:rPr>
                        <a:t> </a:t>
                      </a:r>
                      <a:r>
                        <a:rPr sz="1800" dirty="0">
                          <a:solidFill>
                            <a:srgbClr val="252423"/>
                          </a:solidFill>
                          <a:latin typeface="Segoe UI"/>
                          <a:cs typeface="Segoe UI"/>
                        </a:rPr>
                        <a:t>/</a:t>
                      </a:r>
                      <a:r>
                        <a:rPr sz="1800" spc="-50" dirty="0">
                          <a:solidFill>
                            <a:srgbClr val="252423"/>
                          </a:solidFill>
                          <a:latin typeface="Segoe UI"/>
                          <a:cs typeface="Segoe UI"/>
                        </a:rPr>
                        <a:t> </a:t>
                      </a:r>
                      <a:r>
                        <a:rPr sz="1800" spc="-10" dirty="0">
                          <a:solidFill>
                            <a:srgbClr val="252423"/>
                          </a:solidFill>
                          <a:latin typeface="Segoe UI"/>
                          <a:cs typeface="Segoe UI"/>
                        </a:rPr>
                        <a:t>salarié</a:t>
                      </a:r>
                      <a:endParaRPr sz="1800">
                        <a:latin typeface="Segoe UI"/>
                        <a:cs typeface="Segoe UI"/>
                      </a:endParaRPr>
                    </a:p>
                  </a:txBody>
                  <a:tcPr marL="0" marR="0" marT="26034" marB="0">
                    <a:lnR w="19050">
                      <a:solidFill>
                        <a:srgbClr val="003FE2"/>
                      </a:solidFill>
                      <a:prstDash val="solid"/>
                    </a:lnR>
                  </a:tcPr>
                </a:tc>
                <a:tc>
                  <a:txBody>
                    <a:bodyPr/>
                    <a:lstStyle/>
                    <a:p>
                      <a:pPr marR="71755" algn="r">
                        <a:lnSpc>
                          <a:spcPct val="100000"/>
                        </a:lnSpc>
                        <a:spcBef>
                          <a:spcPts val="204"/>
                        </a:spcBef>
                      </a:pPr>
                      <a:r>
                        <a:rPr sz="1800" spc="-25" dirty="0">
                          <a:solidFill>
                            <a:srgbClr val="252423"/>
                          </a:solidFill>
                          <a:latin typeface="Segoe UI"/>
                          <a:cs typeface="Segoe UI"/>
                        </a:rPr>
                        <a:t>534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800" spc="-25" dirty="0">
                          <a:solidFill>
                            <a:srgbClr val="252423"/>
                          </a:solidFill>
                          <a:latin typeface="Segoe UI"/>
                          <a:cs typeface="Segoe UI"/>
                        </a:rPr>
                        <a:t>383</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3"/>
                  </a:ext>
                </a:extLst>
              </a:tr>
              <a:tr h="422559">
                <a:tc>
                  <a:txBody>
                    <a:bodyPr/>
                    <a:lstStyle/>
                    <a:p>
                      <a:pPr marL="78105">
                        <a:lnSpc>
                          <a:spcPct val="100000"/>
                        </a:lnSpc>
                        <a:spcBef>
                          <a:spcPts val="204"/>
                        </a:spcBef>
                      </a:pPr>
                      <a:r>
                        <a:rPr sz="1800" spc="-10" dirty="0">
                          <a:solidFill>
                            <a:srgbClr val="252423"/>
                          </a:solidFill>
                          <a:latin typeface="Segoe UI"/>
                          <a:cs typeface="Segoe UI"/>
                        </a:rPr>
                        <a:t>Ergonomie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1755" algn="r">
                        <a:lnSpc>
                          <a:spcPct val="100000"/>
                        </a:lnSpc>
                        <a:spcBef>
                          <a:spcPts val="204"/>
                        </a:spcBef>
                      </a:pPr>
                      <a:r>
                        <a:rPr sz="1800" spc="-25" dirty="0">
                          <a:solidFill>
                            <a:srgbClr val="252423"/>
                          </a:solidFill>
                          <a:latin typeface="Segoe UI"/>
                          <a:cs typeface="Segoe UI"/>
                        </a:rPr>
                        <a:t>123</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800" spc="-25" dirty="0">
                          <a:solidFill>
                            <a:srgbClr val="252423"/>
                          </a:solidFill>
                          <a:latin typeface="Segoe UI"/>
                          <a:cs typeface="Segoe UI"/>
                        </a:rPr>
                        <a:t>119</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4"/>
                  </a:ext>
                </a:extLst>
              </a:tr>
              <a:tr h="422559">
                <a:tc>
                  <a:txBody>
                    <a:bodyPr/>
                    <a:lstStyle/>
                    <a:p>
                      <a:pPr marL="78105">
                        <a:lnSpc>
                          <a:spcPct val="100000"/>
                        </a:lnSpc>
                        <a:spcBef>
                          <a:spcPts val="204"/>
                        </a:spcBef>
                      </a:pPr>
                      <a:r>
                        <a:rPr sz="1800" dirty="0">
                          <a:solidFill>
                            <a:srgbClr val="252423"/>
                          </a:solidFill>
                          <a:latin typeface="Segoe UI"/>
                          <a:cs typeface="Segoe UI"/>
                        </a:rPr>
                        <a:t>Etude</a:t>
                      </a:r>
                      <a:r>
                        <a:rPr sz="1800" spc="-35" dirty="0">
                          <a:solidFill>
                            <a:srgbClr val="252423"/>
                          </a:solidFill>
                          <a:latin typeface="Segoe UI"/>
                          <a:cs typeface="Segoe UI"/>
                        </a:rPr>
                        <a:t> </a:t>
                      </a:r>
                      <a:r>
                        <a:rPr sz="1800" dirty="0">
                          <a:solidFill>
                            <a:srgbClr val="252423"/>
                          </a:solidFill>
                          <a:latin typeface="Segoe UI"/>
                          <a:cs typeface="Segoe UI"/>
                        </a:rPr>
                        <a:t>de</a:t>
                      </a:r>
                      <a:r>
                        <a:rPr sz="1800" spc="-35" dirty="0">
                          <a:solidFill>
                            <a:srgbClr val="252423"/>
                          </a:solidFill>
                          <a:latin typeface="Segoe UI"/>
                          <a:cs typeface="Segoe UI"/>
                        </a:rPr>
                        <a:t> </a:t>
                      </a:r>
                      <a:r>
                        <a:rPr sz="1800" spc="-10" dirty="0">
                          <a:solidFill>
                            <a:srgbClr val="252423"/>
                          </a:solidFill>
                          <a:latin typeface="Segoe UI"/>
                          <a:cs typeface="Segoe UI"/>
                        </a:rPr>
                        <a:t>poste</a:t>
                      </a:r>
                      <a:endParaRPr sz="1800">
                        <a:latin typeface="Segoe UI"/>
                        <a:cs typeface="Segoe UI"/>
                      </a:endParaRPr>
                    </a:p>
                  </a:txBody>
                  <a:tcPr marL="0" marR="0" marT="26034" marB="0">
                    <a:lnR w="19050">
                      <a:solidFill>
                        <a:srgbClr val="003FE2"/>
                      </a:solidFill>
                      <a:prstDash val="solid"/>
                    </a:lnR>
                  </a:tcPr>
                </a:tc>
                <a:tc>
                  <a:txBody>
                    <a:bodyPr/>
                    <a:lstStyle/>
                    <a:p>
                      <a:pPr marR="71755" algn="r">
                        <a:lnSpc>
                          <a:spcPct val="100000"/>
                        </a:lnSpc>
                        <a:spcBef>
                          <a:spcPts val="204"/>
                        </a:spcBef>
                      </a:pPr>
                      <a:r>
                        <a:rPr sz="1800" dirty="0">
                          <a:solidFill>
                            <a:srgbClr val="252423"/>
                          </a:solidFill>
                          <a:latin typeface="Segoe UI"/>
                          <a:cs typeface="Segoe UI"/>
                        </a:rPr>
                        <a:t>1</a:t>
                      </a:r>
                      <a:r>
                        <a:rPr sz="1800" spc="-15" dirty="0">
                          <a:solidFill>
                            <a:srgbClr val="252423"/>
                          </a:solidFill>
                          <a:latin typeface="Segoe UI"/>
                          <a:cs typeface="Segoe UI"/>
                        </a:rPr>
                        <a:t> </a:t>
                      </a:r>
                      <a:r>
                        <a:rPr sz="1800" spc="-25" dirty="0">
                          <a:solidFill>
                            <a:srgbClr val="252423"/>
                          </a:solidFill>
                          <a:latin typeface="Segoe UI"/>
                          <a:cs typeface="Segoe UI"/>
                        </a:rPr>
                        <a:t>849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800" dirty="0">
                          <a:solidFill>
                            <a:srgbClr val="252423"/>
                          </a:solidFill>
                          <a:latin typeface="Segoe UI"/>
                          <a:cs typeface="Segoe UI"/>
                        </a:rPr>
                        <a:t>1</a:t>
                      </a:r>
                      <a:r>
                        <a:rPr sz="1800" spc="-15" dirty="0">
                          <a:solidFill>
                            <a:srgbClr val="252423"/>
                          </a:solidFill>
                          <a:latin typeface="Segoe UI"/>
                          <a:cs typeface="Segoe UI"/>
                        </a:rPr>
                        <a:t> </a:t>
                      </a:r>
                      <a:r>
                        <a:rPr sz="1800" spc="-25" dirty="0">
                          <a:solidFill>
                            <a:srgbClr val="252423"/>
                          </a:solidFill>
                          <a:latin typeface="Segoe UI"/>
                          <a:cs typeface="Segoe UI"/>
                        </a:rPr>
                        <a:t>165</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5"/>
                  </a:ext>
                </a:extLst>
              </a:tr>
              <a:tr h="422559">
                <a:tc>
                  <a:txBody>
                    <a:bodyPr/>
                    <a:lstStyle/>
                    <a:p>
                      <a:pPr marL="78105">
                        <a:lnSpc>
                          <a:spcPct val="100000"/>
                        </a:lnSpc>
                        <a:spcBef>
                          <a:spcPts val="204"/>
                        </a:spcBef>
                      </a:pPr>
                      <a:r>
                        <a:rPr sz="1800" dirty="0">
                          <a:solidFill>
                            <a:srgbClr val="252423"/>
                          </a:solidFill>
                          <a:latin typeface="Segoe UI"/>
                          <a:cs typeface="Segoe UI"/>
                        </a:rPr>
                        <a:t>Fiche</a:t>
                      </a:r>
                      <a:r>
                        <a:rPr sz="1800" spc="-45" dirty="0">
                          <a:solidFill>
                            <a:srgbClr val="252423"/>
                          </a:solidFill>
                          <a:latin typeface="Segoe UI"/>
                          <a:cs typeface="Segoe UI"/>
                        </a:rPr>
                        <a:t> </a:t>
                      </a:r>
                      <a:r>
                        <a:rPr sz="1800" spc="-10" dirty="0">
                          <a:solidFill>
                            <a:srgbClr val="252423"/>
                          </a:solidFill>
                          <a:latin typeface="Segoe UI"/>
                          <a:cs typeface="Segoe UI"/>
                        </a:rPr>
                        <a:t>d'entreprise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1755" algn="r">
                        <a:lnSpc>
                          <a:spcPct val="100000"/>
                        </a:lnSpc>
                        <a:spcBef>
                          <a:spcPts val="204"/>
                        </a:spcBef>
                      </a:pPr>
                      <a:r>
                        <a:rPr sz="1800" dirty="0">
                          <a:solidFill>
                            <a:srgbClr val="252423"/>
                          </a:solidFill>
                          <a:latin typeface="Segoe UI"/>
                          <a:cs typeface="Segoe UI"/>
                        </a:rPr>
                        <a:t>1</a:t>
                      </a:r>
                      <a:r>
                        <a:rPr sz="1800" spc="-15" dirty="0">
                          <a:solidFill>
                            <a:srgbClr val="252423"/>
                          </a:solidFill>
                          <a:latin typeface="Segoe UI"/>
                          <a:cs typeface="Segoe UI"/>
                        </a:rPr>
                        <a:t> </a:t>
                      </a:r>
                      <a:r>
                        <a:rPr sz="1800" spc="-25" dirty="0">
                          <a:solidFill>
                            <a:srgbClr val="252423"/>
                          </a:solidFill>
                          <a:latin typeface="Segoe UI"/>
                          <a:cs typeface="Segoe UI"/>
                        </a:rPr>
                        <a:t>341</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800" dirty="0">
                          <a:solidFill>
                            <a:srgbClr val="252423"/>
                          </a:solidFill>
                          <a:latin typeface="Segoe UI"/>
                          <a:cs typeface="Segoe UI"/>
                        </a:rPr>
                        <a:t>1</a:t>
                      </a:r>
                      <a:r>
                        <a:rPr sz="1800" spc="-15" dirty="0">
                          <a:solidFill>
                            <a:srgbClr val="252423"/>
                          </a:solidFill>
                          <a:latin typeface="Segoe UI"/>
                          <a:cs typeface="Segoe UI"/>
                        </a:rPr>
                        <a:t> </a:t>
                      </a:r>
                      <a:r>
                        <a:rPr sz="1800" spc="-25" dirty="0">
                          <a:solidFill>
                            <a:srgbClr val="252423"/>
                          </a:solidFill>
                          <a:latin typeface="Segoe UI"/>
                          <a:cs typeface="Segoe UI"/>
                        </a:rPr>
                        <a:t>110</a:t>
                      </a:r>
                      <a:endParaRPr sz="1800" dirty="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6"/>
                  </a:ext>
                </a:extLst>
              </a:tr>
              <a:tr h="422559">
                <a:tc>
                  <a:txBody>
                    <a:bodyPr/>
                    <a:lstStyle/>
                    <a:p>
                      <a:pPr marL="78105">
                        <a:lnSpc>
                          <a:spcPct val="100000"/>
                        </a:lnSpc>
                        <a:spcBef>
                          <a:spcPts val="204"/>
                        </a:spcBef>
                      </a:pPr>
                      <a:r>
                        <a:rPr sz="1800" dirty="0">
                          <a:solidFill>
                            <a:srgbClr val="252423"/>
                          </a:solidFill>
                          <a:latin typeface="Segoe UI"/>
                          <a:cs typeface="Segoe UI"/>
                        </a:rPr>
                        <a:t>Information</a:t>
                      </a:r>
                      <a:r>
                        <a:rPr sz="1800" spc="-60" dirty="0">
                          <a:solidFill>
                            <a:srgbClr val="252423"/>
                          </a:solidFill>
                          <a:latin typeface="Segoe UI"/>
                          <a:cs typeface="Segoe UI"/>
                        </a:rPr>
                        <a:t> </a:t>
                      </a:r>
                      <a:r>
                        <a:rPr sz="1800" dirty="0">
                          <a:solidFill>
                            <a:srgbClr val="252423"/>
                          </a:solidFill>
                          <a:latin typeface="Segoe UI"/>
                          <a:cs typeface="Segoe UI"/>
                        </a:rPr>
                        <a:t>-</a:t>
                      </a:r>
                      <a:r>
                        <a:rPr sz="1800" spc="-55" dirty="0">
                          <a:solidFill>
                            <a:srgbClr val="252423"/>
                          </a:solidFill>
                          <a:latin typeface="Segoe UI"/>
                          <a:cs typeface="Segoe UI"/>
                        </a:rPr>
                        <a:t> </a:t>
                      </a:r>
                      <a:r>
                        <a:rPr sz="1800" dirty="0">
                          <a:solidFill>
                            <a:srgbClr val="252423"/>
                          </a:solidFill>
                          <a:latin typeface="Segoe UI"/>
                          <a:cs typeface="Segoe UI"/>
                        </a:rPr>
                        <a:t>Sensibilisation</a:t>
                      </a:r>
                      <a:r>
                        <a:rPr sz="1800" spc="-55" dirty="0">
                          <a:solidFill>
                            <a:srgbClr val="252423"/>
                          </a:solidFill>
                          <a:latin typeface="Segoe UI"/>
                          <a:cs typeface="Segoe UI"/>
                        </a:rPr>
                        <a:t> </a:t>
                      </a:r>
                      <a:r>
                        <a:rPr sz="1800" dirty="0">
                          <a:solidFill>
                            <a:srgbClr val="252423"/>
                          </a:solidFill>
                          <a:latin typeface="Segoe UI"/>
                          <a:cs typeface="Segoe UI"/>
                        </a:rPr>
                        <a:t>-</a:t>
                      </a:r>
                      <a:r>
                        <a:rPr sz="1800" spc="-55" dirty="0">
                          <a:solidFill>
                            <a:srgbClr val="252423"/>
                          </a:solidFill>
                          <a:latin typeface="Segoe UI"/>
                          <a:cs typeface="Segoe UI"/>
                        </a:rPr>
                        <a:t> </a:t>
                      </a:r>
                      <a:r>
                        <a:rPr sz="1800" spc="-10" dirty="0">
                          <a:solidFill>
                            <a:srgbClr val="252423"/>
                          </a:solidFill>
                          <a:latin typeface="Segoe UI"/>
                          <a:cs typeface="Segoe UI"/>
                        </a:rPr>
                        <a:t>Formation</a:t>
                      </a:r>
                      <a:endParaRPr sz="1800">
                        <a:latin typeface="Segoe UI"/>
                        <a:cs typeface="Segoe UI"/>
                      </a:endParaRPr>
                    </a:p>
                  </a:txBody>
                  <a:tcPr marL="0" marR="0" marT="26034" marB="0">
                    <a:lnR w="19050">
                      <a:solidFill>
                        <a:srgbClr val="003FE2"/>
                      </a:solidFill>
                      <a:prstDash val="solid"/>
                    </a:lnR>
                  </a:tcPr>
                </a:tc>
                <a:tc>
                  <a:txBody>
                    <a:bodyPr/>
                    <a:lstStyle/>
                    <a:p>
                      <a:pPr marR="71755" algn="r">
                        <a:lnSpc>
                          <a:spcPct val="100000"/>
                        </a:lnSpc>
                        <a:spcBef>
                          <a:spcPts val="204"/>
                        </a:spcBef>
                      </a:pPr>
                      <a:r>
                        <a:rPr sz="1800" spc="-25" dirty="0">
                          <a:solidFill>
                            <a:srgbClr val="252423"/>
                          </a:solidFill>
                          <a:latin typeface="Segoe UI"/>
                          <a:cs typeface="Segoe UI"/>
                        </a:rPr>
                        <a:t>256</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800" spc="-25" dirty="0">
                          <a:solidFill>
                            <a:srgbClr val="252423"/>
                          </a:solidFill>
                          <a:latin typeface="Segoe UI"/>
                          <a:cs typeface="Segoe UI"/>
                        </a:rPr>
                        <a:t>387</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7"/>
                  </a:ext>
                </a:extLst>
              </a:tr>
              <a:tr h="422559">
                <a:tc>
                  <a:txBody>
                    <a:bodyPr/>
                    <a:lstStyle/>
                    <a:p>
                      <a:pPr marL="78105">
                        <a:lnSpc>
                          <a:spcPct val="100000"/>
                        </a:lnSpc>
                        <a:spcBef>
                          <a:spcPts val="204"/>
                        </a:spcBef>
                      </a:pPr>
                      <a:r>
                        <a:rPr sz="1800" spc="-10" dirty="0">
                          <a:solidFill>
                            <a:srgbClr val="252423"/>
                          </a:solidFill>
                          <a:latin typeface="Segoe UI"/>
                          <a:cs typeface="Segoe UI"/>
                        </a:rPr>
                        <a:t>Métrologie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1755" algn="r">
                        <a:lnSpc>
                          <a:spcPct val="100000"/>
                        </a:lnSpc>
                        <a:spcBef>
                          <a:spcPts val="204"/>
                        </a:spcBef>
                      </a:pPr>
                      <a:r>
                        <a:rPr sz="1800" spc="-25" dirty="0">
                          <a:solidFill>
                            <a:srgbClr val="252423"/>
                          </a:solidFill>
                          <a:latin typeface="Segoe UI"/>
                          <a:cs typeface="Segoe UI"/>
                        </a:rPr>
                        <a:t>51</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800" spc="-25" dirty="0">
                          <a:solidFill>
                            <a:srgbClr val="252423"/>
                          </a:solidFill>
                          <a:latin typeface="Segoe UI"/>
                          <a:cs typeface="Segoe UI"/>
                        </a:rPr>
                        <a:t>49</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8"/>
                  </a:ext>
                </a:extLst>
              </a:tr>
              <a:tr h="422559">
                <a:tc>
                  <a:txBody>
                    <a:bodyPr/>
                    <a:lstStyle/>
                    <a:p>
                      <a:pPr marL="78105">
                        <a:lnSpc>
                          <a:spcPct val="100000"/>
                        </a:lnSpc>
                        <a:spcBef>
                          <a:spcPts val="204"/>
                        </a:spcBef>
                      </a:pPr>
                      <a:r>
                        <a:rPr sz="1800" spc="-10" dirty="0">
                          <a:solidFill>
                            <a:srgbClr val="252423"/>
                          </a:solidFill>
                          <a:latin typeface="Segoe UI"/>
                          <a:cs typeface="Segoe UI"/>
                        </a:rPr>
                        <a:t>Participation</a:t>
                      </a:r>
                      <a:r>
                        <a:rPr sz="1800" spc="-45" dirty="0">
                          <a:solidFill>
                            <a:srgbClr val="252423"/>
                          </a:solidFill>
                          <a:latin typeface="Segoe UI"/>
                          <a:cs typeface="Segoe UI"/>
                        </a:rPr>
                        <a:t> </a:t>
                      </a:r>
                      <a:r>
                        <a:rPr sz="1800" dirty="0">
                          <a:solidFill>
                            <a:srgbClr val="252423"/>
                          </a:solidFill>
                          <a:latin typeface="Segoe UI"/>
                          <a:cs typeface="Segoe UI"/>
                        </a:rPr>
                        <a:t>réunions</a:t>
                      </a:r>
                      <a:r>
                        <a:rPr sz="1800" spc="-40" dirty="0">
                          <a:solidFill>
                            <a:srgbClr val="252423"/>
                          </a:solidFill>
                          <a:latin typeface="Segoe UI"/>
                          <a:cs typeface="Segoe UI"/>
                        </a:rPr>
                        <a:t> </a:t>
                      </a:r>
                      <a:r>
                        <a:rPr sz="1800" dirty="0">
                          <a:solidFill>
                            <a:srgbClr val="252423"/>
                          </a:solidFill>
                          <a:latin typeface="Segoe UI"/>
                          <a:cs typeface="Segoe UI"/>
                        </a:rPr>
                        <a:t>(</a:t>
                      </a:r>
                      <a:r>
                        <a:rPr sz="1800" spc="-40" dirty="0">
                          <a:solidFill>
                            <a:srgbClr val="252423"/>
                          </a:solidFill>
                          <a:latin typeface="Segoe UI"/>
                          <a:cs typeface="Segoe UI"/>
                        </a:rPr>
                        <a:t> </a:t>
                      </a:r>
                      <a:r>
                        <a:rPr sz="1800" dirty="0">
                          <a:solidFill>
                            <a:srgbClr val="252423"/>
                          </a:solidFill>
                          <a:latin typeface="Segoe UI"/>
                          <a:cs typeface="Segoe UI"/>
                        </a:rPr>
                        <a:t>CSE,</a:t>
                      </a:r>
                      <a:r>
                        <a:rPr sz="1800" spc="-40" dirty="0">
                          <a:solidFill>
                            <a:srgbClr val="252423"/>
                          </a:solidFill>
                          <a:latin typeface="Segoe UI"/>
                          <a:cs typeface="Segoe UI"/>
                        </a:rPr>
                        <a:t> </a:t>
                      </a:r>
                      <a:r>
                        <a:rPr sz="1800" dirty="0">
                          <a:solidFill>
                            <a:srgbClr val="252423"/>
                          </a:solidFill>
                          <a:latin typeface="Segoe UI"/>
                          <a:cs typeface="Segoe UI"/>
                        </a:rPr>
                        <a:t>CSSCT...</a:t>
                      </a:r>
                      <a:r>
                        <a:rPr sz="1800" spc="-40" dirty="0">
                          <a:solidFill>
                            <a:srgbClr val="252423"/>
                          </a:solidFill>
                          <a:latin typeface="Segoe UI"/>
                          <a:cs typeface="Segoe UI"/>
                        </a:rPr>
                        <a:t> </a:t>
                      </a:r>
                      <a:r>
                        <a:rPr sz="1800" spc="-50" dirty="0">
                          <a:solidFill>
                            <a:srgbClr val="252423"/>
                          </a:solidFill>
                          <a:latin typeface="Segoe UI"/>
                          <a:cs typeface="Segoe UI"/>
                        </a:rPr>
                        <a:t>)</a:t>
                      </a:r>
                      <a:endParaRPr sz="1800">
                        <a:latin typeface="Segoe UI"/>
                        <a:cs typeface="Segoe UI"/>
                      </a:endParaRPr>
                    </a:p>
                  </a:txBody>
                  <a:tcPr marL="0" marR="0" marT="26034" marB="0">
                    <a:lnR w="19050">
                      <a:solidFill>
                        <a:srgbClr val="003FE2"/>
                      </a:solidFill>
                      <a:prstDash val="solid"/>
                    </a:lnR>
                  </a:tcPr>
                </a:tc>
                <a:tc>
                  <a:txBody>
                    <a:bodyPr/>
                    <a:lstStyle/>
                    <a:p>
                      <a:pPr marR="71755" algn="r">
                        <a:lnSpc>
                          <a:spcPct val="100000"/>
                        </a:lnSpc>
                        <a:spcBef>
                          <a:spcPts val="204"/>
                        </a:spcBef>
                      </a:pPr>
                      <a:r>
                        <a:rPr sz="1800" spc="-25" dirty="0">
                          <a:solidFill>
                            <a:srgbClr val="252423"/>
                          </a:solidFill>
                          <a:latin typeface="Segoe UI"/>
                          <a:cs typeface="Segoe UI"/>
                        </a:rPr>
                        <a:t>227</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800" spc="-25" dirty="0">
                          <a:solidFill>
                            <a:srgbClr val="252423"/>
                          </a:solidFill>
                          <a:latin typeface="Segoe UI"/>
                          <a:cs typeface="Segoe UI"/>
                        </a:rPr>
                        <a:t>188</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9"/>
                  </a:ext>
                </a:extLst>
              </a:tr>
              <a:tr h="422559">
                <a:tc>
                  <a:txBody>
                    <a:bodyPr/>
                    <a:lstStyle/>
                    <a:p>
                      <a:pPr marL="78105">
                        <a:lnSpc>
                          <a:spcPct val="100000"/>
                        </a:lnSpc>
                        <a:spcBef>
                          <a:spcPts val="204"/>
                        </a:spcBef>
                      </a:pPr>
                      <a:r>
                        <a:rPr sz="1800" dirty="0">
                          <a:solidFill>
                            <a:srgbClr val="252423"/>
                          </a:solidFill>
                          <a:latin typeface="Segoe UI"/>
                          <a:cs typeface="Segoe UI"/>
                        </a:rPr>
                        <a:t>Risque</a:t>
                      </a:r>
                      <a:r>
                        <a:rPr sz="1800" spc="-55" dirty="0">
                          <a:solidFill>
                            <a:srgbClr val="252423"/>
                          </a:solidFill>
                          <a:latin typeface="Segoe UI"/>
                          <a:cs typeface="Segoe UI"/>
                        </a:rPr>
                        <a:t> </a:t>
                      </a:r>
                      <a:r>
                        <a:rPr sz="1800" spc="-10" dirty="0">
                          <a:solidFill>
                            <a:srgbClr val="252423"/>
                          </a:solidFill>
                          <a:latin typeface="Segoe UI"/>
                          <a:cs typeface="Segoe UI"/>
                        </a:rPr>
                        <a:t>chimique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1755" algn="r">
                        <a:lnSpc>
                          <a:spcPct val="100000"/>
                        </a:lnSpc>
                        <a:spcBef>
                          <a:spcPts val="204"/>
                        </a:spcBef>
                      </a:pPr>
                      <a:r>
                        <a:rPr sz="1800" spc="-25" dirty="0">
                          <a:solidFill>
                            <a:srgbClr val="252423"/>
                          </a:solidFill>
                          <a:latin typeface="Segoe UI"/>
                          <a:cs typeface="Segoe UI"/>
                        </a:rPr>
                        <a:t>124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800" spc="-25" dirty="0">
                          <a:solidFill>
                            <a:srgbClr val="252423"/>
                          </a:solidFill>
                          <a:latin typeface="Segoe UI"/>
                          <a:cs typeface="Segoe UI"/>
                        </a:rPr>
                        <a:t>115</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10"/>
                  </a:ext>
                </a:extLst>
              </a:tr>
              <a:tr h="422559">
                <a:tc>
                  <a:txBody>
                    <a:bodyPr/>
                    <a:lstStyle/>
                    <a:p>
                      <a:pPr marL="78105">
                        <a:lnSpc>
                          <a:spcPct val="100000"/>
                        </a:lnSpc>
                        <a:spcBef>
                          <a:spcPts val="204"/>
                        </a:spcBef>
                      </a:pPr>
                      <a:r>
                        <a:rPr sz="1800" spc="-25" dirty="0">
                          <a:solidFill>
                            <a:srgbClr val="252423"/>
                          </a:solidFill>
                          <a:latin typeface="Segoe UI"/>
                          <a:cs typeface="Segoe UI"/>
                        </a:rPr>
                        <a:t>RPS</a:t>
                      </a:r>
                      <a:endParaRPr sz="1800">
                        <a:latin typeface="Segoe UI"/>
                        <a:cs typeface="Segoe UI"/>
                      </a:endParaRPr>
                    </a:p>
                  </a:txBody>
                  <a:tcPr marL="0" marR="0" marT="26034" marB="0">
                    <a:lnR w="19050">
                      <a:solidFill>
                        <a:srgbClr val="003FE2"/>
                      </a:solidFill>
                      <a:prstDash val="solid"/>
                    </a:lnR>
                  </a:tcPr>
                </a:tc>
                <a:tc>
                  <a:txBody>
                    <a:bodyPr/>
                    <a:lstStyle/>
                    <a:p>
                      <a:pPr marR="71755" algn="r">
                        <a:lnSpc>
                          <a:spcPct val="100000"/>
                        </a:lnSpc>
                        <a:spcBef>
                          <a:spcPts val="204"/>
                        </a:spcBef>
                      </a:pPr>
                      <a:r>
                        <a:rPr sz="1800" spc="-25" dirty="0">
                          <a:solidFill>
                            <a:srgbClr val="252423"/>
                          </a:solidFill>
                          <a:latin typeface="Segoe UI"/>
                          <a:cs typeface="Segoe UI"/>
                        </a:rPr>
                        <a:t>107</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800" spc="-25" dirty="0">
                          <a:solidFill>
                            <a:srgbClr val="252423"/>
                          </a:solidFill>
                          <a:latin typeface="Segoe UI"/>
                          <a:cs typeface="Segoe UI"/>
                        </a:rPr>
                        <a:t>73</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11"/>
                  </a:ext>
                </a:extLst>
              </a:tr>
              <a:tr h="422559">
                <a:tc>
                  <a:txBody>
                    <a:bodyPr/>
                    <a:lstStyle/>
                    <a:p>
                      <a:pPr marL="78105">
                        <a:lnSpc>
                          <a:spcPct val="100000"/>
                        </a:lnSpc>
                        <a:spcBef>
                          <a:spcPts val="204"/>
                        </a:spcBef>
                      </a:pPr>
                      <a:r>
                        <a:rPr sz="1800" dirty="0">
                          <a:solidFill>
                            <a:srgbClr val="252423"/>
                          </a:solidFill>
                          <a:latin typeface="Segoe UI"/>
                          <a:cs typeface="Segoe UI"/>
                        </a:rPr>
                        <a:t>Suivi</a:t>
                      </a:r>
                      <a:r>
                        <a:rPr sz="1800" spc="-40" dirty="0">
                          <a:solidFill>
                            <a:srgbClr val="252423"/>
                          </a:solidFill>
                          <a:latin typeface="Segoe UI"/>
                          <a:cs typeface="Segoe UI"/>
                        </a:rPr>
                        <a:t> </a:t>
                      </a:r>
                      <a:r>
                        <a:rPr sz="1800" spc="-10" dirty="0">
                          <a:solidFill>
                            <a:srgbClr val="252423"/>
                          </a:solidFill>
                          <a:latin typeface="Segoe UI"/>
                          <a:cs typeface="Segoe UI"/>
                        </a:rPr>
                        <a:t>d'action</a:t>
                      </a:r>
                      <a:endParaRPr sz="1800" dirty="0">
                        <a:latin typeface="Segoe UI"/>
                        <a:cs typeface="Segoe UI"/>
                      </a:endParaRPr>
                    </a:p>
                  </a:txBody>
                  <a:tcPr marL="0" marR="0" marT="26034" marB="0">
                    <a:lnR w="19050">
                      <a:solidFill>
                        <a:srgbClr val="003FE2"/>
                      </a:solidFill>
                      <a:prstDash val="solid"/>
                    </a:lnR>
                    <a:solidFill>
                      <a:srgbClr val="EDECEC"/>
                    </a:solidFill>
                  </a:tcPr>
                </a:tc>
                <a:tc>
                  <a:txBody>
                    <a:bodyPr/>
                    <a:lstStyle/>
                    <a:p>
                      <a:pPr marR="71755" algn="r">
                        <a:lnSpc>
                          <a:spcPct val="100000"/>
                        </a:lnSpc>
                        <a:spcBef>
                          <a:spcPts val="204"/>
                        </a:spcBef>
                      </a:pPr>
                      <a:r>
                        <a:rPr sz="1800" spc="-25" dirty="0">
                          <a:solidFill>
                            <a:srgbClr val="252423"/>
                          </a:solidFill>
                          <a:latin typeface="Segoe UI"/>
                          <a:cs typeface="Segoe UI"/>
                        </a:rPr>
                        <a:t>88</a:t>
                      </a:r>
                      <a:endParaRPr sz="1800" dirty="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800" spc="-25" dirty="0">
                          <a:solidFill>
                            <a:srgbClr val="252423"/>
                          </a:solidFill>
                          <a:latin typeface="Segoe UI"/>
                          <a:cs typeface="Segoe UI"/>
                        </a:rPr>
                        <a:t>53</a:t>
                      </a:r>
                      <a:endParaRPr sz="1800" dirty="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12"/>
                  </a:ext>
                </a:extLst>
              </a:tr>
            </a:tbl>
          </a:graphicData>
        </a:graphic>
      </p:graphicFrame>
      <p:sp>
        <p:nvSpPr>
          <p:cNvPr id="16" name="object 16"/>
          <p:cNvSpPr txBox="1"/>
          <p:nvPr/>
        </p:nvSpPr>
        <p:spPr>
          <a:xfrm>
            <a:off x="3815500" y="2304315"/>
            <a:ext cx="2904490" cy="1454150"/>
          </a:xfrm>
          <a:prstGeom prst="rect">
            <a:avLst/>
          </a:prstGeom>
        </p:spPr>
        <p:txBody>
          <a:bodyPr vert="horz" wrap="square" lIns="0" tIns="250825" rIns="0" bIns="0" rtlCol="0">
            <a:spAutoFit/>
          </a:bodyPr>
          <a:lstStyle/>
          <a:p>
            <a:pPr marL="57150" algn="ctr">
              <a:lnSpc>
                <a:spcPct val="100000"/>
              </a:lnSpc>
              <a:spcBef>
                <a:spcPts val="1975"/>
              </a:spcBef>
            </a:pPr>
            <a:r>
              <a:rPr sz="3600" dirty="0">
                <a:latin typeface="Segoe UI"/>
                <a:cs typeface="Segoe UI"/>
              </a:rPr>
              <a:t>2</a:t>
            </a:r>
            <a:r>
              <a:rPr sz="3600" spc="5" dirty="0">
                <a:latin typeface="Segoe UI"/>
                <a:cs typeface="Segoe UI"/>
              </a:rPr>
              <a:t> </a:t>
            </a:r>
            <a:r>
              <a:rPr sz="3600" spc="-25" dirty="0">
                <a:latin typeface="Segoe UI"/>
                <a:cs typeface="Segoe UI"/>
              </a:rPr>
              <a:t>516</a:t>
            </a:r>
            <a:endParaRPr sz="3600" dirty="0">
              <a:latin typeface="Segoe UI"/>
              <a:cs typeface="Segoe UI"/>
            </a:endParaRPr>
          </a:p>
          <a:p>
            <a:pPr marL="12700" marR="5080" algn="ctr">
              <a:lnSpc>
                <a:spcPct val="112400"/>
              </a:lnSpc>
              <a:spcBef>
                <a:spcPts val="600"/>
              </a:spcBef>
            </a:pPr>
            <a:r>
              <a:rPr sz="1650" dirty="0">
                <a:latin typeface="Segoe UI"/>
                <a:cs typeface="Segoe UI"/>
              </a:rPr>
              <a:t>entreprises</a:t>
            </a:r>
            <a:r>
              <a:rPr sz="1650" spc="-70" dirty="0">
                <a:latin typeface="Segoe UI"/>
                <a:cs typeface="Segoe UI"/>
              </a:rPr>
              <a:t> </a:t>
            </a:r>
            <a:r>
              <a:rPr sz="1650" dirty="0">
                <a:latin typeface="Segoe UI"/>
                <a:cs typeface="Segoe UI"/>
              </a:rPr>
              <a:t>concernées</a:t>
            </a:r>
            <a:r>
              <a:rPr sz="1650" spc="-65" dirty="0">
                <a:latin typeface="Segoe UI"/>
                <a:cs typeface="Segoe UI"/>
              </a:rPr>
              <a:t> </a:t>
            </a:r>
            <a:r>
              <a:rPr sz="1650" dirty="0">
                <a:latin typeface="Segoe UI"/>
                <a:cs typeface="Segoe UI"/>
              </a:rPr>
              <a:t>par</a:t>
            </a:r>
            <a:r>
              <a:rPr sz="1650" spc="-70" dirty="0">
                <a:latin typeface="Segoe UI"/>
                <a:cs typeface="Segoe UI"/>
              </a:rPr>
              <a:t> </a:t>
            </a:r>
            <a:r>
              <a:rPr sz="1650" spc="-25" dirty="0">
                <a:latin typeface="Segoe UI"/>
                <a:cs typeface="Segoe UI"/>
              </a:rPr>
              <a:t>une </a:t>
            </a:r>
            <a:r>
              <a:rPr sz="1650" dirty="0">
                <a:latin typeface="Segoe UI"/>
                <a:cs typeface="Segoe UI"/>
              </a:rPr>
              <a:t>AMT</a:t>
            </a:r>
            <a:r>
              <a:rPr sz="1650" spc="-50" dirty="0">
                <a:latin typeface="Segoe UI"/>
                <a:cs typeface="Segoe UI"/>
              </a:rPr>
              <a:t> </a:t>
            </a:r>
            <a:r>
              <a:rPr sz="1650" dirty="0">
                <a:latin typeface="Segoe UI"/>
                <a:cs typeface="Segoe UI"/>
              </a:rPr>
              <a:t>terminée</a:t>
            </a:r>
            <a:r>
              <a:rPr sz="1650" spc="-45" dirty="0">
                <a:latin typeface="Segoe UI"/>
                <a:cs typeface="Segoe UI"/>
              </a:rPr>
              <a:t> </a:t>
            </a:r>
            <a:r>
              <a:rPr sz="1650" dirty="0">
                <a:latin typeface="Segoe UI"/>
                <a:cs typeface="Segoe UI"/>
              </a:rPr>
              <a:t>sur</a:t>
            </a:r>
            <a:r>
              <a:rPr sz="1650" spc="-45" dirty="0">
                <a:latin typeface="Segoe UI"/>
                <a:cs typeface="Segoe UI"/>
              </a:rPr>
              <a:t> </a:t>
            </a:r>
            <a:r>
              <a:rPr sz="1650" spc="-10" dirty="0">
                <a:latin typeface="Segoe UI"/>
                <a:cs typeface="Segoe UI"/>
              </a:rPr>
              <a:t>l'année</a:t>
            </a:r>
            <a:endParaRPr sz="1650" dirty="0">
              <a:latin typeface="Segoe UI"/>
              <a:cs typeface="Segoe UI"/>
            </a:endParaRPr>
          </a:p>
        </p:txBody>
      </p:sp>
      <p:sp>
        <p:nvSpPr>
          <p:cNvPr id="17" name="object 17"/>
          <p:cNvSpPr txBox="1"/>
          <p:nvPr/>
        </p:nvSpPr>
        <p:spPr>
          <a:xfrm>
            <a:off x="1117191" y="2338690"/>
            <a:ext cx="248221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5</a:t>
            </a:r>
            <a:r>
              <a:rPr sz="3600" spc="5" dirty="0">
                <a:latin typeface="Segoe UI"/>
                <a:cs typeface="Segoe UI"/>
              </a:rPr>
              <a:t> </a:t>
            </a:r>
            <a:r>
              <a:rPr sz="3600" spc="-25" dirty="0">
                <a:latin typeface="Segoe UI"/>
                <a:cs typeface="Segoe UI"/>
              </a:rPr>
              <a:t>664</a:t>
            </a:r>
            <a:endParaRPr sz="3600" dirty="0">
              <a:latin typeface="Segoe UI"/>
              <a:cs typeface="Segoe UI"/>
            </a:endParaRPr>
          </a:p>
          <a:p>
            <a:pPr algn="ctr">
              <a:lnSpc>
                <a:spcPct val="100000"/>
              </a:lnSpc>
              <a:spcBef>
                <a:spcPts val="850"/>
              </a:spcBef>
            </a:pPr>
            <a:r>
              <a:rPr sz="1650" dirty="0">
                <a:latin typeface="Segoe UI"/>
                <a:cs typeface="Segoe UI"/>
              </a:rPr>
              <a:t>AMT</a:t>
            </a:r>
            <a:r>
              <a:rPr sz="1650" spc="-50" dirty="0">
                <a:latin typeface="Segoe UI"/>
                <a:cs typeface="Segoe UI"/>
              </a:rPr>
              <a:t> </a:t>
            </a:r>
            <a:r>
              <a:rPr sz="1650" dirty="0">
                <a:latin typeface="Segoe UI"/>
                <a:cs typeface="Segoe UI"/>
              </a:rPr>
              <a:t>terminées</a:t>
            </a:r>
            <a:r>
              <a:rPr sz="1650" spc="-50" dirty="0">
                <a:latin typeface="Segoe UI"/>
                <a:cs typeface="Segoe UI"/>
              </a:rPr>
              <a:t> </a:t>
            </a:r>
            <a:r>
              <a:rPr sz="1650" dirty="0">
                <a:latin typeface="Segoe UI"/>
                <a:cs typeface="Segoe UI"/>
              </a:rPr>
              <a:t>sur</a:t>
            </a:r>
            <a:r>
              <a:rPr sz="1650" spc="-45" dirty="0">
                <a:latin typeface="Segoe UI"/>
                <a:cs typeface="Segoe UI"/>
              </a:rPr>
              <a:t> </a:t>
            </a:r>
            <a:r>
              <a:rPr sz="1650" spc="-10" dirty="0">
                <a:latin typeface="Segoe UI"/>
                <a:cs typeface="Segoe UI"/>
              </a:rPr>
              <a:t>l'année</a:t>
            </a:r>
            <a:endParaRPr sz="1650" dirty="0">
              <a:latin typeface="Segoe UI"/>
              <a:cs typeface="Segoe UI"/>
            </a:endParaRPr>
          </a:p>
        </p:txBody>
      </p:sp>
      <p:sp>
        <p:nvSpPr>
          <p:cNvPr id="18" name="object 18"/>
          <p:cNvSpPr txBox="1"/>
          <p:nvPr/>
        </p:nvSpPr>
        <p:spPr>
          <a:xfrm>
            <a:off x="7156450" y="2268704"/>
            <a:ext cx="2002789" cy="1454150"/>
          </a:xfrm>
          <a:prstGeom prst="rect">
            <a:avLst/>
          </a:prstGeom>
        </p:spPr>
        <p:txBody>
          <a:bodyPr vert="horz" wrap="square" lIns="0" tIns="250825" rIns="0" bIns="0" rtlCol="0">
            <a:spAutoFit/>
          </a:bodyPr>
          <a:lstStyle/>
          <a:p>
            <a:pPr marL="57150" algn="ctr">
              <a:lnSpc>
                <a:spcPct val="100000"/>
              </a:lnSpc>
              <a:spcBef>
                <a:spcPts val="1975"/>
              </a:spcBef>
            </a:pPr>
            <a:r>
              <a:rPr sz="3600" spc="-25" dirty="0">
                <a:latin typeface="Segoe UI"/>
                <a:cs typeface="Segoe UI"/>
              </a:rPr>
              <a:t>103</a:t>
            </a:r>
            <a:endParaRPr sz="3600" dirty="0">
              <a:latin typeface="Segoe UI"/>
              <a:cs typeface="Segoe UI"/>
            </a:endParaRPr>
          </a:p>
          <a:p>
            <a:pPr marL="12065" marR="5080" algn="ctr">
              <a:lnSpc>
                <a:spcPct val="112400"/>
              </a:lnSpc>
              <a:spcBef>
                <a:spcPts val="600"/>
              </a:spcBef>
            </a:pPr>
            <a:r>
              <a:rPr sz="1650" dirty="0">
                <a:latin typeface="Segoe UI"/>
                <a:cs typeface="Segoe UI"/>
              </a:rPr>
              <a:t>FE</a:t>
            </a:r>
            <a:r>
              <a:rPr sz="1650" spc="-50" dirty="0">
                <a:latin typeface="Segoe UI"/>
                <a:cs typeface="Segoe UI"/>
              </a:rPr>
              <a:t> </a:t>
            </a:r>
            <a:r>
              <a:rPr sz="1650" dirty="0">
                <a:latin typeface="Segoe UI"/>
                <a:cs typeface="Segoe UI"/>
              </a:rPr>
              <a:t>terminées</a:t>
            </a:r>
            <a:r>
              <a:rPr sz="1650" spc="-45" dirty="0">
                <a:latin typeface="Segoe UI"/>
                <a:cs typeface="Segoe UI"/>
              </a:rPr>
              <a:t> </a:t>
            </a:r>
            <a:r>
              <a:rPr sz="1650" dirty="0">
                <a:latin typeface="Segoe UI"/>
                <a:cs typeface="Segoe UI"/>
              </a:rPr>
              <a:t>pour</a:t>
            </a:r>
            <a:r>
              <a:rPr sz="1650" spc="-45" dirty="0">
                <a:latin typeface="Segoe UI"/>
                <a:cs typeface="Segoe UI"/>
              </a:rPr>
              <a:t> </a:t>
            </a:r>
            <a:r>
              <a:rPr sz="1650" spc="-25" dirty="0">
                <a:latin typeface="Segoe UI"/>
                <a:cs typeface="Segoe UI"/>
              </a:rPr>
              <a:t>les </a:t>
            </a:r>
            <a:r>
              <a:rPr sz="1650" dirty="0">
                <a:latin typeface="Segoe UI"/>
                <a:cs typeface="Segoe UI"/>
              </a:rPr>
              <a:t>nouveaux</a:t>
            </a:r>
            <a:r>
              <a:rPr sz="1650" spc="-80" dirty="0">
                <a:latin typeface="Segoe UI"/>
                <a:cs typeface="Segoe UI"/>
              </a:rPr>
              <a:t> </a:t>
            </a:r>
            <a:r>
              <a:rPr sz="1650" spc="-10" dirty="0">
                <a:latin typeface="Segoe UI"/>
                <a:cs typeface="Segoe UI"/>
              </a:rPr>
              <a:t>adhérents</a:t>
            </a:r>
            <a:endParaRPr sz="1650" dirty="0">
              <a:latin typeface="Segoe UI"/>
              <a:cs typeface="Segoe UI"/>
            </a:endParaRPr>
          </a:p>
        </p:txBody>
      </p:sp>
      <p:sp>
        <p:nvSpPr>
          <p:cNvPr id="19" name="object 19"/>
          <p:cNvSpPr txBox="1"/>
          <p:nvPr/>
        </p:nvSpPr>
        <p:spPr>
          <a:xfrm>
            <a:off x="16026139" y="359657"/>
            <a:ext cx="3616960" cy="327025"/>
          </a:xfrm>
          <a:prstGeom prst="rect">
            <a:avLst/>
          </a:prstGeom>
        </p:spPr>
        <p:txBody>
          <a:bodyPr vert="horz" wrap="square" lIns="0" tIns="15875" rIns="0" bIns="0" rtlCol="0">
            <a:spAutoFit/>
          </a:bodyPr>
          <a:lstStyle/>
          <a:p>
            <a:pPr marL="12700">
              <a:lnSpc>
                <a:spcPct val="100000"/>
              </a:lnSpc>
              <a:spcBef>
                <a:spcPts val="125"/>
              </a:spcBef>
            </a:pPr>
            <a:r>
              <a:rPr sz="1950" b="1" dirty="0">
                <a:solidFill>
                  <a:srgbClr val="FFFFFF"/>
                </a:solidFill>
                <a:latin typeface="Segoe UI"/>
                <a:cs typeface="Segoe UI"/>
              </a:rPr>
              <a:t>Du</a:t>
            </a:r>
            <a:r>
              <a:rPr sz="1950" b="1" spc="55" dirty="0">
                <a:solidFill>
                  <a:srgbClr val="FFFFFF"/>
                </a:solidFill>
                <a:latin typeface="Segoe UI"/>
                <a:cs typeface="Segoe UI"/>
              </a:rPr>
              <a:t> </a:t>
            </a:r>
            <a:r>
              <a:rPr sz="1950" b="1" dirty="0">
                <a:solidFill>
                  <a:srgbClr val="FFFFFF"/>
                </a:solidFill>
                <a:latin typeface="Segoe UI"/>
                <a:cs typeface="Segoe UI"/>
              </a:rPr>
              <a:t>01/01/2023</a:t>
            </a:r>
            <a:r>
              <a:rPr sz="1950" b="1" spc="55" dirty="0">
                <a:solidFill>
                  <a:srgbClr val="FFFFFF"/>
                </a:solidFill>
                <a:latin typeface="Segoe UI"/>
                <a:cs typeface="Segoe UI"/>
              </a:rPr>
              <a:t> </a:t>
            </a:r>
            <a:r>
              <a:rPr sz="1950" b="1" dirty="0">
                <a:solidFill>
                  <a:srgbClr val="FFFFFF"/>
                </a:solidFill>
                <a:latin typeface="Segoe UI"/>
                <a:cs typeface="Segoe UI"/>
              </a:rPr>
              <a:t>au</a:t>
            </a:r>
            <a:r>
              <a:rPr sz="1950" b="1" spc="60" dirty="0">
                <a:solidFill>
                  <a:srgbClr val="FFFFFF"/>
                </a:solidFill>
                <a:latin typeface="Segoe UI"/>
                <a:cs typeface="Segoe UI"/>
              </a:rPr>
              <a:t> </a:t>
            </a:r>
            <a:r>
              <a:rPr sz="1950" b="1" spc="-10" dirty="0">
                <a:solidFill>
                  <a:srgbClr val="FFFFFF"/>
                </a:solidFill>
                <a:latin typeface="Segoe UI"/>
                <a:cs typeface="Segoe UI"/>
              </a:rPr>
              <a:t>31/12/2023</a:t>
            </a:r>
            <a:endParaRPr sz="1950">
              <a:latin typeface="Segoe UI"/>
              <a:cs typeface="Segoe UI"/>
            </a:endParaRPr>
          </a:p>
        </p:txBody>
      </p:sp>
      <p:sp>
        <p:nvSpPr>
          <p:cNvPr id="20" name="object 20"/>
          <p:cNvSpPr/>
          <p:nvPr/>
        </p:nvSpPr>
        <p:spPr>
          <a:xfrm>
            <a:off x="8685599" y="1225093"/>
            <a:ext cx="2748915" cy="659765"/>
          </a:xfrm>
          <a:custGeom>
            <a:avLst/>
            <a:gdLst/>
            <a:ahLst/>
            <a:cxnLst/>
            <a:rect l="l" t="t" r="r" b="b"/>
            <a:pathLst>
              <a:path w="2748915" h="659764">
                <a:moveTo>
                  <a:pt x="2686228" y="659665"/>
                </a:moveTo>
                <a:lnTo>
                  <a:pt x="69111" y="659665"/>
                </a:lnTo>
                <a:lnTo>
                  <a:pt x="61515" y="656938"/>
                </a:lnTo>
                <a:lnTo>
                  <a:pt x="29179" y="635322"/>
                </a:lnTo>
                <a:lnTo>
                  <a:pt x="7573" y="602964"/>
                </a:lnTo>
                <a:lnTo>
                  <a:pt x="0" y="564863"/>
                </a:lnTo>
                <a:lnTo>
                  <a:pt x="0" y="99679"/>
                </a:lnTo>
                <a:lnTo>
                  <a:pt x="7587" y="61534"/>
                </a:lnTo>
                <a:lnTo>
                  <a:pt x="29196" y="29195"/>
                </a:lnTo>
                <a:lnTo>
                  <a:pt x="61533" y="7587"/>
                </a:lnTo>
                <a:lnTo>
                  <a:pt x="99679" y="0"/>
                </a:lnTo>
                <a:lnTo>
                  <a:pt x="2655661" y="0"/>
                </a:lnTo>
                <a:lnTo>
                  <a:pt x="2693807" y="7587"/>
                </a:lnTo>
                <a:lnTo>
                  <a:pt x="2726145" y="29195"/>
                </a:lnTo>
                <a:lnTo>
                  <a:pt x="2747752" y="61534"/>
                </a:lnTo>
                <a:lnTo>
                  <a:pt x="2748606" y="63914"/>
                </a:lnTo>
                <a:lnTo>
                  <a:pt x="2748606" y="600620"/>
                </a:lnTo>
                <a:lnTo>
                  <a:pt x="2726139" y="635344"/>
                </a:lnTo>
                <a:lnTo>
                  <a:pt x="2693801" y="656948"/>
                </a:lnTo>
                <a:lnTo>
                  <a:pt x="2686228" y="659665"/>
                </a:lnTo>
                <a:close/>
              </a:path>
            </a:pathLst>
          </a:custGeom>
          <a:solidFill>
            <a:srgbClr val="003FE2">
              <a:alpha val="29998"/>
            </a:srgbClr>
          </a:solidFill>
        </p:spPr>
        <p:txBody>
          <a:bodyPr wrap="square" lIns="0" tIns="0" rIns="0" bIns="0" rtlCol="0"/>
          <a:lstStyle/>
          <a:p>
            <a:endParaRPr/>
          </a:p>
        </p:txBody>
      </p:sp>
      <p:sp>
        <p:nvSpPr>
          <p:cNvPr id="21" name="object 21"/>
          <p:cNvSpPr txBox="1"/>
          <p:nvPr/>
        </p:nvSpPr>
        <p:spPr>
          <a:xfrm>
            <a:off x="9456595" y="1349229"/>
            <a:ext cx="123952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Sur </a:t>
            </a:r>
            <a:r>
              <a:rPr sz="2300" b="1" spc="-20" dirty="0">
                <a:latin typeface="Segoe UI"/>
                <a:cs typeface="Segoe UI"/>
              </a:rPr>
              <a:t>2023</a:t>
            </a:r>
            <a:endParaRPr sz="2300">
              <a:latin typeface="Segoe UI"/>
              <a:cs typeface="Segoe UI"/>
            </a:endParaRPr>
          </a:p>
        </p:txBody>
      </p:sp>
      <p:sp>
        <p:nvSpPr>
          <p:cNvPr id="22" name="object 22"/>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7</a:t>
            </a:r>
          </a:p>
        </p:txBody>
      </p:sp>
      <p:sp>
        <p:nvSpPr>
          <p:cNvPr id="25" name="Organigramme : Données stockées 24">
            <a:extLst>
              <a:ext uri="{FF2B5EF4-FFF2-40B4-BE49-F238E27FC236}">
                <a16:creationId xmlns:a16="http://schemas.microsoft.com/office/drawing/2014/main" id="{B4C330A6-8A3B-80F8-1422-4CD16CA5CE7E}"/>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re 1">
            <a:extLst>
              <a:ext uri="{FF2B5EF4-FFF2-40B4-BE49-F238E27FC236}">
                <a16:creationId xmlns:a16="http://schemas.microsoft.com/office/drawing/2014/main" id="{CD400920-5376-4104-799F-5C02C54FAA2E}"/>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 </a:t>
            </a:r>
            <a:r>
              <a:rPr lang="fr-FR" sz="2800" b="1" dirty="0">
                <a:solidFill>
                  <a:schemeClr val="bg1"/>
                </a:solidFill>
                <a:latin typeface="Comfortaa" panose="00000500000000000000" pitchFamily="2" charset="0"/>
              </a:rPr>
              <a:t>ACTIONS EN MILIEU DE TRAVAIL</a:t>
            </a:r>
            <a:r>
              <a:rPr kumimoji="0" lang="fr-FR" sz="2800" b="1" i="0" u="none" strike="noStrike" cap="none" spc="0" normalizeH="0" baseline="0" dirty="0">
                <a:ln>
                  <a:noFill/>
                </a:ln>
                <a:solidFill>
                  <a:schemeClr val="bg1"/>
                </a:solidFill>
                <a:effectLst/>
                <a:uLnTx/>
                <a:uFillTx/>
                <a:latin typeface="Comfortaa" panose="00000500000000000000" pitchFamily="2" charset="0"/>
              </a:rPr>
              <a:t> </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graphicFrame>
        <p:nvGraphicFramePr>
          <p:cNvPr id="29" name="Tableau 28">
            <a:extLst>
              <a:ext uri="{FF2B5EF4-FFF2-40B4-BE49-F238E27FC236}">
                <a16:creationId xmlns:a16="http://schemas.microsoft.com/office/drawing/2014/main" id="{DCB58718-69E5-44E8-5F1F-304FC7AAE534}"/>
              </a:ext>
            </a:extLst>
          </p:cNvPr>
          <p:cNvGraphicFramePr>
            <a:graphicFrameLocks noGrp="1"/>
          </p:cNvGraphicFramePr>
          <p:nvPr>
            <p:extLst>
              <p:ext uri="{D42A27DB-BD31-4B8C-83A1-F6EECF244321}">
                <p14:modId xmlns:p14="http://schemas.microsoft.com/office/powerpoint/2010/main" val="2019498707"/>
              </p:ext>
            </p:extLst>
          </p:nvPr>
        </p:nvGraphicFramePr>
        <p:xfrm>
          <a:off x="11118850" y="4741214"/>
          <a:ext cx="6842652" cy="6143620"/>
        </p:xfrm>
        <a:graphic>
          <a:graphicData uri="http://schemas.openxmlformats.org/drawingml/2006/table">
            <a:tbl>
              <a:tblPr/>
              <a:tblGrid>
                <a:gridCol w="4840263">
                  <a:extLst>
                    <a:ext uri="{9D8B030D-6E8A-4147-A177-3AD203B41FA5}">
                      <a16:colId xmlns:a16="http://schemas.microsoft.com/office/drawing/2014/main" val="3862512406"/>
                    </a:ext>
                  </a:extLst>
                </a:gridCol>
                <a:gridCol w="2002389">
                  <a:extLst>
                    <a:ext uri="{9D8B030D-6E8A-4147-A177-3AD203B41FA5}">
                      <a16:colId xmlns:a16="http://schemas.microsoft.com/office/drawing/2014/main" val="2903922742"/>
                    </a:ext>
                  </a:extLst>
                </a:gridCol>
              </a:tblGrid>
              <a:tr h="438830">
                <a:tc>
                  <a:txBody>
                    <a:bodyPr/>
                    <a:lstStyle/>
                    <a:p>
                      <a:pPr algn="ctr" fontAlgn="b"/>
                      <a:r>
                        <a:rPr lang="fr-FR" sz="1800" b="1" i="0" u="none" strike="noStrike">
                          <a:solidFill>
                            <a:srgbClr val="000000"/>
                          </a:solidFill>
                          <a:effectLst/>
                          <a:highlight>
                            <a:srgbClr val="FFFFFF"/>
                          </a:highlight>
                          <a:latin typeface="Aptos Narrow" panose="020B0004020202020204" pitchFamily="34" charset="0"/>
                        </a:rPr>
                        <a:t>Type AMT</a:t>
                      </a:r>
                    </a:p>
                  </a:txBody>
                  <a:tcPr marL="7196" marR="7196" marT="7196" marB="0" anchor="b">
                    <a:lnL>
                      <a:noFill/>
                    </a:lnL>
                    <a:lnR w="19050" cap="flat" cmpd="sng" algn="ctr">
                      <a:solidFill>
                        <a:srgbClr val="215C98"/>
                      </a:solidFill>
                      <a:prstDash val="solid"/>
                      <a:round/>
                      <a:headEnd type="none" w="med" len="med"/>
                      <a:tailEnd type="none" w="med" len="med"/>
                    </a:lnR>
                    <a:lnT>
                      <a:noFill/>
                    </a:lnT>
                    <a:lnB w="6350" cap="flat" cmpd="sng" algn="ctr">
                      <a:solidFill>
                        <a:srgbClr val="44B3E1"/>
                      </a:solidFill>
                      <a:prstDash val="solid"/>
                      <a:round/>
                      <a:headEnd type="none" w="med" len="med"/>
                      <a:tailEnd type="none" w="med" len="med"/>
                    </a:lnB>
                    <a:solidFill>
                      <a:srgbClr val="FFFFFF"/>
                    </a:solidFill>
                  </a:tcPr>
                </a:tc>
                <a:tc>
                  <a:txBody>
                    <a:bodyPr/>
                    <a:lstStyle/>
                    <a:p>
                      <a:pPr algn="ctr" fontAlgn="b"/>
                      <a:r>
                        <a:rPr lang="fr-FR" sz="1800" b="1" i="0" u="none" strike="noStrike">
                          <a:solidFill>
                            <a:srgbClr val="000000"/>
                          </a:solidFill>
                          <a:effectLst/>
                          <a:highlight>
                            <a:srgbClr val="FFFFFF"/>
                          </a:highlight>
                          <a:latin typeface="Aptos Narrow" panose="020B0004020202020204" pitchFamily="34" charset="0"/>
                        </a:rPr>
                        <a:t>Nombre</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648794445"/>
                  </a:ext>
                </a:extLst>
              </a:tr>
              <a:tr h="438830">
                <a:tc>
                  <a:txBody>
                    <a:bodyPr/>
                    <a:lstStyle/>
                    <a:p>
                      <a:pPr algn="l" fontAlgn="b"/>
                      <a:r>
                        <a:rPr lang="fr-FR" sz="1800" b="0" i="0" u="none" strike="noStrike">
                          <a:solidFill>
                            <a:srgbClr val="000000"/>
                          </a:solidFill>
                          <a:effectLst/>
                          <a:latin typeface="Aptos Narrow" panose="020B0004020202020204" pitchFamily="34" charset="0"/>
                        </a:rPr>
                        <a:t>Autre</a:t>
                      </a:r>
                    </a:p>
                  </a:txBody>
                  <a:tcPr marL="7196" marR="7196" marT="7196" marB="0" anchor="b">
                    <a:lnL>
                      <a:noFill/>
                    </a:lnL>
                    <a:lnR w="19050" cap="flat" cmpd="sng" algn="ctr">
                      <a:solidFill>
                        <a:srgbClr val="215C98"/>
                      </a:solidFill>
                      <a:prstDash val="solid"/>
                      <a:round/>
                      <a:headEnd type="none" w="med" len="med"/>
                      <a:tailEnd type="none" w="med" len="med"/>
                    </a:lnR>
                    <a:lnT w="6350" cap="flat" cmpd="sng" algn="ctr">
                      <a:solidFill>
                        <a:srgbClr val="44B3E1"/>
                      </a:solidFill>
                      <a:prstDash val="solid"/>
                      <a:round/>
                      <a:headEnd type="none" w="med" len="med"/>
                      <a:tailEnd type="none" w="med" len="med"/>
                    </a:lnT>
                    <a:lnB>
                      <a:noFill/>
                    </a:lnB>
                    <a:noFill/>
                  </a:tcPr>
                </a:tc>
                <a:tc>
                  <a:txBody>
                    <a:bodyPr/>
                    <a:lstStyle/>
                    <a:p>
                      <a:pPr algn="ctr" fontAlgn="b"/>
                      <a:r>
                        <a:rPr lang="fr-FR" sz="1800" b="0" i="0" u="none" strike="noStrike">
                          <a:solidFill>
                            <a:srgbClr val="000000"/>
                          </a:solidFill>
                          <a:effectLst/>
                          <a:latin typeface="Aptos Narrow" panose="020B0004020202020204" pitchFamily="34" charset="0"/>
                        </a:rPr>
                        <a:t>146</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w="6350" cap="flat" cmpd="sng" algn="ctr">
                      <a:solidFill>
                        <a:srgbClr val="44B3E1"/>
                      </a:solidFill>
                      <a:prstDash val="solid"/>
                      <a:round/>
                      <a:headEnd type="none" w="med" len="med"/>
                      <a:tailEnd type="none" w="med" len="med"/>
                    </a:lnT>
                    <a:lnB>
                      <a:noFill/>
                    </a:lnB>
                    <a:noFill/>
                  </a:tcPr>
                </a:tc>
                <a:extLst>
                  <a:ext uri="{0D108BD9-81ED-4DB2-BD59-A6C34878D82A}">
                    <a16:rowId xmlns:a16="http://schemas.microsoft.com/office/drawing/2014/main" val="1916411881"/>
                  </a:ext>
                </a:extLst>
              </a:tr>
              <a:tr h="438830">
                <a:tc>
                  <a:txBody>
                    <a:bodyPr/>
                    <a:lstStyle/>
                    <a:p>
                      <a:pPr algn="l" fontAlgn="b"/>
                      <a:r>
                        <a:rPr lang="fr-FR" sz="1800" b="0" i="0" u="none" strike="noStrike">
                          <a:solidFill>
                            <a:srgbClr val="000000"/>
                          </a:solidFill>
                          <a:effectLst/>
                          <a:highlight>
                            <a:srgbClr val="F2F2F2"/>
                          </a:highlight>
                          <a:latin typeface="Aptos Narrow" panose="020B0004020202020204" pitchFamily="34" charset="0"/>
                        </a:rPr>
                        <a:t>Document Unique</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solidFill>
                      <a:srgbClr val="F2F2F2"/>
                    </a:solidFill>
                  </a:tcPr>
                </a:tc>
                <a:tc>
                  <a:txBody>
                    <a:bodyPr/>
                    <a:lstStyle/>
                    <a:p>
                      <a:pPr algn="ctr" fontAlgn="b"/>
                      <a:r>
                        <a:rPr lang="fr-FR" sz="1800" b="0" i="0" u="none" strike="noStrike">
                          <a:solidFill>
                            <a:srgbClr val="000000"/>
                          </a:solidFill>
                          <a:effectLst/>
                          <a:highlight>
                            <a:srgbClr val="F2F2F2"/>
                          </a:highlight>
                          <a:latin typeface="Aptos Narrow" panose="020B0004020202020204" pitchFamily="34" charset="0"/>
                        </a:rPr>
                        <a:t>35</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934564158"/>
                  </a:ext>
                </a:extLst>
              </a:tr>
              <a:tr h="438830">
                <a:tc>
                  <a:txBody>
                    <a:bodyPr/>
                    <a:lstStyle/>
                    <a:p>
                      <a:pPr algn="l" fontAlgn="b"/>
                      <a:r>
                        <a:rPr lang="fr-FR" sz="1800" b="0" i="0" u="none" strike="noStrike">
                          <a:solidFill>
                            <a:srgbClr val="000000"/>
                          </a:solidFill>
                          <a:effectLst/>
                          <a:latin typeface="Aptos Narrow" panose="020B0004020202020204" pitchFamily="34" charset="0"/>
                        </a:rPr>
                        <a:t>Etude de poste</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noFill/>
                  </a:tcPr>
                </a:tc>
                <a:tc>
                  <a:txBody>
                    <a:bodyPr/>
                    <a:lstStyle/>
                    <a:p>
                      <a:pPr algn="ctr" fontAlgn="b"/>
                      <a:r>
                        <a:rPr lang="fr-FR" sz="1800" b="0" i="0" u="none" strike="noStrike">
                          <a:solidFill>
                            <a:srgbClr val="000000"/>
                          </a:solidFill>
                          <a:effectLst/>
                          <a:latin typeface="Aptos Narrow" panose="020B0004020202020204" pitchFamily="34" charset="0"/>
                        </a:rPr>
                        <a:t>138</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noFill/>
                  </a:tcPr>
                </a:tc>
                <a:extLst>
                  <a:ext uri="{0D108BD9-81ED-4DB2-BD59-A6C34878D82A}">
                    <a16:rowId xmlns:a16="http://schemas.microsoft.com/office/drawing/2014/main" val="1921070138"/>
                  </a:ext>
                </a:extLst>
              </a:tr>
              <a:tr h="438830">
                <a:tc>
                  <a:txBody>
                    <a:bodyPr/>
                    <a:lstStyle/>
                    <a:p>
                      <a:pPr algn="l" fontAlgn="b"/>
                      <a:r>
                        <a:rPr lang="fr-FR" sz="1800" b="0" i="0" u="none" strike="noStrike">
                          <a:solidFill>
                            <a:srgbClr val="000000"/>
                          </a:solidFill>
                          <a:effectLst/>
                          <a:highlight>
                            <a:srgbClr val="F2F2F2"/>
                          </a:highlight>
                          <a:latin typeface="Aptos Narrow" panose="020B0004020202020204" pitchFamily="34" charset="0"/>
                        </a:rPr>
                        <a:t>Evenement Traumatisant</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solidFill>
                      <a:srgbClr val="F2F2F2"/>
                    </a:solidFill>
                  </a:tcPr>
                </a:tc>
                <a:tc>
                  <a:txBody>
                    <a:bodyPr/>
                    <a:lstStyle/>
                    <a:p>
                      <a:pPr algn="ctr" fontAlgn="b"/>
                      <a:r>
                        <a:rPr lang="fr-FR" sz="1800" b="0" i="0" u="none" strike="noStrike">
                          <a:solidFill>
                            <a:srgbClr val="000000"/>
                          </a:solidFill>
                          <a:effectLst/>
                          <a:highlight>
                            <a:srgbClr val="F2F2F2"/>
                          </a:highlight>
                          <a:latin typeface="Aptos Narrow" panose="020B0004020202020204" pitchFamily="34" charset="0"/>
                        </a:rPr>
                        <a:t>1</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012611700"/>
                  </a:ext>
                </a:extLst>
              </a:tr>
              <a:tr h="438830">
                <a:tc>
                  <a:txBody>
                    <a:bodyPr/>
                    <a:lstStyle/>
                    <a:p>
                      <a:pPr algn="l" fontAlgn="b"/>
                      <a:r>
                        <a:rPr lang="fr-FR" sz="1800" b="0" i="0" u="none" strike="noStrike">
                          <a:solidFill>
                            <a:srgbClr val="000000"/>
                          </a:solidFill>
                          <a:effectLst/>
                          <a:latin typeface="Aptos Narrow" panose="020B0004020202020204" pitchFamily="34" charset="0"/>
                        </a:rPr>
                        <a:t>Fiche d'entreprise</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noFill/>
                  </a:tcPr>
                </a:tc>
                <a:tc>
                  <a:txBody>
                    <a:bodyPr/>
                    <a:lstStyle/>
                    <a:p>
                      <a:pPr algn="ctr" fontAlgn="b"/>
                      <a:r>
                        <a:rPr lang="fr-FR" sz="1800" b="0" i="0" u="none" strike="noStrike">
                          <a:solidFill>
                            <a:srgbClr val="000000"/>
                          </a:solidFill>
                          <a:effectLst/>
                          <a:latin typeface="Aptos Narrow" panose="020B0004020202020204" pitchFamily="34" charset="0"/>
                        </a:rPr>
                        <a:t>169</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noFill/>
                  </a:tcPr>
                </a:tc>
                <a:extLst>
                  <a:ext uri="{0D108BD9-81ED-4DB2-BD59-A6C34878D82A}">
                    <a16:rowId xmlns:a16="http://schemas.microsoft.com/office/drawing/2014/main" val="1693669707"/>
                  </a:ext>
                </a:extLst>
              </a:tr>
              <a:tr h="438830">
                <a:tc>
                  <a:txBody>
                    <a:bodyPr/>
                    <a:lstStyle/>
                    <a:p>
                      <a:pPr algn="l" fontAlgn="b"/>
                      <a:r>
                        <a:rPr lang="fr-FR" sz="1800" b="0" i="0" u="none" strike="noStrike">
                          <a:solidFill>
                            <a:srgbClr val="000000"/>
                          </a:solidFill>
                          <a:effectLst/>
                          <a:highlight>
                            <a:srgbClr val="F2F2F2"/>
                          </a:highlight>
                          <a:latin typeface="Aptos Narrow" panose="020B0004020202020204" pitchFamily="34" charset="0"/>
                        </a:rPr>
                        <a:t>Information - Sensibilisation - Formation</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solidFill>
                      <a:srgbClr val="F2F2F2"/>
                    </a:solidFill>
                  </a:tcPr>
                </a:tc>
                <a:tc>
                  <a:txBody>
                    <a:bodyPr/>
                    <a:lstStyle/>
                    <a:p>
                      <a:pPr algn="ctr" fontAlgn="b"/>
                      <a:r>
                        <a:rPr lang="fr-FR" sz="1800" b="0" i="0" u="none" strike="noStrike">
                          <a:solidFill>
                            <a:srgbClr val="000000"/>
                          </a:solidFill>
                          <a:effectLst/>
                          <a:highlight>
                            <a:srgbClr val="F2F2F2"/>
                          </a:highlight>
                          <a:latin typeface="Aptos Narrow" panose="020B0004020202020204" pitchFamily="34" charset="0"/>
                        </a:rPr>
                        <a:t>41</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560082730"/>
                  </a:ext>
                </a:extLst>
              </a:tr>
              <a:tr h="438830">
                <a:tc>
                  <a:txBody>
                    <a:bodyPr/>
                    <a:lstStyle/>
                    <a:p>
                      <a:pPr algn="l" fontAlgn="b"/>
                      <a:r>
                        <a:rPr lang="fr-FR" sz="1800" b="0" i="0" u="none" strike="noStrike">
                          <a:solidFill>
                            <a:srgbClr val="000000"/>
                          </a:solidFill>
                          <a:effectLst/>
                          <a:latin typeface="Aptos Narrow" panose="020B0004020202020204" pitchFamily="34" charset="0"/>
                        </a:rPr>
                        <a:t>Métrologie</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noFill/>
                  </a:tcPr>
                </a:tc>
                <a:tc>
                  <a:txBody>
                    <a:bodyPr/>
                    <a:lstStyle/>
                    <a:p>
                      <a:pPr algn="ctr" fontAlgn="b"/>
                      <a:r>
                        <a:rPr lang="fr-FR" sz="1800" b="0" i="0" u="none" strike="noStrike">
                          <a:solidFill>
                            <a:srgbClr val="000000"/>
                          </a:solidFill>
                          <a:effectLst/>
                          <a:latin typeface="Aptos Narrow" panose="020B0004020202020204" pitchFamily="34" charset="0"/>
                        </a:rPr>
                        <a:t>18</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noFill/>
                  </a:tcPr>
                </a:tc>
                <a:extLst>
                  <a:ext uri="{0D108BD9-81ED-4DB2-BD59-A6C34878D82A}">
                    <a16:rowId xmlns:a16="http://schemas.microsoft.com/office/drawing/2014/main" val="2962068171"/>
                  </a:ext>
                </a:extLst>
              </a:tr>
              <a:tr h="438830">
                <a:tc>
                  <a:txBody>
                    <a:bodyPr/>
                    <a:lstStyle/>
                    <a:p>
                      <a:pPr algn="l" fontAlgn="b"/>
                      <a:r>
                        <a:rPr lang="fr-FR" sz="1800" b="0" i="0" u="none" strike="noStrike">
                          <a:solidFill>
                            <a:srgbClr val="000000"/>
                          </a:solidFill>
                          <a:effectLst/>
                          <a:highlight>
                            <a:srgbClr val="F2F2F2"/>
                          </a:highlight>
                          <a:latin typeface="Aptos Narrow" panose="020B0004020202020204" pitchFamily="34" charset="0"/>
                        </a:rPr>
                        <a:t>Participation réunions ( CSE, CSSCT... )</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solidFill>
                      <a:srgbClr val="F2F2F2"/>
                    </a:solidFill>
                  </a:tcPr>
                </a:tc>
                <a:tc>
                  <a:txBody>
                    <a:bodyPr/>
                    <a:lstStyle/>
                    <a:p>
                      <a:pPr algn="ctr" fontAlgn="b"/>
                      <a:r>
                        <a:rPr lang="fr-FR" sz="1800" b="0" i="0" u="none" strike="noStrike">
                          <a:solidFill>
                            <a:srgbClr val="000000"/>
                          </a:solidFill>
                          <a:effectLst/>
                          <a:highlight>
                            <a:srgbClr val="F2F2F2"/>
                          </a:highlight>
                          <a:latin typeface="Aptos Narrow" panose="020B0004020202020204" pitchFamily="34" charset="0"/>
                        </a:rPr>
                        <a:t>20</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572227639"/>
                  </a:ext>
                </a:extLst>
              </a:tr>
              <a:tr h="438830">
                <a:tc>
                  <a:txBody>
                    <a:bodyPr/>
                    <a:lstStyle/>
                    <a:p>
                      <a:pPr algn="l" fontAlgn="b"/>
                      <a:r>
                        <a:rPr lang="fr-FR" sz="1800" b="0" i="0" u="none" strike="noStrike">
                          <a:solidFill>
                            <a:srgbClr val="000000"/>
                          </a:solidFill>
                          <a:effectLst/>
                          <a:latin typeface="Aptos Narrow" panose="020B0004020202020204" pitchFamily="34" charset="0"/>
                        </a:rPr>
                        <a:t>PDP</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noFill/>
                  </a:tcPr>
                </a:tc>
                <a:tc>
                  <a:txBody>
                    <a:bodyPr/>
                    <a:lstStyle/>
                    <a:p>
                      <a:pPr algn="ctr" fontAlgn="b"/>
                      <a:r>
                        <a:rPr lang="fr-FR" sz="1800" b="0" i="0" u="none" strike="noStrike">
                          <a:solidFill>
                            <a:srgbClr val="000000"/>
                          </a:solidFill>
                          <a:effectLst/>
                          <a:latin typeface="Aptos Narrow" panose="020B0004020202020204" pitchFamily="34" charset="0"/>
                        </a:rPr>
                        <a:t>22</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noFill/>
                  </a:tcPr>
                </a:tc>
                <a:extLst>
                  <a:ext uri="{0D108BD9-81ED-4DB2-BD59-A6C34878D82A}">
                    <a16:rowId xmlns:a16="http://schemas.microsoft.com/office/drawing/2014/main" val="2708080771"/>
                  </a:ext>
                </a:extLst>
              </a:tr>
              <a:tr h="438830">
                <a:tc>
                  <a:txBody>
                    <a:bodyPr/>
                    <a:lstStyle/>
                    <a:p>
                      <a:pPr algn="l" fontAlgn="b"/>
                      <a:r>
                        <a:rPr lang="fr-FR" sz="1800" b="0" i="0" u="none" strike="noStrike">
                          <a:solidFill>
                            <a:srgbClr val="000000"/>
                          </a:solidFill>
                          <a:effectLst/>
                          <a:highlight>
                            <a:srgbClr val="F2F2F2"/>
                          </a:highlight>
                          <a:latin typeface="Aptos Narrow" panose="020B0004020202020204" pitchFamily="34" charset="0"/>
                        </a:rPr>
                        <a:t>Risque chimique</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solidFill>
                      <a:srgbClr val="F2F2F2"/>
                    </a:solidFill>
                  </a:tcPr>
                </a:tc>
                <a:tc>
                  <a:txBody>
                    <a:bodyPr/>
                    <a:lstStyle/>
                    <a:p>
                      <a:pPr algn="ctr" fontAlgn="b"/>
                      <a:r>
                        <a:rPr lang="fr-FR" sz="1800" b="0" i="0" u="none" strike="noStrike">
                          <a:solidFill>
                            <a:srgbClr val="000000"/>
                          </a:solidFill>
                          <a:effectLst/>
                          <a:highlight>
                            <a:srgbClr val="F2F2F2"/>
                          </a:highlight>
                          <a:latin typeface="Aptos Narrow" panose="020B0004020202020204" pitchFamily="34" charset="0"/>
                        </a:rPr>
                        <a:t>34</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18229402"/>
                  </a:ext>
                </a:extLst>
              </a:tr>
              <a:tr h="438830">
                <a:tc>
                  <a:txBody>
                    <a:bodyPr/>
                    <a:lstStyle/>
                    <a:p>
                      <a:pPr algn="l" fontAlgn="b"/>
                      <a:r>
                        <a:rPr lang="fr-FR" sz="1800" b="0" i="0" u="none" strike="noStrike">
                          <a:solidFill>
                            <a:srgbClr val="000000"/>
                          </a:solidFill>
                          <a:effectLst/>
                          <a:latin typeface="Aptos Narrow" panose="020B0004020202020204" pitchFamily="34" charset="0"/>
                        </a:rPr>
                        <a:t>RPS</a:t>
                      </a:r>
                    </a:p>
                  </a:txBody>
                  <a:tcPr marL="7196" marR="7196" marT="7196" marB="0" anchor="b">
                    <a:lnL>
                      <a:noFill/>
                    </a:lnL>
                    <a:lnR w="19050" cap="flat" cmpd="sng" algn="ctr">
                      <a:solidFill>
                        <a:srgbClr val="215C98"/>
                      </a:solidFill>
                      <a:prstDash val="solid"/>
                      <a:round/>
                      <a:headEnd type="none" w="med" len="med"/>
                      <a:tailEnd type="none" w="med" len="med"/>
                    </a:lnR>
                    <a:lnT>
                      <a:noFill/>
                    </a:lnT>
                    <a:lnB>
                      <a:noFill/>
                    </a:lnB>
                    <a:noFill/>
                  </a:tcPr>
                </a:tc>
                <a:tc>
                  <a:txBody>
                    <a:bodyPr/>
                    <a:lstStyle/>
                    <a:p>
                      <a:pPr algn="ctr" fontAlgn="b"/>
                      <a:r>
                        <a:rPr lang="fr-FR" sz="1800" b="0" i="0" u="none" strike="noStrike">
                          <a:solidFill>
                            <a:srgbClr val="000000"/>
                          </a:solidFill>
                          <a:effectLst/>
                          <a:latin typeface="Aptos Narrow" panose="020B0004020202020204" pitchFamily="34" charset="0"/>
                        </a:rPr>
                        <a:t>5</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a:noFill/>
                    </a:lnB>
                    <a:noFill/>
                  </a:tcPr>
                </a:tc>
                <a:extLst>
                  <a:ext uri="{0D108BD9-81ED-4DB2-BD59-A6C34878D82A}">
                    <a16:rowId xmlns:a16="http://schemas.microsoft.com/office/drawing/2014/main" val="1810985052"/>
                  </a:ext>
                </a:extLst>
              </a:tr>
              <a:tr h="438830">
                <a:tc>
                  <a:txBody>
                    <a:bodyPr/>
                    <a:lstStyle/>
                    <a:p>
                      <a:pPr algn="l" fontAlgn="b"/>
                      <a:r>
                        <a:rPr lang="fr-FR" sz="1800" b="0" i="0" u="none" strike="noStrike">
                          <a:solidFill>
                            <a:srgbClr val="000000"/>
                          </a:solidFill>
                          <a:effectLst/>
                          <a:highlight>
                            <a:srgbClr val="F2F2F2"/>
                          </a:highlight>
                          <a:latin typeface="Aptos Narrow" panose="020B0004020202020204" pitchFamily="34" charset="0"/>
                        </a:rPr>
                        <a:t>Suivi d'action</a:t>
                      </a:r>
                    </a:p>
                  </a:txBody>
                  <a:tcPr marL="7196" marR="7196" marT="7196" marB="0" anchor="b">
                    <a:lnL>
                      <a:noFill/>
                    </a:lnL>
                    <a:lnR w="19050" cap="flat" cmpd="sng" algn="ctr">
                      <a:solidFill>
                        <a:srgbClr val="215C98"/>
                      </a:solidFill>
                      <a:prstDash val="solid"/>
                      <a:round/>
                      <a:headEnd type="none" w="med" len="med"/>
                      <a:tailEnd type="none" w="med" len="med"/>
                    </a:lnR>
                    <a:lnT>
                      <a:noFill/>
                    </a:lnT>
                    <a:lnB w="6350" cap="flat" cmpd="sng" algn="ctr">
                      <a:solidFill>
                        <a:srgbClr val="44B3E1"/>
                      </a:solidFill>
                      <a:prstDash val="solid"/>
                      <a:round/>
                      <a:headEnd type="none" w="med" len="med"/>
                      <a:tailEnd type="none" w="med" len="med"/>
                    </a:lnB>
                    <a:solidFill>
                      <a:srgbClr val="F2F2F2"/>
                    </a:solidFill>
                  </a:tcPr>
                </a:tc>
                <a:tc>
                  <a:txBody>
                    <a:bodyPr/>
                    <a:lstStyle/>
                    <a:p>
                      <a:pPr algn="ctr" fontAlgn="b"/>
                      <a:r>
                        <a:rPr lang="fr-FR" sz="1800" b="0" i="0" u="none" strike="noStrike">
                          <a:solidFill>
                            <a:srgbClr val="000000"/>
                          </a:solidFill>
                          <a:effectLst/>
                          <a:highlight>
                            <a:srgbClr val="F2F2F2"/>
                          </a:highlight>
                          <a:latin typeface="Aptos Narrow" panose="020B0004020202020204" pitchFamily="34" charset="0"/>
                        </a:rPr>
                        <a:t>3</a:t>
                      </a:r>
                    </a:p>
                  </a:txBody>
                  <a:tcPr marL="7196" marR="7196" marT="7196" marB="0" anchor="b">
                    <a:lnL w="19050" cap="flat" cmpd="sng" algn="ctr">
                      <a:solidFill>
                        <a:srgbClr val="215C98"/>
                      </a:solidFill>
                      <a:prstDash val="solid"/>
                      <a:round/>
                      <a:headEnd type="none" w="med" len="med"/>
                      <a:tailEnd type="none" w="med" len="med"/>
                    </a:lnL>
                    <a:lnR w="19050" cap="flat" cmpd="sng" algn="ctr">
                      <a:solidFill>
                        <a:srgbClr val="215C98"/>
                      </a:solidFill>
                      <a:prstDash val="solid"/>
                      <a:round/>
                      <a:headEnd type="none" w="med" len="med"/>
                      <a:tailEnd type="none" w="med" len="med"/>
                    </a:lnR>
                    <a:lnT>
                      <a:noFill/>
                    </a:lnT>
                    <a:lnB w="6350" cap="flat" cmpd="sng" algn="ctr">
                      <a:solidFill>
                        <a:srgbClr val="44B3E1"/>
                      </a:solidFill>
                      <a:prstDash val="solid"/>
                      <a:round/>
                      <a:headEnd type="none" w="med" len="med"/>
                      <a:tailEnd type="none" w="med" len="med"/>
                    </a:lnB>
                    <a:solidFill>
                      <a:srgbClr val="F2F2F2"/>
                    </a:solidFill>
                  </a:tcPr>
                </a:tc>
                <a:extLst>
                  <a:ext uri="{0D108BD9-81ED-4DB2-BD59-A6C34878D82A}">
                    <a16:rowId xmlns:a16="http://schemas.microsoft.com/office/drawing/2014/main" val="3261416599"/>
                  </a:ext>
                </a:extLst>
              </a:tr>
              <a:tr h="438830">
                <a:tc>
                  <a:txBody>
                    <a:bodyPr/>
                    <a:lstStyle/>
                    <a:p>
                      <a:pPr algn="ctr" fontAlgn="b"/>
                      <a:endParaRPr lang="fr-FR" sz="1800" b="1" i="0" u="none" strike="noStrike" dirty="0">
                        <a:solidFill>
                          <a:srgbClr val="000000"/>
                        </a:solidFill>
                        <a:effectLst/>
                        <a:highlight>
                          <a:srgbClr val="FFFFFF"/>
                        </a:highlight>
                        <a:latin typeface="Aptos Narrow" panose="020B0004020202020204" pitchFamily="34" charset="0"/>
                      </a:endParaRPr>
                    </a:p>
                  </a:txBody>
                  <a:tcPr marL="7196" marR="7196" marT="7196" marB="0" anchor="b">
                    <a:lnL>
                      <a:noFill/>
                    </a:lnL>
                    <a:lnR>
                      <a:noFill/>
                    </a:lnR>
                    <a:lnT w="6350" cap="flat" cmpd="sng" algn="ctr">
                      <a:solidFill>
                        <a:srgbClr val="44B3E1"/>
                      </a:solidFill>
                      <a:prstDash val="solid"/>
                      <a:round/>
                      <a:headEnd type="none" w="med" len="med"/>
                      <a:tailEnd type="none" w="med" len="med"/>
                    </a:lnT>
                    <a:lnB>
                      <a:noFill/>
                    </a:lnB>
                    <a:solidFill>
                      <a:srgbClr val="FFFFFF"/>
                    </a:solidFill>
                  </a:tcPr>
                </a:tc>
                <a:tc>
                  <a:txBody>
                    <a:bodyPr/>
                    <a:lstStyle/>
                    <a:p>
                      <a:pPr algn="ctr" fontAlgn="b"/>
                      <a:endParaRPr lang="fr-FR" sz="1800" b="1" i="0" u="none" strike="noStrike" dirty="0">
                        <a:solidFill>
                          <a:srgbClr val="000000"/>
                        </a:solidFill>
                        <a:effectLst/>
                        <a:highlight>
                          <a:srgbClr val="FFFFFF"/>
                        </a:highlight>
                        <a:latin typeface="Aptos Narrow" panose="020B0004020202020204" pitchFamily="34" charset="0"/>
                      </a:endParaRPr>
                    </a:p>
                  </a:txBody>
                  <a:tcPr marL="7196" marR="7196" marT="7196" marB="0" anchor="b">
                    <a:lnL>
                      <a:noFill/>
                    </a:lnL>
                    <a:lnR>
                      <a:noFill/>
                    </a:lnR>
                    <a:lnT w="6350" cap="flat" cmpd="sng" algn="ctr">
                      <a:solidFill>
                        <a:srgbClr val="44B3E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90140831"/>
                  </a:ext>
                </a:extLst>
              </a:tr>
            </a:tbl>
          </a:graphicData>
        </a:graphic>
      </p:graphicFrame>
      <p:sp>
        <p:nvSpPr>
          <p:cNvPr id="30" name="object 7">
            <a:extLst>
              <a:ext uri="{FF2B5EF4-FFF2-40B4-BE49-F238E27FC236}">
                <a16:creationId xmlns:a16="http://schemas.microsoft.com/office/drawing/2014/main" id="{F93D2704-7D37-5AB1-4029-46B6BCD3C6C7}"/>
              </a:ext>
            </a:extLst>
          </p:cNvPr>
          <p:cNvSpPr/>
          <p:nvPr/>
        </p:nvSpPr>
        <p:spPr>
          <a:xfrm>
            <a:off x="10540499" y="4306857"/>
            <a:ext cx="7817351" cy="6659880"/>
          </a:xfrm>
          <a:custGeom>
            <a:avLst/>
            <a:gdLst/>
            <a:ahLst/>
            <a:cxnLst/>
            <a:rect l="l" t="t" r="r" b="b"/>
            <a:pathLst>
              <a:path w="9094469" h="6659880">
                <a:moveTo>
                  <a:pt x="0" y="6431740"/>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8866221" y="0"/>
                </a:lnTo>
                <a:lnTo>
                  <a:pt x="8873680" y="0"/>
                </a:lnTo>
                <a:lnTo>
                  <a:pt x="8881121" y="365"/>
                </a:lnTo>
                <a:lnTo>
                  <a:pt x="8888544" y="1096"/>
                </a:lnTo>
                <a:lnTo>
                  <a:pt x="8895967" y="1827"/>
                </a:lnTo>
                <a:lnTo>
                  <a:pt x="8939468" y="11971"/>
                </a:lnTo>
                <a:lnTo>
                  <a:pt x="8953373" y="17335"/>
                </a:lnTo>
                <a:lnTo>
                  <a:pt x="8960264" y="20190"/>
                </a:lnTo>
                <a:lnTo>
                  <a:pt x="8998948" y="42525"/>
                </a:lnTo>
                <a:lnTo>
                  <a:pt x="9010698" y="51694"/>
                </a:lnTo>
                <a:lnTo>
                  <a:pt x="9016465" y="56426"/>
                </a:lnTo>
                <a:lnTo>
                  <a:pt x="9021984" y="61429"/>
                </a:lnTo>
                <a:lnTo>
                  <a:pt x="9027258" y="66704"/>
                </a:lnTo>
                <a:lnTo>
                  <a:pt x="9032532" y="71978"/>
                </a:lnTo>
                <a:lnTo>
                  <a:pt x="9037535" y="77498"/>
                </a:lnTo>
                <a:lnTo>
                  <a:pt x="9042267" y="83263"/>
                </a:lnTo>
                <a:lnTo>
                  <a:pt x="9046999" y="89029"/>
                </a:lnTo>
                <a:lnTo>
                  <a:pt x="9051437" y="95013"/>
                </a:lnTo>
                <a:lnTo>
                  <a:pt x="9055580" y="101215"/>
                </a:lnTo>
                <a:lnTo>
                  <a:pt x="9059724" y="107416"/>
                </a:lnTo>
                <a:lnTo>
                  <a:pt x="9063554" y="113806"/>
                </a:lnTo>
                <a:lnTo>
                  <a:pt x="9067070" y="120385"/>
                </a:lnTo>
                <a:lnTo>
                  <a:pt x="9070587" y="126963"/>
                </a:lnTo>
                <a:lnTo>
                  <a:pt x="9086321" y="168769"/>
                </a:lnTo>
                <a:lnTo>
                  <a:pt x="9089586" y="183311"/>
                </a:lnTo>
                <a:lnTo>
                  <a:pt x="9091041" y="190627"/>
                </a:lnTo>
                <a:lnTo>
                  <a:pt x="9092134" y="197996"/>
                </a:lnTo>
                <a:lnTo>
                  <a:pt x="9092865" y="205419"/>
                </a:lnTo>
                <a:lnTo>
                  <a:pt x="9093597" y="212842"/>
                </a:lnTo>
                <a:lnTo>
                  <a:pt x="9093963" y="220282"/>
                </a:lnTo>
                <a:lnTo>
                  <a:pt x="9093963" y="227741"/>
                </a:lnTo>
                <a:lnTo>
                  <a:pt x="9093963" y="6431740"/>
                </a:lnTo>
                <a:lnTo>
                  <a:pt x="9093963" y="6439199"/>
                </a:lnTo>
                <a:lnTo>
                  <a:pt x="9093597" y="6446640"/>
                </a:lnTo>
                <a:lnTo>
                  <a:pt x="9092865" y="6454063"/>
                </a:lnTo>
                <a:lnTo>
                  <a:pt x="9092134" y="6461486"/>
                </a:lnTo>
                <a:lnTo>
                  <a:pt x="9091041" y="6468855"/>
                </a:lnTo>
                <a:lnTo>
                  <a:pt x="9089586" y="6476170"/>
                </a:lnTo>
                <a:lnTo>
                  <a:pt x="9088131" y="6483486"/>
                </a:lnTo>
                <a:lnTo>
                  <a:pt x="9076626" y="6518893"/>
                </a:lnTo>
                <a:lnTo>
                  <a:pt x="9073772" y="6525784"/>
                </a:lnTo>
                <a:lnTo>
                  <a:pt x="9070587" y="6532519"/>
                </a:lnTo>
                <a:lnTo>
                  <a:pt x="9067070" y="6539096"/>
                </a:lnTo>
                <a:lnTo>
                  <a:pt x="9063554" y="6545675"/>
                </a:lnTo>
                <a:lnTo>
                  <a:pt x="9059724" y="6552065"/>
                </a:lnTo>
                <a:lnTo>
                  <a:pt x="9055580" y="6558266"/>
                </a:lnTo>
                <a:lnTo>
                  <a:pt x="9051437" y="6564468"/>
                </a:lnTo>
                <a:lnTo>
                  <a:pt x="9027258" y="6592778"/>
                </a:lnTo>
                <a:lnTo>
                  <a:pt x="9021984" y="6598052"/>
                </a:lnTo>
                <a:lnTo>
                  <a:pt x="9016465" y="6603055"/>
                </a:lnTo>
                <a:lnTo>
                  <a:pt x="9010698" y="6607787"/>
                </a:lnTo>
                <a:lnTo>
                  <a:pt x="9004932" y="6612519"/>
                </a:lnTo>
                <a:lnTo>
                  <a:pt x="8998948" y="6616956"/>
                </a:lnTo>
                <a:lnTo>
                  <a:pt x="8992747" y="6621100"/>
                </a:lnTo>
                <a:lnTo>
                  <a:pt x="8986545" y="6625245"/>
                </a:lnTo>
                <a:lnTo>
                  <a:pt x="8953373" y="6642146"/>
                </a:lnTo>
                <a:lnTo>
                  <a:pt x="8946482" y="6645000"/>
                </a:lnTo>
                <a:lnTo>
                  <a:pt x="8910650" y="6655106"/>
                </a:lnTo>
                <a:lnTo>
                  <a:pt x="8903335" y="6656561"/>
                </a:lnTo>
                <a:lnTo>
                  <a:pt x="8895967" y="6657655"/>
                </a:lnTo>
                <a:lnTo>
                  <a:pt x="8888544" y="6658385"/>
                </a:lnTo>
                <a:lnTo>
                  <a:pt x="8881121" y="6659116"/>
                </a:lnTo>
                <a:lnTo>
                  <a:pt x="8873680" y="6659482"/>
                </a:lnTo>
                <a:lnTo>
                  <a:pt x="8866221" y="6659482"/>
                </a:lnTo>
                <a:lnTo>
                  <a:pt x="227741" y="6659482"/>
                </a:lnTo>
                <a:lnTo>
                  <a:pt x="220282" y="6659482"/>
                </a:lnTo>
                <a:lnTo>
                  <a:pt x="212842" y="6659116"/>
                </a:lnTo>
                <a:lnTo>
                  <a:pt x="205419" y="6658385"/>
                </a:lnTo>
                <a:lnTo>
                  <a:pt x="197996" y="6657655"/>
                </a:lnTo>
                <a:lnTo>
                  <a:pt x="190627" y="6656561"/>
                </a:lnTo>
                <a:lnTo>
                  <a:pt x="183311" y="6655106"/>
                </a:lnTo>
                <a:lnTo>
                  <a:pt x="175996" y="6653651"/>
                </a:lnTo>
                <a:lnTo>
                  <a:pt x="140588" y="6642146"/>
                </a:lnTo>
                <a:lnTo>
                  <a:pt x="133697" y="6639292"/>
                </a:lnTo>
                <a:lnTo>
                  <a:pt x="126963" y="6636107"/>
                </a:lnTo>
                <a:lnTo>
                  <a:pt x="120385" y="6632591"/>
                </a:lnTo>
                <a:lnTo>
                  <a:pt x="113806" y="6629075"/>
                </a:lnTo>
                <a:lnTo>
                  <a:pt x="107416" y="6625245"/>
                </a:lnTo>
                <a:lnTo>
                  <a:pt x="101215" y="6621100"/>
                </a:lnTo>
                <a:lnTo>
                  <a:pt x="95013" y="6616956"/>
                </a:lnTo>
                <a:lnTo>
                  <a:pt x="89029" y="6612519"/>
                </a:lnTo>
                <a:lnTo>
                  <a:pt x="83263" y="6607787"/>
                </a:lnTo>
                <a:lnTo>
                  <a:pt x="77498" y="6603055"/>
                </a:lnTo>
                <a:lnTo>
                  <a:pt x="71978" y="6598052"/>
                </a:lnTo>
                <a:lnTo>
                  <a:pt x="66704" y="6592778"/>
                </a:lnTo>
                <a:lnTo>
                  <a:pt x="61429" y="6587504"/>
                </a:lnTo>
                <a:lnTo>
                  <a:pt x="38381" y="6558266"/>
                </a:lnTo>
                <a:lnTo>
                  <a:pt x="34237" y="6552065"/>
                </a:lnTo>
                <a:lnTo>
                  <a:pt x="30407" y="6545675"/>
                </a:lnTo>
                <a:lnTo>
                  <a:pt x="26891" y="6539096"/>
                </a:lnTo>
                <a:lnTo>
                  <a:pt x="23375" y="6532519"/>
                </a:lnTo>
                <a:lnTo>
                  <a:pt x="20190" y="6525784"/>
                </a:lnTo>
                <a:lnTo>
                  <a:pt x="17335" y="6518893"/>
                </a:lnTo>
                <a:lnTo>
                  <a:pt x="14481" y="6512002"/>
                </a:lnTo>
                <a:lnTo>
                  <a:pt x="4375" y="6476170"/>
                </a:lnTo>
                <a:lnTo>
                  <a:pt x="2920" y="6468855"/>
                </a:lnTo>
                <a:lnTo>
                  <a:pt x="1827" y="6461486"/>
                </a:lnTo>
                <a:lnTo>
                  <a:pt x="1096" y="6454063"/>
                </a:lnTo>
                <a:lnTo>
                  <a:pt x="365" y="6446640"/>
                </a:lnTo>
                <a:lnTo>
                  <a:pt x="0" y="6439199"/>
                </a:lnTo>
                <a:lnTo>
                  <a:pt x="0" y="6431740"/>
                </a:lnTo>
                <a:close/>
              </a:path>
            </a:pathLst>
          </a:custGeom>
          <a:ln w="15706">
            <a:solidFill>
              <a:srgbClr val="003FE2"/>
            </a:solidFill>
          </a:ln>
        </p:spPr>
        <p:txBody>
          <a:bodyPr wrap="square" lIns="0" tIns="0" rIns="0" bIns="0" rtlCol="0"/>
          <a:lstStyle/>
          <a:p>
            <a:endParaRPr/>
          </a:p>
        </p:txBody>
      </p:sp>
      <p:sp>
        <p:nvSpPr>
          <p:cNvPr id="32" name="object 8">
            <a:extLst>
              <a:ext uri="{FF2B5EF4-FFF2-40B4-BE49-F238E27FC236}">
                <a16:creationId xmlns:a16="http://schemas.microsoft.com/office/drawing/2014/main" id="{DDA15CBB-6D23-8B1C-2086-13FCAA2F1EAB}"/>
              </a:ext>
            </a:extLst>
          </p:cNvPr>
          <p:cNvSpPr txBox="1"/>
          <p:nvPr/>
        </p:nvSpPr>
        <p:spPr>
          <a:xfrm>
            <a:off x="12795250" y="4296797"/>
            <a:ext cx="4071992" cy="291105"/>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AMT</a:t>
            </a:r>
            <a:r>
              <a:rPr sz="1800" b="1" spc="-10" dirty="0">
                <a:solidFill>
                  <a:srgbClr val="252423"/>
                </a:solidFill>
                <a:latin typeface="Segoe UI"/>
                <a:cs typeface="Segoe UI"/>
              </a:rPr>
              <a:t> </a:t>
            </a:r>
            <a:r>
              <a:rPr lang="fr-FR" sz="1800" b="1" dirty="0">
                <a:solidFill>
                  <a:srgbClr val="252423"/>
                </a:solidFill>
                <a:latin typeface="Segoe UI"/>
                <a:cs typeface="Segoe UI"/>
              </a:rPr>
              <a:t>en cours au 31/12 </a:t>
            </a:r>
            <a:r>
              <a:rPr sz="1800" b="1" dirty="0">
                <a:solidFill>
                  <a:srgbClr val="252423"/>
                </a:solidFill>
                <a:latin typeface="Segoe UI"/>
                <a:cs typeface="Segoe UI"/>
              </a:rPr>
              <a:t>par</a:t>
            </a:r>
            <a:r>
              <a:rPr sz="1800" b="1" spc="-5" dirty="0">
                <a:solidFill>
                  <a:srgbClr val="252423"/>
                </a:solidFill>
                <a:latin typeface="Segoe UI"/>
                <a:cs typeface="Segoe UI"/>
              </a:rPr>
              <a:t> </a:t>
            </a:r>
            <a:r>
              <a:rPr sz="1800" b="1" spc="-20" dirty="0">
                <a:solidFill>
                  <a:srgbClr val="252423"/>
                </a:solidFill>
                <a:latin typeface="Segoe UI"/>
                <a:cs typeface="Segoe UI"/>
              </a:rPr>
              <a:t>type</a:t>
            </a:r>
            <a:endParaRPr sz="1800" dirty="0">
              <a:latin typeface="Segoe UI"/>
              <a:cs typeface="Segoe UI"/>
            </a:endParaRPr>
          </a:p>
        </p:txBody>
      </p:sp>
      <p:sp>
        <p:nvSpPr>
          <p:cNvPr id="33" name="object 17">
            <a:extLst>
              <a:ext uri="{FF2B5EF4-FFF2-40B4-BE49-F238E27FC236}">
                <a16:creationId xmlns:a16="http://schemas.microsoft.com/office/drawing/2014/main" id="{9D48284F-6420-64A2-55EE-9E39062A8C70}"/>
              </a:ext>
            </a:extLst>
          </p:cNvPr>
          <p:cNvSpPr txBox="1"/>
          <p:nvPr/>
        </p:nvSpPr>
        <p:spPr>
          <a:xfrm>
            <a:off x="11183257" y="2347055"/>
            <a:ext cx="2482215" cy="1430520"/>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632</a:t>
            </a:r>
            <a:endParaRPr sz="3600" dirty="0">
              <a:latin typeface="Segoe UI"/>
              <a:cs typeface="Segoe UI"/>
            </a:endParaRPr>
          </a:p>
          <a:p>
            <a:pPr algn="ctr">
              <a:lnSpc>
                <a:spcPct val="100000"/>
              </a:lnSpc>
              <a:spcBef>
                <a:spcPts val="850"/>
              </a:spcBef>
            </a:pPr>
            <a:r>
              <a:rPr sz="1650" dirty="0">
                <a:latin typeface="Segoe UI"/>
                <a:cs typeface="Segoe UI"/>
              </a:rPr>
              <a:t>AMT</a:t>
            </a:r>
            <a:r>
              <a:rPr sz="1650" spc="-50" dirty="0">
                <a:latin typeface="Segoe UI"/>
                <a:cs typeface="Segoe UI"/>
              </a:rPr>
              <a:t> </a:t>
            </a:r>
            <a:r>
              <a:rPr lang="fr-FR" sz="1650" spc="-50" dirty="0">
                <a:latin typeface="Segoe UI"/>
                <a:cs typeface="Segoe UI"/>
              </a:rPr>
              <a:t>en cours</a:t>
            </a:r>
            <a:r>
              <a:rPr sz="1650" spc="-50" dirty="0">
                <a:latin typeface="Segoe UI"/>
                <a:cs typeface="Segoe UI"/>
              </a:rPr>
              <a:t> </a:t>
            </a:r>
            <a:r>
              <a:rPr lang="fr-FR" sz="1650" spc="-50" dirty="0">
                <a:latin typeface="Segoe UI"/>
                <a:cs typeface="Segoe UI"/>
              </a:rPr>
              <a:t>en fin</a:t>
            </a:r>
            <a:r>
              <a:rPr sz="1650" spc="-45" dirty="0">
                <a:latin typeface="Segoe UI"/>
                <a:cs typeface="Segoe UI"/>
              </a:rPr>
              <a:t> </a:t>
            </a:r>
            <a:r>
              <a:rPr lang="fr-FR" sz="1650" spc="-45" dirty="0">
                <a:latin typeface="Segoe UI"/>
                <a:cs typeface="Segoe UI"/>
              </a:rPr>
              <a:t>d</a:t>
            </a:r>
            <a:r>
              <a:rPr sz="1650" spc="-10" dirty="0">
                <a:latin typeface="Segoe UI"/>
                <a:cs typeface="Segoe UI"/>
              </a:rPr>
              <a:t>'</a:t>
            </a:r>
            <a:r>
              <a:rPr sz="1650" spc="-10" dirty="0" err="1">
                <a:latin typeface="Segoe UI"/>
                <a:cs typeface="Segoe UI"/>
              </a:rPr>
              <a:t>année</a:t>
            </a:r>
            <a:endParaRPr sz="1650" dirty="0">
              <a:latin typeface="Segoe UI"/>
              <a:cs typeface="Segoe UI"/>
            </a:endParaRPr>
          </a:p>
        </p:txBody>
      </p:sp>
      <p:sp>
        <p:nvSpPr>
          <p:cNvPr id="34" name="object 18">
            <a:extLst>
              <a:ext uri="{FF2B5EF4-FFF2-40B4-BE49-F238E27FC236}">
                <a16:creationId xmlns:a16="http://schemas.microsoft.com/office/drawing/2014/main" id="{50E1BE61-F3E6-DD72-5208-5B90C57EA103}"/>
              </a:ext>
            </a:extLst>
          </p:cNvPr>
          <p:cNvSpPr txBox="1"/>
          <p:nvPr/>
        </p:nvSpPr>
        <p:spPr>
          <a:xfrm>
            <a:off x="15024744" y="2347055"/>
            <a:ext cx="2002789" cy="1429815"/>
          </a:xfrm>
          <a:prstGeom prst="rect">
            <a:avLst/>
          </a:prstGeom>
        </p:spPr>
        <p:txBody>
          <a:bodyPr vert="horz" wrap="square" lIns="0" tIns="250825" rIns="0" bIns="0" rtlCol="0">
            <a:spAutoFit/>
          </a:bodyPr>
          <a:lstStyle/>
          <a:p>
            <a:pPr marL="57150" algn="ctr">
              <a:lnSpc>
                <a:spcPct val="100000"/>
              </a:lnSpc>
              <a:spcBef>
                <a:spcPts val="1975"/>
              </a:spcBef>
            </a:pPr>
            <a:r>
              <a:rPr sz="3600" spc="-25" dirty="0">
                <a:latin typeface="Segoe UI"/>
                <a:cs typeface="Segoe UI"/>
              </a:rPr>
              <a:t>1</a:t>
            </a:r>
            <a:r>
              <a:rPr lang="fr-FR" sz="3600" spc="-25" dirty="0">
                <a:latin typeface="Segoe UI"/>
                <a:cs typeface="Segoe UI"/>
              </a:rPr>
              <a:t>69</a:t>
            </a:r>
            <a:endParaRPr sz="3600" dirty="0">
              <a:latin typeface="Segoe UI"/>
              <a:cs typeface="Segoe UI"/>
            </a:endParaRPr>
          </a:p>
          <a:p>
            <a:pPr marL="12065" marR="5080" algn="ctr">
              <a:lnSpc>
                <a:spcPct val="112400"/>
              </a:lnSpc>
              <a:spcBef>
                <a:spcPts val="600"/>
              </a:spcBef>
            </a:pPr>
            <a:r>
              <a:rPr sz="1650" dirty="0">
                <a:latin typeface="Segoe UI"/>
                <a:cs typeface="Segoe UI"/>
              </a:rPr>
              <a:t>FE</a:t>
            </a:r>
            <a:r>
              <a:rPr sz="1650" spc="-50" dirty="0">
                <a:latin typeface="Segoe UI"/>
                <a:cs typeface="Segoe UI"/>
              </a:rPr>
              <a:t> </a:t>
            </a:r>
            <a:r>
              <a:rPr lang="fr-FR" sz="1650" spc="-50" dirty="0">
                <a:latin typeface="Segoe UI"/>
                <a:cs typeface="Segoe UI"/>
              </a:rPr>
              <a:t>ou MAJ </a:t>
            </a:r>
            <a:r>
              <a:rPr lang="fr-FR" sz="1650" dirty="0">
                <a:latin typeface="Segoe UI"/>
                <a:cs typeface="Segoe UI"/>
              </a:rPr>
              <a:t>en cours en fin d’année</a:t>
            </a:r>
            <a:endParaRPr sz="1650" dirty="0">
              <a:latin typeface="Segoe UI"/>
              <a:cs typeface="Segoe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03650" y="1740665"/>
            <a:ext cx="14062625" cy="2905760"/>
          </a:xfrm>
          <a:custGeom>
            <a:avLst/>
            <a:gdLst/>
            <a:ahLst/>
            <a:cxnLst/>
            <a:rect l="l" t="t" r="r" b="b"/>
            <a:pathLst>
              <a:path w="13335000" h="2905760">
                <a:moveTo>
                  <a:pt x="0" y="2677928"/>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13106929" y="0"/>
                </a:lnTo>
                <a:lnTo>
                  <a:pt x="13114388" y="0"/>
                </a:lnTo>
                <a:lnTo>
                  <a:pt x="13121828" y="365"/>
                </a:lnTo>
                <a:lnTo>
                  <a:pt x="13129251" y="1096"/>
                </a:lnTo>
                <a:lnTo>
                  <a:pt x="13136674" y="1827"/>
                </a:lnTo>
                <a:lnTo>
                  <a:pt x="13173038" y="9806"/>
                </a:lnTo>
                <a:lnTo>
                  <a:pt x="13180176" y="11971"/>
                </a:lnTo>
                <a:lnTo>
                  <a:pt x="13187190" y="14481"/>
                </a:lnTo>
                <a:lnTo>
                  <a:pt x="13194080" y="17335"/>
                </a:lnTo>
                <a:lnTo>
                  <a:pt x="13200972" y="20190"/>
                </a:lnTo>
                <a:lnTo>
                  <a:pt x="13233455" y="38381"/>
                </a:lnTo>
                <a:lnTo>
                  <a:pt x="13239658" y="42525"/>
                </a:lnTo>
                <a:lnTo>
                  <a:pt x="13267967" y="66704"/>
                </a:lnTo>
                <a:lnTo>
                  <a:pt x="13273242" y="71978"/>
                </a:lnTo>
                <a:lnTo>
                  <a:pt x="13278245" y="77498"/>
                </a:lnTo>
                <a:lnTo>
                  <a:pt x="13282977" y="83263"/>
                </a:lnTo>
                <a:lnTo>
                  <a:pt x="13287708" y="89029"/>
                </a:lnTo>
                <a:lnTo>
                  <a:pt x="13292146" y="95013"/>
                </a:lnTo>
                <a:lnTo>
                  <a:pt x="13296289" y="101215"/>
                </a:lnTo>
                <a:lnTo>
                  <a:pt x="13300433" y="107416"/>
                </a:lnTo>
                <a:lnTo>
                  <a:pt x="13304263" y="113806"/>
                </a:lnTo>
                <a:lnTo>
                  <a:pt x="13307779" y="120385"/>
                </a:lnTo>
                <a:lnTo>
                  <a:pt x="13311296" y="126963"/>
                </a:lnTo>
                <a:lnTo>
                  <a:pt x="13314480" y="133697"/>
                </a:lnTo>
                <a:lnTo>
                  <a:pt x="13317334" y="140588"/>
                </a:lnTo>
                <a:lnTo>
                  <a:pt x="13320189" y="147479"/>
                </a:lnTo>
                <a:lnTo>
                  <a:pt x="13330294" y="183311"/>
                </a:lnTo>
                <a:lnTo>
                  <a:pt x="13331749" y="190627"/>
                </a:lnTo>
                <a:lnTo>
                  <a:pt x="13332843" y="197996"/>
                </a:lnTo>
                <a:lnTo>
                  <a:pt x="13333574" y="205419"/>
                </a:lnTo>
                <a:lnTo>
                  <a:pt x="13334306" y="212842"/>
                </a:lnTo>
                <a:lnTo>
                  <a:pt x="13334672" y="220282"/>
                </a:lnTo>
                <a:lnTo>
                  <a:pt x="13334671" y="227741"/>
                </a:lnTo>
                <a:lnTo>
                  <a:pt x="13334671" y="2677928"/>
                </a:lnTo>
                <a:lnTo>
                  <a:pt x="13330294" y="2722358"/>
                </a:lnTo>
                <a:lnTo>
                  <a:pt x="13328840" y="2729674"/>
                </a:lnTo>
                <a:lnTo>
                  <a:pt x="13317334" y="2765081"/>
                </a:lnTo>
                <a:lnTo>
                  <a:pt x="13314480" y="2771972"/>
                </a:lnTo>
                <a:lnTo>
                  <a:pt x="13311296" y="2778707"/>
                </a:lnTo>
                <a:lnTo>
                  <a:pt x="13307778" y="2785285"/>
                </a:lnTo>
                <a:lnTo>
                  <a:pt x="13304263" y="2791863"/>
                </a:lnTo>
                <a:lnTo>
                  <a:pt x="13300433" y="2798253"/>
                </a:lnTo>
                <a:lnTo>
                  <a:pt x="13296289" y="2804455"/>
                </a:lnTo>
                <a:lnTo>
                  <a:pt x="13292146" y="2810656"/>
                </a:lnTo>
                <a:lnTo>
                  <a:pt x="13287708" y="2816640"/>
                </a:lnTo>
                <a:lnTo>
                  <a:pt x="13282977" y="2822406"/>
                </a:lnTo>
                <a:lnTo>
                  <a:pt x="13278245" y="2828172"/>
                </a:lnTo>
                <a:lnTo>
                  <a:pt x="13273242" y="2833692"/>
                </a:lnTo>
                <a:lnTo>
                  <a:pt x="13267967" y="2838966"/>
                </a:lnTo>
                <a:lnTo>
                  <a:pt x="13262693" y="2844240"/>
                </a:lnTo>
                <a:lnTo>
                  <a:pt x="13233455" y="2867288"/>
                </a:lnTo>
                <a:lnTo>
                  <a:pt x="13227254" y="2871432"/>
                </a:lnTo>
                <a:lnTo>
                  <a:pt x="13194080" y="2888334"/>
                </a:lnTo>
                <a:lnTo>
                  <a:pt x="13187190" y="2891188"/>
                </a:lnTo>
                <a:lnTo>
                  <a:pt x="13151358" y="2901294"/>
                </a:lnTo>
                <a:lnTo>
                  <a:pt x="13144043" y="2902749"/>
                </a:lnTo>
                <a:lnTo>
                  <a:pt x="13136674" y="2903842"/>
                </a:lnTo>
                <a:lnTo>
                  <a:pt x="13129251" y="2904573"/>
                </a:lnTo>
                <a:lnTo>
                  <a:pt x="13121828" y="2905304"/>
                </a:lnTo>
                <a:lnTo>
                  <a:pt x="13114388" y="2905670"/>
                </a:lnTo>
                <a:lnTo>
                  <a:pt x="13106929" y="2905670"/>
                </a:lnTo>
                <a:lnTo>
                  <a:pt x="227741" y="2905670"/>
                </a:lnTo>
                <a:lnTo>
                  <a:pt x="220282" y="2905670"/>
                </a:lnTo>
                <a:lnTo>
                  <a:pt x="212842" y="2905304"/>
                </a:lnTo>
                <a:lnTo>
                  <a:pt x="205419" y="2904573"/>
                </a:lnTo>
                <a:lnTo>
                  <a:pt x="197996" y="2903842"/>
                </a:lnTo>
                <a:lnTo>
                  <a:pt x="190627" y="2902749"/>
                </a:lnTo>
                <a:lnTo>
                  <a:pt x="183311" y="2901294"/>
                </a:lnTo>
                <a:lnTo>
                  <a:pt x="175996" y="2899839"/>
                </a:lnTo>
                <a:lnTo>
                  <a:pt x="140588" y="2888334"/>
                </a:lnTo>
                <a:lnTo>
                  <a:pt x="133697" y="2885480"/>
                </a:lnTo>
                <a:lnTo>
                  <a:pt x="101215" y="2867288"/>
                </a:lnTo>
                <a:lnTo>
                  <a:pt x="95013" y="2863145"/>
                </a:lnTo>
                <a:lnTo>
                  <a:pt x="66704" y="2838966"/>
                </a:lnTo>
                <a:lnTo>
                  <a:pt x="61429" y="2833692"/>
                </a:lnTo>
                <a:lnTo>
                  <a:pt x="38381" y="2804454"/>
                </a:lnTo>
                <a:lnTo>
                  <a:pt x="34237" y="2798253"/>
                </a:lnTo>
                <a:lnTo>
                  <a:pt x="30407" y="2791863"/>
                </a:lnTo>
                <a:lnTo>
                  <a:pt x="26891" y="2785285"/>
                </a:lnTo>
                <a:lnTo>
                  <a:pt x="23375" y="2778707"/>
                </a:lnTo>
                <a:lnTo>
                  <a:pt x="20190" y="2771972"/>
                </a:lnTo>
                <a:lnTo>
                  <a:pt x="17335" y="2765081"/>
                </a:lnTo>
                <a:lnTo>
                  <a:pt x="14481" y="2758190"/>
                </a:lnTo>
                <a:lnTo>
                  <a:pt x="4375" y="2722358"/>
                </a:lnTo>
                <a:lnTo>
                  <a:pt x="2920" y="2715043"/>
                </a:lnTo>
                <a:lnTo>
                  <a:pt x="1827" y="2707674"/>
                </a:lnTo>
                <a:lnTo>
                  <a:pt x="1096" y="2700251"/>
                </a:lnTo>
                <a:lnTo>
                  <a:pt x="365" y="2692828"/>
                </a:lnTo>
                <a:lnTo>
                  <a:pt x="0" y="2685387"/>
                </a:lnTo>
                <a:lnTo>
                  <a:pt x="0" y="2677928"/>
                </a:lnTo>
                <a:close/>
              </a:path>
            </a:pathLst>
          </a:custGeom>
          <a:ln w="15706">
            <a:solidFill>
              <a:srgbClr val="003FE2"/>
            </a:solidFill>
          </a:ln>
        </p:spPr>
        <p:txBody>
          <a:bodyPr wrap="square" lIns="0" tIns="0" rIns="0" bIns="0" rtlCol="0"/>
          <a:lstStyle/>
          <a:p>
            <a:endParaRPr/>
          </a:p>
        </p:txBody>
      </p:sp>
      <p:sp>
        <p:nvSpPr>
          <p:cNvPr id="4" name="object 4"/>
          <p:cNvSpPr txBox="1"/>
          <p:nvPr/>
        </p:nvSpPr>
        <p:spPr>
          <a:xfrm>
            <a:off x="4264185" y="1832622"/>
            <a:ext cx="1047750"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Retard</a:t>
            </a:r>
            <a:r>
              <a:rPr sz="1800" b="1" spc="-60" dirty="0">
                <a:solidFill>
                  <a:srgbClr val="252423"/>
                </a:solidFill>
                <a:latin typeface="Segoe UI"/>
                <a:cs typeface="Segoe UI"/>
              </a:rPr>
              <a:t> </a:t>
            </a:r>
            <a:r>
              <a:rPr sz="1800" b="1" spc="-25" dirty="0">
                <a:solidFill>
                  <a:srgbClr val="252423"/>
                </a:solidFill>
                <a:latin typeface="Segoe UI"/>
                <a:cs typeface="Segoe UI"/>
              </a:rPr>
              <a:t>FE</a:t>
            </a:r>
            <a:endParaRPr sz="1800" dirty="0">
              <a:latin typeface="Segoe UI"/>
              <a:cs typeface="Segoe UI"/>
            </a:endParaRPr>
          </a:p>
        </p:txBody>
      </p:sp>
      <p:sp>
        <p:nvSpPr>
          <p:cNvPr id="5" name="object 5"/>
          <p:cNvSpPr/>
          <p:nvPr/>
        </p:nvSpPr>
        <p:spPr>
          <a:xfrm>
            <a:off x="4696180" y="2069715"/>
            <a:ext cx="12738100" cy="427733"/>
          </a:xfrm>
          <a:custGeom>
            <a:avLst/>
            <a:gdLst/>
            <a:ahLst/>
            <a:cxnLst/>
            <a:rect l="l" t="t" r="r" b="b"/>
            <a:pathLst>
              <a:path w="12738100" h="722630">
                <a:moveTo>
                  <a:pt x="12737833" y="0"/>
                </a:moveTo>
                <a:lnTo>
                  <a:pt x="12737833" y="0"/>
                </a:lnTo>
                <a:lnTo>
                  <a:pt x="0" y="0"/>
                </a:lnTo>
                <a:lnTo>
                  <a:pt x="0" y="408368"/>
                </a:lnTo>
                <a:lnTo>
                  <a:pt x="0" y="722490"/>
                </a:lnTo>
                <a:lnTo>
                  <a:pt x="2622956" y="722490"/>
                </a:lnTo>
                <a:lnTo>
                  <a:pt x="4868964" y="722490"/>
                </a:lnTo>
                <a:lnTo>
                  <a:pt x="7209206" y="722490"/>
                </a:lnTo>
                <a:lnTo>
                  <a:pt x="9816465" y="722490"/>
                </a:lnTo>
                <a:lnTo>
                  <a:pt x="12737833" y="722490"/>
                </a:lnTo>
                <a:lnTo>
                  <a:pt x="12737833" y="408368"/>
                </a:lnTo>
                <a:lnTo>
                  <a:pt x="12737833" y="0"/>
                </a:lnTo>
                <a:close/>
              </a:path>
            </a:pathLst>
          </a:custGeom>
          <a:solidFill>
            <a:srgbClr val="FFFFFF"/>
          </a:solidFill>
        </p:spPr>
        <p:txBody>
          <a:bodyPr wrap="square" lIns="0" tIns="0" rIns="0" bIns="0" rtlCol="0"/>
          <a:lstStyle/>
          <a:p>
            <a:endParaRPr/>
          </a:p>
        </p:txBody>
      </p:sp>
      <p:sp>
        <p:nvSpPr>
          <p:cNvPr id="6" name="object 6"/>
          <p:cNvSpPr/>
          <p:nvPr/>
        </p:nvSpPr>
        <p:spPr>
          <a:xfrm>
            <a:off x="4696180" y="2811444"/>
            <a:ext cx="12738100" cy="314325"/>
          </a:xfrm>
          <a:custGeom>
            <a:avLst/>
            <a:gdLst/>
            <a:ahLst/>
            <a:cxnLst/>
            <a:rect l="l" t="t" r="r" b="b"/>
            <a:pathLst>
              <a:path w="12738100" h="314325">
                <a:moveTo>
                  <a:pt x="12737833" y="0"/>
                </a:moveTo>
                <a:lnTo>
                  <a:pt x="12737833" y="0"/>
                </a:lnTo>
                <a:lnTo>
                  <a:pt x="0" y="0"/>
                </a:lnTo>
                <a:lnTo>
                  <a:pt x="0" y="314121"/>
                </a:lnTo>
                <a:lnTo>
                  <a:pt x="12737833" y="314121"/>
                </a:lnTo>
                <a:lnTo>
                  <a:pt x="12737833" y="0"/>
                </a:lnTo>
                <a:close/>
              </a:path>
            </a:pathLst>
          </a:custGeom>
          <a:solidFill>
            <a:srgbClr val="FFFFFF"/>
          </a:solidFill>
        </p:spPr>
        <p:txBody>
          <a:bodyPr wrap="square" lIns="0" tIns="0" rIns="0" bIns="0" rtlCol="0"/>
          <a:lstStyle/>
          <a:p>
            <a:endParaRPr/>
          </a:p>
        </p:txBody>
      </p:sp>
      <p:sp>
        <p:nvSpPr>
          <p:cNvPr id="7" name="object 7"/>
          <p:cNvSpPr/>
          <p:nvPr/>
        </p:nvSpPr>
        <p:spPr>
          <a:xfrm>
            <a:off x="4696180" y="3439688"/>
            <a:ext cx="12738100" cy="314325"/>
          </a:xfrm>
          <a:custGeom>
            <a:avLst/>
            <a:gdLst/>
            <a:ahLst/>
            <a:cxnLst/>
            <a:rect l="l" t="t" r="r" b="b"/>
            <a:pathLst>
              <a:path w="12738100" h="314325">
                <a:moveTo>
                  <a:pt x="12737833" y="0"/>
                </a:moveTo>
                <a:lnTo>
                  <a:pt x="12737833" y="0"/>
                </a:lnTo>
                <a:lnTo>
                  <a:pt x="0" y="0"/>
                </a:lnTo>
                <a:lnTo>
                  <a:pt x="0" y="314134"/>
                </a:lnTo>
                <a:lnTo>
                  <a:pt x="12737833" y="314134"/>
                </a:lnTo>
                <a:lnTo>
                  <a:pt x="12737833" y="0"/>
                </a:lnTo>
                <a:close/>
              </a:path>
            </a:pathLst>
          </a:custGeom>
          <a:solidFill>
            <a:srgbClr val="FFFFFF"/>
          </a:solidFill>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1943236113"/>
              </p:ext>
            </p:extLst>
          </p:nvPr>
        </p:nvGraphicFramePr>
        <p:xfrm>
          <a:off x="4184650" y="2219709"/>
          <a:ext cx="13247737" cy="1976755"/>
        </p:xfrm>
        <a:graphic>
          <a:graphicData uri="http://schemas.openxmlformats.org/drawingml/2006/table">
            <a:tbl>
              <a:tblPr firstRow="1" bandRow="1">
                <a:tableStyleId>{2D5ABB26-0587-4C30-8999-92F81FD0307C}</a:tableStyleId>
              </a:tblPr>
              <a:tblGrid>
                <a:gridCol w="2719957">
                  <a:extLst>
                    <a:ext uri="{9D8B030D-6E8A-4147-A177-3AD203B41FA5}">
                      <a16:colId xmlns:a16="http://schemas.microsoft.com/office/drawing/2014/main" val="20000"/>
                    </a:ext>
                  </a:extLst>
                </a:gridCol>
                <a:gridCol w="2336204">
                  <a:extLst>
                    <a:ext uri="{9D8B030D-6E8A-4147-A177-3AD203B41FA5}">
                      <a16:colId xmlns:a16="http://schemas.microsoft.com/office/drawing/2014/main" val="20001"/>
                    </a:ext>
                  </a:extLst>
                </a:gridCol>
                <a:gridCol w="2433959">
                  <a:extLst>
                    <a:ext uri="{9D8B030D-6E8A-4147-A177-3AD203B41FA5}">
                      <a16:colId xmlns:a16="http://schemas.microsoft.com/office/drawing/2014/main" val="20002"/>
                    </a:ext>
                  </a:extLst>
                </a:gridCol>
                <a:gridCol w="2711371">
                  <a:extLst>
                    <a:ext uri="{9D8B030D-6E8A-4147-A177-3AD203B41FA5}">
                      <a16:colId xmlns:a16="http://schemas.microsoft.com/office/drawing/2014/main" val="20003"/>
                    </a:ext>
                  </a:extLst>
                </a:gridCol>
                <a:gridCol w="3046246">
                  <a:extLst>
                    <a:ext uri="{9D8B030D-6E8A-4147-A177-3AD203B41FA5}">
                      <a16:colId xmlns:a16="http://schemas.microsoft.com/office/drawing/2014/main" val="20004"/>
                    </a:ext>
                  </a:extLst>
                </a:gridCol>
              </a:tblGrid>
              <a:tr h="400050">
                <a:tc>
                  <a:txBody>
                    <a:bodyPr/>
                    <a:lstStyle/>
                    <a:p>
                      <a:pPr marL="78105" algn="ctr">
                        <a:lnSpc>
                          <a:spcPts val="1739"/>
                        </a:lnSpc>
                        <a:spcBef>
                          <a:spcPts val="280"/>
                        </a:spcBef>
                      </a:pPr>
                      <a:r>
                        <a:rPr sz="1600" dirty="0">
                          <a:solidFill>
                            <a:srgbClr val="252423"/>
                          </a:solidFill>
                          <a:latin typeface="Segoe UI"/>
                          <a:cs typeface="Segoe UI"/>
                        </a:rPr>
                        <a:t>Taille</a:t>
                      </a:r>
                      <a:r>
                        <a:rPr sz="1600" spc="-100" dirty="0">
                          <a:solidFill>
                            <a:srgbClr val="252423"/>
                          </a:solidFill>
                          <a:latin typeface="Segoe UI"/>
                          <a:cs typeface="Segoe UI"/>
                        </a:rPr>
                        <a:t> </a:t>
                      </a:r>
                      <a:r>
                        <a:rPr sz="1600" spc="-10" dirty="0" err="1">
                          <a:solidFill>
                            <a:srgbClr val="252423"/>
                          </a:solidFill>
                          <a:latin typeface="Segoe UI"/>
                          <a:cs typeface="Segoe UI"/>
                        </a:rPr>
                        <a:t>adhér</a:t>
                      </a:r>
                      <a:r>
                        <a:rPr lang="fr-FR" sz="1600" spc="-10" dirty="0" err="1">
                          <a:solidFill>
                            <a:srgbClr val="252423"/>
                          </a:solidFill>
                          <a:latin typeface="Segoe UI"/>
                          <a:cs typeface="Segoe UI"/>
                        </a:rPr>
                        <a:t>ent</a:t>
                      </a:r>
                      <a:endParaRPr sz="1600" dirty="0">
                        <a:latin typeface="Segoe UI"/>
                        <a:cs typeface="Segoe UI"/>
                      </a:endParaRPr>
                    </a:p>
                  </a:txBody>
                  <a:tcPr marL="0" marR="0" marT="35560" marB="0">
                    <a:lnR w="19050">
                      <a:solidFill>
                        <a:srgbClr val="003FE2"/>
                      </a:solidFill>
                      <a:prstDash val="solid"/>
                    </a:lnR>
                    <a:lnB w="19050">
                      <a:solidFill>
                        <a:srgbClr val="003FE2"/>
                      </a:solidFill>
                      <a:prstDash val="solid"/>
                    </a:lnB>
                  </a:tcPr>
                </a:tc>
                <a:tc>
                  <a:txBody>
                    <a:bodyPr/>
                    <a:lstStyle/>
                    <a:p>
                      <a:pPr marL="80645" algn="ctr">
                        <a:lnSpc>
                          <a:spcPct val="100000"/>
                        </a:lnSpc>
                        <a:spcBef>
                          <a:spcPts val="280"/>
                        </a:spcBef>
                      </a:pPr>
                      <a:r>
                        <a:rPr sz="1600" dirty="0" err="1">
                          <a:solidFill>
                            <a:srgbClr val="252423"/>
                          </a:solidFill>
                          <a:latin typeface="Segoe UI"/>
                          <a:cs typeface="Segoe UI"/>
                        </a:rPr>
                        <a:t>adhérents</a:t>
                      </a:r>
                      <a:r>
                        <a:rPr sz="1600" spc="90" dirty="0">
                          <a:solidFill>
                            <a:srgbClr val="252423"/>
                          </a:solidFill>
                          <a:latin typeface="Segoe UI"/>
                          <a:cs typeface="Segoe UI"/>
                        </a:rPr>
                        <a:t> </a:t>
                      </a:r>
                      <a:r>
                        <a:rPr sz="1600" dirty="0">
                          <a:solidFill>
                            <a:srgbClr val="252423"/>
                          </a:solidFill>
                          <a:latin typeface="Segoe UI"/>
                          <a:cs typeface="Segoe UI"/>
                        </a:rPr>
                        <a:t>éligibles</a:t>
                      </a:r>
                      <a:r>
                        <a:rPr sz="1600" spc="85" dirty="0">
                          <a:solidFill>
                            <a:srgbClr val="252423"/>
                          </a:solidFill>
                          <a:latin typeface="Segoe UI"/>
                          <a:cs typeface="Segoe UI"/>
                        </a:rPr>
                        <a:t> </a:t>
                      </a:r>
                      <a:r>
                        <a:rPr sz="1600" spc="-25" dirty="0">
                          <a:solidFill>
                            <a:srgbClr val="252423"/>
                          </a:solidFill>
                          <a:latin typeface="Segoe UI"/>
                          <a:cs typeface="Segoe UI"/>
                        </a:rPr>
                        <a:t>FE</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9535" algn="ctr">
                        <a:lnSpc>
                          <a:spcPct val="100000"/>
                        </a:lnSpc>
                        <a:spcBef>
                          <a:spcPts val="280"/>
                        </a:spcBef>
                      </a:pPr>
                      <a:r>
                        <a:rPr sz="1600" dirty="0" err="1">
                          <a:solidFill>
                            <a:srgbClr val="252423"/>
                          </a:solidFill>
                          <a:latin typeface="Segoe UI"/>
                          <a:cs typeface="Segoe UI"/>
                        </a:rPr>
                        <a:t>adhérents</a:t>
                      </a:r>
                      <a:r>
                        <a:rPr sz="1600" spc="55" dirty="0">
                          <a:solidFill>
                            <a:srgbClr val="252423"/>
                          </a:solidFill>
                          <a:latin typeface="Segoe UI"/>
                          <a:cs typeface="Segoe UI"/>
                        </a:rPr>
                        <a:t> </a:t>
                      </a:r>
                      <a:r>
                        <a:rPr sz="1600" dirty="0">
                          <a:solidFill>
                            <a:srgbClr val="252423"/>
                          </a:solidFill>
                          <a:latin typeface="Segoe UI"/>
                          <a:cs typeface="Segoe UI"/>
                        </a:rPr>
                        <a:t>à</a:t>
                      </a:r>
                      <a:r>
                        <a:rPr sz="1600" spc="55" dirty="0">
                          <a:solidFill>
                            <a:srgbClr val="252423"/>
                          </a:solidFill>
                          <a:latin typeface="Segoe UI"/>
                          <a:cs typeface="Segoe UI"/>
                        </a:rPr>
                        <a:t> </a:t>
                      </a:r>
                      <a:r>
                        <a:rPr sz="1600" dirty="0">
                          <a:solidFill>
                            <a:srgbClr val="252423"/>
                          </a:solidFill>
                          <a:latin typeface="Segoe UI"/>
                          <a:cs typeface="Segoe UI"/>
                        </a:rPr>
                        <a:t>jour</a:t>
                      </a:r>
                      <a:r>
                        <a:rPr sz="1600" spc="50" dirty="0">
                          <a:solidFill>
                            <a:srgbClr val="252423"/>
                          </a:solidFill>
                          <a:latin typeface="Segoe UI"/>
                          <a:cs typeface="Segoe UI"/>
                        </a:rPr>
                        <a:t> </a:t>
                      </a:r>
                      <a:r>
                        <a:rPr sz="1600" dirty="0">
                          <a:solidFill>
                            <a:srgbClr val="252423"/>
                          </a:solidFill>
                          <a:latin typeface="Segoe UI"/>
                          <a:cs typeface="Segoe UI"/>
                        </a:rPr>
                        <a:t>de</a:t>
                      </a:r>
                      <a:r>
                        <a:rPr sz="1600" spc="55" dirty="0">
                          <a:solidFill>
                            <a:srgbClr val="252423"/>
                          </a:solidFill>
                          <a:latin typeface="Segoe UI"/>
                          <a:cs typeface="Segoe UI"/>
                        </a:rPr>
                        <a:t> </a:t>
                      </a:r>
                      <a:r>
                        <a:rPr sz="1600" spc="-25" dirty="0">
                          <a:solidFill>
                            <a:srgbClr val="252423"/>
                          </a:solidFill>
                          <a:latin typeface="Segoe UI"/>
                          <a:cs typeface="Segoe UI"/>
                        </a:rPr>
                        <a:t>FE</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79375" algn="ctr">
                        <a:lnSpc>
                          <a:spcPct val="100000"/>
                        </a:lnSpc>
                        <a:spcBef>
                          <a:spcPts val="280"/>
                        </a:spcBef>
                      </a:pPr>
                      <a:r>
                        <a:rPr sz="1600" dirty="0" err="1">
                          <a:solidFill>
                            <a:srgbClr val="252423"/>
                          </a:solidFill>
                          <a:latin typeface="Segoe UI"/>
                          <a:cs typeface="Segoe UI"/>
                        </a:rPr>
                        <a:t>adhérents</a:t>
                      </a:r>
                      <a:r>
                        <a:rPr sz="1600" spc="60" dirty="0">
                          <a:solidFill>
                            <a:srgbClr val="252423"/>
                          </a:solidFill>
                          <a:latin typeface="Segoe UI"/>
                          <a:cs typeface="Segoe UI"/>
                        </a:rPr>
                        <a:t> </a:t>
                      </a:r>
                      <a:r>
                        <a:rPr sz="1600" dirty="0">
                          <a:solidFill>
                            <a:srgbClr val="252423"/>
                          </a:solidFill>
                          <a:latin typeface="Segoe UI"/>
                          <a:cs typeface="Segoe UI"/>
                        </a:rPr>
                        <a:t>en</a:t>
                      </a:r>
                      <a:r>
                        <a:rPr sz="1600" spc="65" dirty="0">
                          <a:solidFill>
                            <a:srgbClr val="252423"/>
                          </a:solidFill>
                          <a:latin typeface="Segoe UI"/>
                          <a:cs typeface="Segoe UI"/>
                        </a:rPr>
                        <a:t> </a:t>
                      </a:r>
                      <a:r>
                        <a:rPr sz="1600" dirty="0">
                          <a:solidFill>
                            <a:srgbClr val="252423"/>
                          </a:solidFill>
                          <a:latin typeface="Segoe UI"/>
                          <a:cs typeface="Segoe UI"/>
                        </a:rPr>
                        <a:t>retard</a:t>
                      </a:r>
                      <a:r>
                        <a:rPr sz="1600" spc="60" dirty="0">
                          <a:solidFill>
                            <a:srgbClr val="252423"/>
                          </a:solidFill>
                          <a:latin typeface="Segoe UI"/>
                          <a:cs typeface="Segoe UI"/>
                        </a:rPr>
                        <a:t> </a:t>
                      </a:r>
                      <a:r>
                        <a:rPr sz="1600" dirty="0">
                          <a:solidFill>
                            <a:srgbClr val="252423"/>
                          </a:solidFill>
                          <a:latin typeface="Segoe UI"/>
                          <a:cs typeface="Segoe UI"/>
                        </a:rPr>
                        <a:t>de</a:t>
                      </a:r>
                      <a:r>
                        <a:rPr sz="1600" spc="65" dirty="0">
                          <a:solidFill>
                            <a:srgbClr val="252423"/>
                          </a:solidFill>
                          <a:latin typeface="Segoe UI"/>
                          <a:cs typeface="Segoe UI"/>
                        </a:rPr>
                        <a:t> </a:t>
                      </a:r>
                      <a:r>
                        <a:rPr sz="1600" spc="-25" dirty="0">
                          <a:solidFill>
                            <a:srgbClr val="252423"/>
                          </a:solidFill>
                          <a:latin typeface="Segoe UI"/>
                          <a:cs typeface="Segoe UI"/>
                        </a:rPr>
                        <a:t>FE</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0010" algn="ctr">
                        <a:lnSpc>
                          <a:spcPct val="100000"/>
                        </a:lnSpc>
                        <a:spcBef>
                          <a:spcPts val="280"/>
                        </a:spcBef>
                      </a:pPr>
                      <a:r>
                        <a:rPr sz="1600" dirty="0" err="1">
                          <a:solidFill>
                            <a:srgbClr val="252423"/>
                          </a:solidFill>
                          <a:latin typeface="Segoe UI"/>
                          <a:cs typeface="Segoe UI"/>
                        </a:rPr>
                        <a:t>salariés</a:t>
                      </a:r>
                      <a:r>
                        <a:rPr sz="1600" spc="55" dirty="0">
                          <a:solidFill>
                            <a:srgbClr val="252423"/>
                          </a:solidFill>
                          <a:latin typeface="Segoe UI"/>
                          <a:cs typeface="Segoe UI"/>
                        </a:rPr>
                        <a:t> </a:t>
                      </a:r>
                      <a:r>
                        <a:rPr sz="1600" dirty="0">
                          <a:solidFill>
                            <a:srgbClr val="252423"/>
                          </a:solidFill>
                          <a:latin typeface="Segoe UI"/>
                          <a:cs typeface="Segoe UI"/>
                        </a:rPr>
                        <a:t>couverts</a:t>
                      </a:r>
                      <a:r>
                        <a:rPr sz="1600" spc="55" dirty="0">
                          <a:solidFill>
                            <a:srgbClr val="252423"/>
                          </a:solidFill>
                          <a:latin typeface="Segoe UI"/>
                          <a:cs typeface="Segoe UI"/>
                        </a:rPr>
                        <a:t> </a:t>
                      </a:r>
                      <a:r>
                        <a:rPr sz="1600" dirty="0">
                          <a:solidFill>
                            <a:srgbClr val="252423"/>
                          </a:solidFill>
                          <a:latin typeface="Segoe UI"/>
                          <a:cs typeface="Segoe UI"/>
                        </a:rPr>
                        <a:t>par</a:t>
                      </a:r>
                      <a:r>
                        <a:rPr sz="1600" spc="55" dirty="0">
                          <a:solidFill>
                            <a:srgbClr val="252423"/>
                          </a:solidFill>
                          <a:latin typeface="Segoe UI"/>
                          <a:cs typeface="Segoe UI"/>
                        </a:rPr>
                        <a:t> </a:t>
                      </a:r>
                      <a:r>
                        <a:rPr sz="1600" dirty="0">
                          <a:solidFill>
                            <a:srgbClr val="252423"/>
                          </a:solidFill>
                          <a:latin typeface="Segoe UI"/>
                          <a:cs typeface="Segoe UI"/>
                        </a:rPr>
                        <a:t>FE</a:t>
                      </a:r>
                      <a:r>
                        <a:rPr sz="1600" spc="55" dirty="0">
                          <a:solidFill>
                            <a:srgbClr val="252423"/>
                          </a:solidFill>
                          <a:latin typeface="Segoe UI"/>
                          <a:cs typeface="Segoe UI"/>
                        </a:rPr>
                        <a:t> </a:t>
                      </a:r>
                      <a:r>
                        <a:rPr sz="1600" dirty="0">
                          <a:solidFill>
                            <a:srgbClr val="252423"/>
                          </a:solidFill>
                          <a:latin typeface="Segoe UI"/>
                          <a:cs typeface="Segoe UI"/>
                        </a:rPr>
                        <a:t>à</a:t>
                      </a:r>
                      <a:r>
                        <a:rPr sz="1600" spc="55" dirty="0">
                          <a:solidFill>
                            <a:srgbClr val="252423"/>
                          </a:solidFill>
                          <a:latin typeface="Segoe UI"/>
                          <a:cs typeface="Segoe UI"/>
                        </a:rPr>
                        <a:t> </a:t>
                      </a:r>
                      <a:r>
                        <a:rPr sz="1600" spc="-20" dirty="0">
                          <a:solidFill>
                            <a:srgbClr val="252423"/>
                          </a:solidFill>
                          <a:latin typeface="Segoe UI"/>
                          <a:cs typeface="Segoe UI"/>
                        </a:rPr>
                        <a:t>jour</a:t>
                      </a:r>
                      <a:endParaRPr sz="1600" dirty="0">
                        <a:latin typeface="Segoe UI"/>
                        <a:cs typeface="Segoe UI"/>
                      </a:endParaRPr>
                    </a:p>
                  </a:txBody>
                  <a:tcPr marL="0" marR="0" marT="35560"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21945">
                <a:tc>
                  <a:txBody>
                    <a:bodyPr/>
                    <a:lstStyle/>
                    <a:p>
                      <a:pPr marL="78105">
                        <a:lnSpc>
                          <a:spcPct val="100000"/>
                        </a:lnSpc>
                        <a:spcBef>
                          <a:spcPts val="265"/>
                        </a:spcBef>
                      </a:pPr>
                      <a:r>
                        <a:rPr sz="1800" dirty="0">
                          <a:solidFill>
                            <a:srgbClr val="252423"/>
                          </a:solidFill>
                          <a:latin typeface="Segoe UI"/>
                          <a:cs typeface="Segoe UI"/>
                        </a:rPr>
                        <a:t>0</a:t>
                      </a:r>
                      <a:r>
                        <a:rPr sz="1800" spc="-35" dirty="0">
                          <a:solidFill>
                            <a:srgbClr val="252423"/>
                          </a:solidFill>
                          <a:latin typeface="Segoe UI"/>
                          <a:cs typeface="Segoe UI"/>
                        </a:rPr>
                        <a:t> </a:t>
                      </a:r>
                      <a:r>
                        <a:rPr sz="1800" dirty="0">
                          <a:solidFill>
                            <a:srgbClr val="252423"/>
                          </a:solidFill>
                          <a:latin typeface="Segoe UI"/>
                          <a:cs typeface="Segoe UI"/>
                        </a:rPr>
                        <a:t>-</a:t>
                      </a:r>
                      <a:r>
                        <a:rPr sz="1800" spc="-30" dirty="0">
                          <a:solidFill>
                            <a:srgbClr val="252423"/>
                          </a:solidFill>
                          <a:latin typeface="Segoe UI"/>
                          <a:cs typeface="Segoe UI"/>
                        </a:rPr>
                        <a:t> </a:t>
                      </a:r>
                      <a:r>
                        <a:rPr sz="1800" dirty="0">
                          <a:solidFill>
                            <a:srgbClr val="252423"/>
                          </a:solidFill>
                          <a:latin typeface="Segoe UI"/>
                          <a:cs typeface="Segoe UI"/>
                        </a:rPr>
                        <a:t>Aucun</a:t>
                      </a:r>
                      <a:r>
                        <a:rPr sz="1800" spc="-35" dirty="0">
                          <a:solidFill>
                            <a:srgbClr val="252423"/>
                          </a:solidFill>
                          <a:latin typeface="Segoe UI"/>
                          <a:cs typeface="Segoe UI"/>
                        </a:rPr>
                        <a:t> </a:t>
                      </a:r>
                      <a:r>
                        <a:rPr sz="1800" dirty="0">
                          <a:solidFill>
                            <a:srgbClr val="252423"/>
                          </a:solidFill>
                          <a:latin typeface="Segoe UI"/>
                          <a:cs typeface="Segoe UI"/>
                        </a:rPr>
                        <a:t>salarié</a:t>
                      </a:r>
                      <a:r>
                        <a:rPr sz="1800" spc="-30" dirty="0">
                          <a:solidFill>
                            <a:srgbClr val="252423"/>
                          </a:solidFill>
                          <a:latin typeface="Segoe UI"/>
                          <a:cs typeface="Segoe UI"/>
                        </a:rPr>
                        <a:t> </a:t>
                      </a:r>
                      <a:r>
                        <a:rPr sz="1800" spc="-10" dirty="0">
                          <a:solidFill>
                            <a:srgbClr val="252423"/>
                          </a:solidFill>
                          <a:latin typeface="Segoe UI"/>
                          <a:cs typeface="Segoe UI"/>
                        </a:rPr>
                        <a:t>suivi</a:t>
                      </a:r>
                      <a:endParaRPr sz="180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74930" algn="r">
                        <a:lnSpc>
                          <a:spcPct val="100000"/>
                        </a:lnSpc>
                        <a:spcBef>
                          <a:spcPts val="265"/>
                        </a:spcBef>
                      </a:pPr>
                      <a:r>
                        <a:rPr sz="1800" spc="-25" dirty="0">
                          <a:solidFill>
                            <a:srgbClr val="252423"/>
                          </a:solidFill>
                          <a:latin typeface="Segoe UI"/>
                          <a:cs typeface="Segoe UI"/>
                        </a:rPr>
                        <a:t>22</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5090" algn="r">
                        <a:lnSpc>
                          <a:spcPct val="100000"/>
                        </a:lnSpc>
                        <a:spcBef>
                          <a:spcPts val="265"/>
                        </a:spcBef>
                      </a:pPr>
                      <a:r>
                        <a:rPr sz="1800" dirty="0">
                          <a:solidFill>
                            <a:srgbClr val="252423"/>
                          </a:solidFill>
                          <a:latin typeface="Segoe UI"/>
                          <a:cs typeface="Segoe UI"/>
                        </a:rPr>
                        <a:t>8</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5090" algn="r">
                        <a:lnSpc>
                          <a:spcPct val="100000"/>
                        </a:lnSpc>
                        <a:spcBef>
                          <a:spcPts val="265"/>
                        </a:spcBef>
                      </a:pPr>
                      <a:r>
                        <a:rPr sz="1800" spc="-25" dirty="0">
                          <a:solidFill>
                            <a:srgbClr val="252423"/>
                          </a:solidFill>
                          <a:latin typeface="Segoe UI"/>
                          <a:cs typeface="Segoe UI"/>
                        </a:rPr>
                        <a:t>14</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3025" algn="r">
                        <a:lnSpc>
                          <a:spcPct val="100000"/>
                        </a:lnSpc>
                        <a:spcBef>
                          <a:spcPts val="265"/>
                        </a:spcBef>
                      </a:pPr>
                      <a:r>
                        <a:rPr sz="1800" dirty="0">
                          <a:solidFill>
                            <a:srgbClr val="252423"/>
                          </a:solidFill>
                          <a:latin typeface="Segoe UI"/>
                          <a:cs typeface="Segoe UI"/>
                        </a:rPr>
                        <a:t>0</a:t>
                      </a:r>
                      <a:endParaRPr sz="180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13690">
                <a:tc>
                  <a:txBody>
                    <a:bodyPr/>
                    <a:lstStyle/>
                    <a:p>
                      <a:pPr marL="78105">
                        <a:lnSpc>
                          <a:spcPct val="100000"/>
                        </a:lnSpc>
                        <a:spcBef>
                          <a:spcPts val="204"/>
                        </a:spcBef>
                      </a:pPr>
                      <a:r>
                        <a:rPr sz="1800" dirty="0">
                          <a:solidFill>
                            <a:srgbClr val="252423"/>
                          </a:solidFill>
                          <a:latin typeface="Segoe UI"/>
                          <a:cs typeface="Segoe UI"/>
                        </a:rPr>
                        <a:t>1</a:t>
                      </a:r>
                      <a:r>
                        <a:rPr sz="1800" spc="-25" dirty="0">
                          <a:solidFill>
                            <a:srgbClr val="252423"/>
                          </a:solidFill>
                          <a:latin typeface="Segoe UI"/>
                          <a:cs typeface="Segoe UI"/>
                        </a:rPr>
                        <a:t> </a:t>
                      </a:r>
                      <a:r>
                        <a:rPr sz="1800" dirty="0">
                          <a:solidFill>
                            <a:srgbClr val="252423"/>
                          </a:solidFill>
                          <a:latin typeface="Segoe UI"/>
                          <a:cs typeface="Segoe UI"/>
                        </a:rPr>
                        <a:t>-</a:t>
                      </a:r>
                      <a:r>
                        <a:rPr sz="1800" spc="-20" dirty="0">
                          <a:solidFill>
                            <a:srgbClr val="252423"/>
                          </a:solidFill>
                          <a:latin typeface="Segoe UI"/>
                          <a:cs typeface="Segoe UI"/>
                        </a:rPr>
                        <a:t> </a:t>
                      </a:r>
                      <a:r>
                        <a:rPr sz="1800" dirty="0">
                          <a:solidFill>
                            <a:srgbClr val="252423"/>
                          </a:solidFill>
                          <a:latin typeface="Segoe UI"/>
                          <a:cs typeface="Segoe UI"/>
                        </a:rPr>
                        <a:t>Entre</a:t>
                      </a:r>
                      <a:r>
                        <a:rPr sz="1800" spc="-20" dirty="0">
                          <a:solidFill>
                            <a:srgbClr val="252423"/>
                          </a:solidFill>
                          <a:latin typeface="Segoe UI"/>
                          <a:cs typeface="Segoe UI"/>
                        </a:rPr>
                        <a:t> </a:t>
                      </a:r>
                      <a:r>
                        <a:rPr sz="1800" dirty="0">
                          <a:solidFill>
                            <a:srgbClr val="252423"/>
                          </a:solidFill>
                          <a:latin typeface="Segoe UI"/>
                          <a:cs typeface="Segoe UI"/>
                        </a:rPr>
                        <a:t>1</a:t>
                      </a:r>
                      <a:r>
                        <a:rPr sz="1800" spc="-20" dirty="0">
                          <a:solidFill>
                            <a:srgbClr val="252423"/>
                          </a:solidFill>
                          <a:latin typeface="Segoe UI"/>
                          <a:cs typeface="Segoe UI"/>
                        </a:rPr>
                        <a:t> </a:t>
                      </a:r>
                      <a:r>
                        <a:rPr sz="1800" dirty="0">
                          <a:solidFill>
                            <a:srgbClr val="252423"/>
                          </a:solidFill>
                          <a:latin typeface="Segoe UI"/>
                          <a:cs typeface="Segoe UI"/>
                        </a:rPr>
                        <a:t>et</a:t>
                      </a:r>
                      <a:r>
                        <a:rPr sz="1800" spc="-20" dirty="0">
                          <a:solidFill>
                            <a:srgbClr val="252423"/>
                          </a:solidFill>
                          <a:latin typeface="Segoe UI"/>
                          <a:cs typeface="Segoe UI"/>
                        </a:rPr>
                        <a:t> </a:t>
                      </a:r>
                      <a:r>
                        <a:rPr sz="1800" dirty="0">
                          <a:solidFill>
                            <a:srgbClr val="252423"/>
                          </a:solidFill>
                          <a:latin typeface="Segoe UI"/>
                          <a:cs typeface="Segoe UI"/>
                        </a:rPr>
                        <a:t>10</a:t>
                      </a:r>
                      <a:r>
                        <a:rPr sz="1800" spc="-20" dirty="0">
                          <a:solidFill>
                            <a:srgbClr val="252423"/>
                          </a:solidFill>
                          <a:latin typeface="Segoe UI"/>
                          <a:cs typeface="Segoe UI"/>
                        </a:rPr>
                        <a:t> </a:t>
                      </a:r>
                      <a:r>
                        <a:rPr sz="1800" spc="-10" dirty="0">
                          <a:solidFill>
                            <a:srgbClr val="252423"/>
                          </a:solidFill>
                          <a:latin typeface="Segoe UI"/>
                          <a:cs typeface="Segoe UI"/>
                        </a:rPr>
                        <a:t>salariés</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4930" algn="r">
                        <a:lnSpc>
                          <a:spcPct val="100000"/>
                        </a:lnSpc>
                        <a:spcBef>
                          <a:spcPts val="204"/>
                        </a:spcBef>
                      </a:pPr>
                      <a:r>
                        <a:rPr sz="1800" dirty="0">
                          <a:solidFill>
                            <a:srgbClr val="252423"/>
                          </a:solidFill>
                          <a:latin typeface="Segoe UI"/>
                          <a:cs typeface="Segoe UI"/>
                        </a:rPr>
                        <a:t>10</a:t>
                      </a:r>
                      <a:r>
                        <a:rPr sz="1800" spc="-25" dirty="0">
                          <a:solidFill>
                            <a:srgbClr val="252423"/>
                          </a:solidFill>
                          <a:latin typeface="Segoe UI"/>
                          <a:cs typeface="Segoe UI"/>
                        </a:rPr>
                        <a:t> 029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5725" algn="r">
                        <a:lnSpc>
                          <a:spcPct val="100000"/>
                        </a:lnSpc>
                        <a:spcBef>
                          <a:spcPts val="204"/>
                        </a:spcBef>
                      </a:pPr>
                      <a:r>
                        <a:rPr sz="1800" dirty="0">
                          <a:solidFill>
                            <a:srgbClr val="252423"/>
                          </a:solidFill>
                          <a:latin typeface="Segoe UI"/>
                          <a:cs typeface="Segoe UI"/>
                        </a:rPr>
                        <a:t>2</a:t>
                      </a:r>
                      <a:r>
                        <a:rPr sz="1800" spc="-15" dirty="0">
                          <a:solidFill>
                            <a:srgbClr val="252423"/>
                          </a:solidFill>
                          <a:latin typeface="Segoe UI"/>
                          <a:cs typeface="Segoe UI"/>
                        </a:rPr>
                        <a:t> </a:t>
                      </a:r>
                      <a:r>
                        <a:rPr sz="1800" spc="-25" dirty="0">
                          <a:solidFill>
                            <a:srgbClr val="252423"/>
                          </a:solidFill>
                          <a:latin typeface="Segoe UI"/>
                          <a:cs typeface="Segoe UI"/>
                        </a:rPr>
                        <a:t>379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5090" algn="r">
                        <a:lnSpc>
                          <a:spcPct val="100000"/>
                        </a:lnSpc>
                        <a:spcBef>
                          <a:spcPts val="204"/>
                        </a:spcBef>
                      </a:pPr>
                      <a:r>
                        <a:rPr sz="1800" dirty="0">
                          <a:solidFill>
                            <a:srgbClr val="252423"/>
                          </a:solidFill>
                          <a:latin typeface="Segoe UI"/>
                          <a:cs typeface="Segoe UI"/>
                        </a:rPr>
                        <a:t>7</a:t>
                      </a:r>
                      <a:r>
                        <a:rPr sz="1800" spc="-15" dirty="0">
                          <a:solidFill>
                            <a:srgbClr val="252423"/>
                          </a:solidFill>
                          <a:latin typeface="Segoe UI"/>
                          <a:cs typeface="Segoe UI"/>
                        </a:rPr>
                        <a:t> </a:t>
                      </a:r>
                      <a:r>
                        <a:rPr sz="1800" spc="-25" dirty="0">
                          <a:solidFill>
                            <a:srgbClr val="252423"/>
                          </a:solidFill>
                          <a:latin typeface="Segoe UI"/>
                          <a:cs typeface="Segoe UI"/>
                        </a:rPr>
                        <a:t>650</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3660" algn="r">
                        <a:lnSpc>
                          <a:spcPct val="100000"/>
                        </a:lnSpc>
                        <a:spcBef>
                          <a:spcPts val="204"/>
                        </a:spcBef>
                      </a:pPr>
                      <a:r>
                        <a:rPr sz="1800" dirty="0">
                          <a:solidFill>
                            <a:srgbClr val="252423"/>
                          </a:solidFill>
                          <a:latin typeface="Segoe UI"/>
                          <a:cs typeface="Segoe UI"/>
                        </a:rPr>
                        <a:t>9</a:t>
                      </a:r>
                      <a:r>
                        <a:rPr sz="1800" spc="-15" dirty="0">
                          <a:solidFill>
                            <a:srgbClr val="252423"/>
                          </a:solidFill>
                          <a:latin typeface="Segoe UI"/>
                          <a:cs typeface="Segoe UI"/>
                        </a:rPr>
                        <a:t> </a:t>
                      </a:r>
                      <a:r>
                        <a:rPr sz="1800" spc="-25" dirty="0">
                          <a:solidFill>
                            <a:srgbClr val="252423"/>
                          </a:solidFill>
                          <a:latin typeface="Segoe UI"/>
                          <a:cs typeface="Segoe UI"/>
                        </a:rPr>
                        <a:t>315</a:t>
                      </a:r>
                      <a:endParaRPr sz="1800" dirty="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313690">
                <a:tc>
                  <a:txBody>
                    <a:bodyPr/>
                    <a:lstStyle/>
                    <a:p>
                      <a:pPr marL="78105">
                        <a:lnSpc>
                          <a:spcPct val="100000"/>
                        </a:lnSpc>
                        <a:spcBef>
                          <a:spcPts val="204"/>
                        </a:spcBef>
                      </a:pPr>
                      <a:r>
                        <a:rPr sz="1800" dirty="0">
                          <a:solidFill>
                            <a:srgbClr val="252423"/>
                          </a:solidFill>
                          <a:latin typeface="Segoe UI"/>
                          <a:cs typeface="Segoe UI"/>
                        </a:rPr>
                        <a:t>2</a:t>
                      </a:r>
                      <a:r>
                        <a:rPr sz="1800" spc="-25" dirty="0">
                          <a:solidFill>
                            <a:srgbClr val="252423"/>
                          </a:solidFill>
                          <a:latin typeface="Segoe UI"/>
                          <a:cs typeface="Segoe UI"/>
                        </a:rPr>
                        <a:t> </a:t>
                      </a:r>
                      <a:r>
                        <a:rPr sz="1800" dirty="0">
                          <a:solidFill>
                            <a:srgbClr val="252423"/>
                          </a:solidFill>
                          <a:latin typeface="Segoe UI"/>
                          <a:cs typeface="Segoe UI"/>
                        </a:rPr>
                        <a:t>-</a:t>
                      </a:r>
                      <a:r>
                        <a:rPr sz="1800" spc="-20" dirty="0">
                          <a:solidFill>
                            <a:srgbClr val="252423"/>
                          </a:solidFill>
                          <a:latin typeface="Segoe UI"/>
                          <a:cs typeface="Segoe UI"/>
                        </a:rPr>
                        <a:t> </a:t>
                      </a:r>
                      <a:r>
                        <a:rPr sz="1800" dirty="0">
                          <a:solidFill>
                            <a:srgbClr val="252423"/>
                          </a:solidFill>
                          <a:latin typeface="Segoe UI"/>
                          <a:cs typeface="Segoe UI"/>
                        </a:rPr>
                        <a:t>Entre</a:t>
                      </a:r>
                      <a:r>
                        <a:rPr sz="1800" spc="-25" dirty="0">
                          <a:solidFill>
                            <a:srgbClr val="252423"/>
                          </a:solidFill>
                          <a:latin typeface="Segoe UI"/>
                          <a:cs typeface="Segoe UI"/>
                        </a:rPr>
                        <a:t> </a:t>
                      </a:r>
                      <a:r>
                        <a:rPr sz="1800" dirty="0">
                          <a:solidFill>
                            <a:srgbClr val="252423"/>
                          </a:solidFill>
                          <a:latin typeface="Segoe UI"/>
                          <a:cs typeface="Segoe UI"/>
                        </a:rPr>
                        <a:t>11</a:t>
                      </a:r>
                      <a:r>
                        <a:rPr sz="1800" spc="-20" dirty="0">
                          <a:solidFill>
                            <a:srgbClr val="252423"/>
                          </a:solidFill>
                          <a:latin typeface="Segoe UI"/>
                          <a:cs typeface="Segoe UI"/>
                        </a:rPr>
                        <a:t> </a:t>
                      </a:r>
                      <a:r>
                        <a:rPr sz="1800" dirty="0">
                          <a:solidFill>
                            <a:srgbClr val="252423"/>
                          </a:solidFill>
                          <a:latin typeface="Segoe UI"/>
                          <a:cs typeface="Segoe UI"/>
                        </a:rPr>
                        <a:t>et</a:t>
                      </a:r>
                      <a:r>
                        <a:rPr sz="1800" spc="-25" dirty="0">
                          <a:solidFill>
                            <a:srgbClr val="252423"/>
                          </a:solidFill>
                          <a:latin typeface="Segoe UI"/>
                          <a:cs typeface="Segoe UI"/>
                        </a:rPr>
                        <a:t> </a:t>
                      </a:r>
                      <a:r>
                        <a:rPr sz="1800" dirty="0">
                          <a:solidFill>
                            <a:srgbClr val="252423"/>
                          </a:solidFill>
                          <a:latin typeface="Segoe UI"/>
                          <a:cs typeface="Segoe UI"/>
                        </a:rPr>
                        <a:t>49</a:t>
                      </a:r>
                      <a:r>
                        <a:rPr sz="1800" spc="-20" dirty="0">
                          <a:solidFill>
                            <a:srgbClr val="252423"/>
                          </a:solidFill>
                          <a:latin typeface="Segoe UI"/>
                          <a:cs typeface="Segoe UI"/>
                        </a:rPr>
                        <a:t> </a:t>
                      </a:r>
                      <a:r>
                        <a:rPr sz="1800" spc="-10" dirty="0">
                          <a:solidFill>
                            <a:srgbClr val="252423"/>
                          </a:solidFill>
                          <a:latin typeface="Segoe UI"/>
                          <a:cs typeface="Segoe UI"/>
                        </a:rPr>
                        <a:t>salariés</a:t>
                      </a:r>
                      <a:endParaRPr sz="1800">
                        <a:latin typeface="Segoe UI"/>
                        <a:cs typeface="Segoe UI"/>
                      </a:endParaRPr>
                    </a:p>
                  </a:txBody>
                  <a:tcPr marL="0" marR="0" marT="26034" marB="0">
                    <a:lnR w="19050">
                      <a:solidFill>
                        <a:srgbClr val="003FE2"/>
                      </a:solidFill>
                      <a:prstDash val="solid"/>
                    </a:lnR>
                  </a:tcPr>
                </a:tc>
                <a:tc>
                  <a:txBody>
                    <a:bodyPr/>
                    <a:lstStyle/>
                    <a:p>
                      <a:pPr marR="74930" algn="r">
                        <a:lnSpc>
                          <a:spcPct val="100000"/>
                        </a:lnSpc>
                        <a:spcBef>
                          <a:spcPts val="204"/>
                        </a:spcBef>
                      </a:pPr>
                      <a:r>
                        <a:rPr sz="1800" dirty="0">
                          <a:solidFill>
                            <a:srgbClr val="252423"/>
                          </a:solidFill>
                          <a:latin typeface="Segoe UI"/>
                          <a:cs typeface="Segoe UI"/>
                        </a:rPr>
                        <a:t>2</a:t>
                      </a:r>
                      <a:r>
                        <a:rPr sz="1800" spc="-15" dirty="0">
                          <a:solidFill>
                            <a:srgbClr val="252423"/>
                          </a:solidFill>
                          <a:latin typeface="Segoe UI"/>
                          <a:cs typeface="Segoe UI"/>
                        </a:rPr>
                        <a:t> </a:t>
                      </a:r>
                      <a:r>
                        <a:rPr sz="1800" spc="-25" dirty="0">
                          <a:solidFill>
                            <a:srgbClr val="252423"/>
                          </a:solidFill>
                          <a:latin typeface="Segoe UI"/>
                          <a:cs typeface="Segoe UI"/>
                        </a:rPr>
                        <a:t>358</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6360" algn="r">
                        <a:lnSpc>
                          <a:spcPct val="100000"/>
                        </a:lnSpc>
                        <a:spcBef>
                          <a:spcPts val="204"/>
                        </a:spcBef>
                      </a:pPr>
                      <a:r>
                        <a:rPr sz="1800" spc="-25" dirty="0">
                          <a:solidFill>
                            <a:srgbClr val="252423"/>
                          </a:solidFill>
                          <a:latin typeface="Segoe UI"/>
                          <a:cs typeface="Segoe UI"/>
                        </a:rPr>
                        <a:t>937</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5090" algn="r">
                        <a:lnSpc>
                          <a:spcPct val="100000"/>
                        </a:lnSpc>
                        <a:spcBef>
                          <a:spcPts val="204"/>
                        </a:spcBef>
                      </a:pPr>
                      <a:r>
                        <a:rPr sz="1800" dirty="0">
                          <a:solidFill>
                            <a:srgbClr val="252423"/>
                          </a:solidFill>
                          <a:latin typeface="Segoe UI"/>
                          <a:cs typeface="Segoe UI"/>
                        </a:rPr>
                        <a:t>1</a:t>
                      </a:r>
                      <a:r>
                        <a:rPr sz="1800" spc="-15" dirty="0">
                          <a:solidFill>
                            <a:srgbClr val="252423"/>
                          </a:solidFill>
                          <a:latin typeface="Segoe UI"/>
                          <a:cs typeface="Segoe UI"/>
                        </a:rPr>
                        <a:t> </a:t>
                      </a:r>
                      <a:r>
                        <a:rPr sz="1800" spc="-25" dirty="0">
                          <a:solidFill>
                            <a:srgbClr val="252423"/>
                          </a:solidFill>
                          <a:latin typeface="Segoe UI"/>
                          <a:cs typeface="Segoe UI"/>
                        </a:rPr>
                        <a:t>421</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3660" algn="r">
                        <a:lnSpc>
                          <a:spcPct val="100000"/>
                        </a:lnSpc>
                        <a:spcBef>
                          <a:spcPts val="204"/>
                        </a:spcBef>
                      </a:pPr>
                      <a:r>
                        <a:rPr sz="1800" dirty="0">
                          <a:solidFill>
                            <a:srgbClr val="252423"/>
                          </a:solidFill>
                          <a:latin typeface="Segoe UI"/>
                          <a:cs typeface="Segoe UI"/>
                        </a:rPr>
                        <a:t>20</a:t>
                      </a:r>
                      <a:r>
                        <a:rPr sz="1800" spc="-25" dirty="0">
                          <a:solidFill>
                            <a:srgbClr val="252423"/>
                          </a:solidFill>
                          <a:latin typeface="Segoe UI"/>
                          <a:cs typeface="Segoe UI"/>
                        </a:rPr>
                        <a:t> 891</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3"/>
                  </a:ext>
                </a:extLst>
              </a:tr>
              <a:tr h="313690">
                <a:tc>
                  <a:txBody>
                    <a:bodyPr/>
                    <a:lstStyle/>
                    <a:p>
                      <a:pPr marL="78105">
                        <a:lnSpc>
                          <a:spcPct val="100000"/>
                        </a:lnSpc>
                        <a:spcBef>
                          <a:spcPts val="204"/>
                        </a:spcBef>
                      </a:pPr>
                      <a:r>
                        <a:rPr sz="1800" dirty="0">
                          <a:solidFill>
                            <a:srgbClr val="252423"/>
                          </a:solidFill>
                          <a:latin typeface="Segoe UI"/>
                          <a:cs typeface="Segoe UI"/>
                        </a:rPr>
                        <a:t>3</a:t>
                      </a:r>
                      <a:r>
                        <a:rPr sz="1800" spc="-30" dirty="0">
                          <a:solidFill>
                            <a:srgbClr val="252423"/>
                          </a:solidFill>
                          <a:latin typeface="Segoe UI"/>
                          <a:cs typeface="Segoe UI"/>
                        </a:rPr>
                        <a:t> </a:t>
                      </a:r>
                      <a:r>
                        <a:rPr sz="1800" dirty="0">
                          <a:solidFill>
                            <a:srgbClr val="252423"/>
                          </a:solidFill>
                          <a:latin typeface="Segoe UI"/>
                          <a:cs typeface="Segoe UI"/>
                        </a:rPr>
                        <a:t>-</a:t>
                      </a:r>
                      <a:r>
                        <a:rPr sz="1800" spc="-25" dirty="0">
                          <a:solidFill>
                            <a:srgbClr val="252423"/>
                          </a:solidFill>
                          <a:latin typeface="Segoe UI"/>
                          <a:cs typeface="Segoe UI"/>
                        </a:rPr>
                        <a:t> </a:t>
                      </a:r>
                      <a:r>
                        <a:rPr sz="1800" dirty="0">
                          <a:solidFill>
                            <a:srgbClr val="252423"/>
                          </a:solidFill>
                          <a:latin typeface="Segoe UI"/>
                          <a:cs typeface="Segoe UI"/>
                        </a:rPr>
                        <a:t>50</a:t>
                      </a:r>
                      <a:r>
                        <a:rPr sz="1800" spc="-25" dirty="0">
                          <a:solidFill>
                            <a:srgbClr val="252423"/>
                          </a:solidFill>
                          <a:latin typeface="Segoe UI"/>
                          <a:cs typeface="Segoe UI"/>
                        </a:rPr>
                        <a:t> </a:t>
                      </a:r>
                      <a:r>
                        <a:rPr sz="1800" dirty="0">
                          <a:solidFill>
                            <a:srgbClr val="252423"/>
                          </a:solidFill>
                          <a:latin typeface="Segoe UI"/>
                          <a:cs typeface="Segoe UI"/>
                        </a:rPr>
                        <a:t>salariés</a:t>
                      </a:r>
                      <a:r>
                        <a:rPr sz="1800" spc="-25" dirty="0">
                          <a:solidFill>
                            <a:srgbClr val="252423"/>
                          </a:solidFill>
                          <a:latin typeface="Segoe UI"/>
                          <a:cs typeface="Segoe UI"/>
                        </a:rPr>
                        <a:t> </a:t>
                      </a:r>
                      <a:r>
                        <a:rPr sz="1800" dirty="0">
                          <a:solidFill>
                            <a:srgbClr val="252423"/>
                          </a:solidFill>
                          <a:latin typeface="Segoe UI"/>
                          <a:cs typeface="Segoe UI"/>
                        </a:rPr>
                        <a:t>et</a:t>
                      </a:r>
                      <a:r>
                        <a:rPr sz="1800" spc="-25" dirty="0">
                          <a:solidFill>
                            <a:srgbClr val="252423"/>
                          </a:solidFill>
                          <a:latin typeface="Segoe UI"/>
                          <a:cs typeface="Segoe UI"/>
                        </a:rPr>
                        <a:t> </a:t>
                      </a:r>
                      <a:r>
                        <a:rPr sz="1800" spc="-20" dirty="0">
                          <a:solidFill>
                            <a:srgbClr val="252423"/>
                          </a:solidFill>
                          <a:latin typeface="Segoe UI"/>
                          <a:cs typeface="Segoe UI"/>
                        </a:rPr>
                        <a:t>plus</a:t>
                      </a:r>
                      <a:endParaRPr sz="1800" dirty="0">
                        <a:latin typeface="Segoe UI"/>
                        <a:cs typeface="Segoe UI"/>
                      </a:endParaRPr>
                    </a:p>
                  </a:txBody>
                  <a:tcPr marL="0" marR="0" marT="26034" marB="0">
                    <a:lnR w="19050">
                      <a:solidFill>
                        <a:srgbClr val="003FE2"/>
                      </a:solidFill>
                      <a:prstDash val="solid"/>
                    </a:lnR>
                    <a:solidFill>
                      <a:srgbClr val="EDECEC"/>
                    </a:solidFill>
                  </a:tcPr>
                </a:tc>
                <a:tc>
                  <a:txBody>
                    <a:bodyPr/>
                    <a:lstStyle/>
                    <a:p>
                      <a:pPr marR="74930" algn="r">
                        <a:lnSpc>
                          <a:spcPct val="100000"/>
                        </a:lnSpc>
                        <a:spcBef>
                          <a:spcPts val="204"/>
                        </a:spcBef>
                      </a:pPr>
                      <a:r>
                        <a:rPr sz="1800" spc="-25" dirty="0">
                          <a:solidFill>
                            <a:srgbClr val="252423"/>
                          </a:solidFill>
                          <a:latin typeface="Segoe UI"/>
                          <a:cs typeface="Segoe UI"/>
                        </a:rPr>
                        <a:t>590</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6360" algn="r">
                        <a:lnSpc>
                          <a:spcPct val="100000"/>
                        </a:lnSpc>
                        <a:spcBef>
                          <a:spcPts val="204"/>
                        </a:spcBef>
                      </a:pPr>
                      <a:r>
                        <a:rPr sz="1800" spc="-25" dirty="0">
                          <a:solidFill>
                            <a:srgbClr val="252423"/>
                          </a:solidFill>
                          <a:latin typeface="Segoe UI"/>
                          <a:cs typeface="Segoe UI"/>
                        </a:rPr>
                        <a:t>296</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5090" algn="r">
                        <a:lnSpc>
                          <a:spcPct val="100000"/>
                        </a:lnSpc>
                        <a:spcBef>
                          <a:spcPts val="204"/>
                        </a:spcBef>
                      </a:pPr>
                      <a:r>
                        <a:rPr sz="1800" spc="-25" dirty="0">
                          <a:solidFill>
                            <a:srgbClr val="252423"/>
                          </a:solidFill>
                          <a:latin typeface="Segoe UI"/>
                          <a:cs typeface="Segoe UI"/>
                        </a:rPr>
                        <a:t>294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3660" algn="r">
                        <a:lnSpc>
                          <a:spcPct val="100000"/>
                        </a:lnSpc>
                        <a:spcBef>
                          <a:spcPts val="204"/>
                        </a:spcBef>
                      </a:pPr>
                      <a:r>
                        <a:rPr sz="1800" dirty="0">
                          <a:solidFill>
                            <a:srgbClr val="252423"/>
                          </a:solidFill>
                          <a:latin typeface="Segoe UI"/>
                          <a:cs typeface="Segoe UI"/>
                        </a:rPr>
                        <a:t>37</a:t>
                      </a:r>
                      <a:r>
                        <a:rPr sz="1800" spc="-25" dirty="0">
                          <a:solidFill>
                            <a:srgbClr val="252423"/>
                          </a:solidFill>
                          <a:latin typeface="Segoe UI"/>
                          <a:cs typeface="Segoe UI"/>
                        </a:rPr>
                        <a:t> 253</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4"/>
                  </a:ext>
                </a:extLst>
              </a:tr>
              <a:tr h="313690">
                <a:tc>
                  <a:txBody>
                    <a:bodyPr/>
                    <a:lstStyle/>
                    <a:p>
                      <a:pPr marL="78105">
                        <a:lnSpc>
                          <a:spcPct val="100000"/>
                        </a:lnSpc>
                        <a:spcBef>
                          <a:spcPts val="204"/>
                        </a:spcBef>
                      </a:pPr>
                      <a:r>
                        <a:rPr sz="1800" b="1" spc="-10" dirty="0">
                          <a:solidFill>
                            <a:srgbClr val="252423"/>
                          </a:solidFill>
                          <a:latin typeface="Segoe UI"/>
                          <a:cs typeface="Segoe UI"/>
                        </a:rPr>
                        <a:t>Total</a:t>
                      </a:r>
                      <a:endParaRPr sz="1800" dirty="0">
                        <a:latin typeface="Segoe UI"/>
                        <a:cs typeface="Segoe UI"/>
                      </a:endParaRPr>
                    </a:p>
                  </a:txBody>
                  <a:tcPr marL="0" marR="0" marT="26034" marB="0">
                    <a:lnR w="19050">
                      <a:solidFill>
                        <a:srgbClr val="003FE2"/>
                      </a:solidFill>
                      <a:prstDash val="solid"/>
                    </a:lnR>
                  </a:tcPr>
                </a:tc>
                <a:tc>
                  <a:txBody>
                    <a:bodyPr/>
                    <a:lstStyle/>
                    <a:p>
                      <a:pPr marR="74930" algn="r">
                        <a:lnSpc>
                          <a:spcPct val="100000"/>
                        </a:lnSpc>
                        <a:spcBef>
                          <a:spcPts val="204"/>
                        </a:spcBef>
                      </a:pPr>
                      <a:r>
                        <a:rPr sz="1800" b="1" dirty="0">
                          <a:solidFill>
                            <a:srgbClr val="252423"/>
                          </a:solidFill>
                          <a:latin typeface="Segoe UI"/>
                          <a:cs typeface="Segoe UI"/>
                        </a:rPr>
                        <a:t>12</a:t>
                      </a:r>
                      <a:r>
                        <a:rPr sz="1800" b="1" spc="-25" dirty="0">
                          <a:solidFill>
                            <a:srgbClr val="252423"/>
                          </a:solidFill>
                          <a:latin typeface="Segoe UI"/>
                          <a:cs typeface="Segoe UI"/>
                        </a:rPr>
                        <a:t> 999</a:t>
                      </a:r>
                      <a:endParaRPr sz="1800" dirty="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5725" algn="r">
                        <a:lnSpc>
                          <a:spcPct val="100000"/>
                        </a:lnSpc>
                        <a:spcBef>
                          <a:spcPts val="204"/>
                        </a:spcBef>
                      </a:pPr>
                      <a:r>
                        <a:rPr sz="1800" b="1" dirty="0">
                          <a:solidFill>
                            <a:srgbClr val="252423"/>
                          </a:solidFill>
                          <a:latin typeface="Segoe UI"/>
                          <a:cs typeface="Segoe UI"/>
                        </a:rPr>
                        <a:t>3</a:t>
                      </a:r>
                      <a:r>
                        <a:rPr sz="1800" b="1" spc="-15" dirty="0">
                          <a:solidFill>
                            <a:srgbClr val="252423"/>
                          </a:solidFill>
                          <a:latin typeface="Segoe UI"/>
                          <a:cs typeface="Segoe UI"/>
                        </a:rPr>
                        <a:t> </a:t>
                      </a:r>
                      <a:r>
                        <a:rPr sz="1800" b="1" spc="-25" dirty="0">
                          <a:solidFill>
                            <a:srgbClr val="252423"/>
                          </a:solidFill>
                          <a:latin typeface="Segoe UI"/>
                          <a:cs typeface="Segoe UI"/>
                        </a:rPr>
                        <a:t>620</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5090" algn="r">
                        <a:lnSpc>
                          <a:spcPct val="100000"/>
                        </a:lnSpc>
                        <a:spcBef>
                          <a:spcPts val="204"/>
                        </a:spcBef>
                      </a:pPr>
                      <a:r>
                        <a:rPr sz="1800" b="1" dirty="0">
                          <a:solidFill>
                            <a:srgbClr val="252423"/>
                          </a:solidFill>
                          <a:latin typeface="Segoe UI"/>
                          <a:cs typeface="Segoe UI"/>
                        </a:rPr>
                        <a:t>9</a:t>
                      </a:r>
                      <a:r>
                        <a:rPr sz="1800" b="1" spc="-15" dirty="0">
                          <a:solidFill>
                            <a:srgbClr val="252423"/>
                          </a:solidFill>
                          <a:latin typeface="Segoe UI"/>
                          <a:cs typeface="Segoe UI"/>
                        </a:rPr>
                        <a:t> </a:t>
                      </a:r>
                      <a:r>
                        <a:rPr sz="1800" b="1" spc="-25" dirty="0">
                          <a:solidFill>
                            <a:srgbClr val="252423"/>
                          </a:solidFill>
                          <a:latin typeface="Segoe UI"/>
                          <a:cs typeface="Segoe UI"/>
                        </a:rPr>
                        <a:t>379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3025" algn="r">
                        <a:lnSpc>
                          <a:spcPct val="100000"/>
                        </a:lnSpc>
                        <a:spcBef>
                          <a:spcPts val="204"/>
                        </a:spcBef>
                      </a:pPr>
                      <a:r>
                        <a:rPr sz="1800" b="1" dirty="0">
                          <a:solidFill>
                            <a:srgbClr val="252423"/>
                          </a:solidFill>
                          <a:latin typeface="Segoe UI"/>
                          <a:cs typeface="Segoe UI"/>
                        </a:rPr>
                        <a:t>67</a:t>
                      </a:r>
                      <a:r>
                        <a:rPr sz="1800" b="1" spc="-25" dirty="0">
                          <a:solidFill>
                            <a:srgbClr val="252423"/>
                          </a:solidFill>
                          <a:latin typeface="Segoe UI"/>
                          <a:cs typeface="Segoe UI"/>
                        </a:rPr>
                        <a:t> 459</a:t>
                      </a:r>
                      <a:endParaRPr sz="1800" dirty="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5"/>
                  </a:ext>
                </a:extLst>
              </a:tr>
            </a:tbl>
          </a:graphicData>
        </a:graphic>
      </p:graphicFrame>
      <p:sp>
        <p:nvSpPr>
          <p:cNvPr id="9" name="object 9"/>
          <p:cNvSpPr/>
          <p:nvPr/>
        </p:nvSpPr>
        <p:spPr>
          <a:xfrm>
            <a:off x="3803650" y="4935313"/>
            <a:ext cx="14062625" cy="3220085"/>
          </a:xfrm>
          <a:custGeom>
            <a:avLst/>
            <a:gdLst/>
            <a:ahLst/>
            <a:cxnLst/>
            <a:rect l="l" t="t" r="r" b="b"/>
            <a:pathLst>
              <a:path w="13335000" h="3220084">
                <a:moveTo>
                  <a:pt x="0" y="2992055"/>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13106929" y="0"/>
                </a:lnTo>
                <a:lnTo>
                  <a:pt x="13114388" y="0"/>
                </a:lnTo>
                <a:lnTo>
                  <a:pt x="13121828" y="365"/>
                </a:lnTo>
                <a:lnTo>
                  <a:pt x="13129251" y="1096"/>
                </a:lnTo>
                <a:lnTo>
                  <a:pt x="13136674" y="1827"/>
                </a:lnTo>
                <a:lnTo>
                  <a:pt x="13173038" y="9806"/>
                </a:lnTo>
                <a:lnTo>
                  <a:pt x="13180176" y="11971"/>
                </a:lnTo>
                <a:lnTo>
                  <a:pt x="13187190" y="14481"/>
                </a:lnTo>
                <a:lnTo>
                  <a:pt x="13194080" y="17335"/>
                </a:lnTo>
                <a:lnTo>
                  <a:pt x="13200972" y="20190"/>
                </a:lnTo>
                <a:lnTo>
                  <a:pt x="13233455" y="38381"/>
                </a:lnTo>
                <a:lnTo>
                  <a:pt x="13239658" y="42525"/>
                </a:lnTo>
                <a:lnTo>
                  <a:pt x="13267967" y="66704"/>
                </a:lnTo>
                <a:lnTo>
                  <a:pt x="13273242" y="71978"/>
                </a:lnTo>
                <a:lnTo>
                  <a:pt x="13278245" y="77498"/>
                </a:lnTo>
                <a:lnTo>
                  <a:pt x="13282977" y="83263"/>
                </a:lnTo>
                <a:lnTo>
                  <a:pt x="13287708" y="89029"/>
                </a:lnTo>
                <a:lnTo>
                  <a:pt x="13292146" y="95013"/>
                </a:lnTo>
                <a:lnTo>
                  <a:pt x="13296289" y="101215"/>
                </a:lnTo>
                <a:lnTo>
                  <a:pt x="13300433" y="107416"/>
                </a:lnTo>
                <a:lnTo>
                  <a:pt x="13304263" y="113806"/>
                </a:lnTo>
                <a:lnTo>
                  <a:pt x="13307779" y="120385"/>
                </a:lnTo>
                <a:lnTo>
                  <a:pt x="13311296" y="126963"/>
                </a:lnTo>
                <a:lnTo>
                  <a:pt x="13314480" y="133697"/>
                </a:lnTo>
                <a:lnTo>
                  <a:pt x="13317334" y="140588"/>
                </a:lnTo>
                <a:lnTo>
                  <a:pt x="13320189" y="147479"/>
                </a:lnTo>
                <a:lnTo>
                  <a:pt x="13330294" y="183311"/>
                </a:lnTo>
                <a:lnTo>
                  <a:pt x="13331749" y="190627"/>
                </a:lnTo>
                <a:lnTo>
                  <a:pt x="13332843" y="197996"/>
                </a:lnTo>
                <a:lnTo>
                  <a:pt x="13333574" y="205419"/>
                </a:lnTo>
                <a:lnTo>
                  <a:pt x="13334306" y="212842"/>
                </a:lnTo>
                <a:lnTo>
                  <a:pt x="13334672" y="220282"/>
                </a:lnTo>
                <a:lnTo>
                  <a:pt x="13334671" y="227741"/>
                </a:lnTo>
                <a:lnTo>
                  <a:pt x="13334671" y="2992055"/>
                </a:lnTo>
                <a:lnTo>
                  <a:pt x="13334672" y="2999514"/>
                </a:lnTo>
                <a:lnTo>
                  <a:pt x="13334306" y="3006954"/>
                </a:lnTo>
                <a:lnTo>
                  <a:pt x="13333574" y="3014377"/>
                </a:lnTo>
                <a:lnTo>
                  <a:pt x="13332843" y="3021800"/>
                </a:lnTo>
                <a:lnTo>
                  <a:pt x="13331749" y="3029169"/>
                </a:lnTo>
                <a:lnTo>
                  <a:pt x="13330294" y="3036485"/>
                </a:lnTo>
                <a:lnTo>
                  <a:pt x="13328840" y="3043800"/>
                </a:lnTo>
                <a:lnTo>
                  <a:pt x="13327030" y="3051027"/>
                </a:lnTo>
                <a:lnTo>
                  <a:pt x="13324864" y="3058165"/>
                </a:lnTo>
                <a:lnTo>
                  <a:pt x="13322699" y="3065302"/>
                </a:lnTo>
                <a:lnTo>
                  <a:pt x="13320189" y="3072316"/>
                </a:lnTo>
                <a:lnTo>
                  <a:pt x="13317334" y="3079207"/>
                </a:lnTo>
                <a:lnTo>
                  <a:pt x="13314480" y="3086099"/>
                </a:lnTo>
                <a:lnTo>
                  <a:pt x="13311296" y="3092833"/>
                </a:lnTo>
                <a:lnTo>
                  <a:pt x="13307778" y="3099411"/>
                </a:lnTo>
                <a:lnTo>
                  <a:pt x="13304263" y="3105989"/>
                </a:lnTo>
                <a:lnTo>
                  <a:pt x="13300433" y="3112379"/>
                </a:lnTo>
                <a:lnTo>
                  <a:pt x="13296289" y="3118581"/>
                </a:lnTo>
                <a:lnTo>
                  <a:pt x="13292146" y="3124783"/>
                </a:lnTo>
                <a:lnTo>
                  <a:pt x="13287708" y="3130766"/>
                </a:lnTo>
                <a:lnTo>
                  <a:pt x="13282977" y="3136532"/>
                </a:lnTo>
                <a:lnTo>
                  <a:pt x="13278245" y="3142298"/>
                </a:lnTo>
                <a:lnTo>
                  <a:pt x="13273242" y="3147818"/>
                </a:lnTo>
                <a:lnTo>
                  <a:pt x="13267967" y="3153092"/>
                </a:lnTo>
                <a:lnTo>
                  <a:pt x="13262693" y="3158366"/>
                </a:lnTo>
                <a:lnTo>
                  <a:pt x="13233455" y="3181414"/>
                </a:lnTo>
                <a:lnTo>
                  <a:pt x="13227254" y="3185558"/>
                </a:lnTo>
                <a:lnTo>
                  <a:pt x="13194080" y="3202460"/>
                </a:lnTo>
                <a:lnTo>
                  <a:pt x="13187190" y="3205315"/>
                </a:lnTo>
                <a:lnTo>
                  <a:pt x="13151358" y="3215420"/>
                </a:lnTo>
                <a:lnTo>
                  <a:pt x="13144043" y="3216876"/>
                </a:lnTo>
                <a:lnTo>
                  <a:pt x="13136674" y="3217969"/>
                </a:lnTo>
                <a:lnTo>
                  <a:pt x="13129251" y="3218700"/>
                </a:lnTo>
                <a:lnTo>
                  <a:pt x="13121828" y="3219431"/>
                </a:lnTo>
                <a:lnTo>
                  <a:pt x="13114388" y="3219797"/>
                </a:lnTo>
                <a:lnTo>
                  <a:pt x="13106929" y="3219797"/>
                </a:lnTo>
                <a:lnTo>
                  <a:pt x="227741" y="3219797"/>
                </a:lnTo>
                <a:lnTo>
                  <a:pt x="220282" y="3219797"/>
                </a:lnTo>
                <a:lnTo>
                  <a:pt x="212842" y="3219431"/>
                </a:lnTo>
                <a:lnTo>
                  <a:pt x="205419" y="3218700"/>
                </a:lnTo>
                <a:lnTo>
                  <a:pt x="197996" y="3217969"/>
                </a:lnTo>
                <a:lnTo>
                  <a:pt x="190627" y="3216876"/>
                </a:lnTo>
                <a:lnTo>
                  <a:pt x="183311" y="3215420"/>
                </a:lnTo>
                <a:lnTo>
                  <a:pt x="175996" y="3213965"/>
                </a:lnTo>
                <a:lnTo>
                  <a:pt x="133697" y="3199606"/>
                </a:lnTo>
                <a:lnTo>
                  <a:pt x="95013" y="3177271"/>
                </a:lnTo>
                <a:lnTo>
                  <a:pt x="66704" y="3153092"/>
                </a:lnTo>
                <a:lnTo>
                  <a:pt x="61429" y="3147818"/>
                </a:lnTo>
                <a:lnTo>
                  <a:pt x="34237" y="3112379"/>
                </a:lnTo>
                <a:lnTo>
                  <a:pt x="26891" y="3099411"/>
                </a:lnTo>
                <a:lnTo>
                  <a:pt x="23375" y="3092833"/>
                </a:lnTo>
                <a:lnTo>
                  <a:pt x="20190" y="3086099"/>
                </a:lnTo>
                <a:lnTo>
                  <a:pt x="17335" y="3079207"/>
                </a:lnTo>
                <a:lnTo>
                  <a:pt x="14481" y="3072316"/>
                </a:lnTo>
                <a:lnTo>
                  <a:pt x="11971" y="3065302"/>
                </a:lnTo>
                <a:lnTo>
                  <a:pt x="9806" y="3058165"/>
                </a:lnTo>
                <a:lnTo>
                  <a:pt x="7641" y="3051027"/>
                </a:lnTo>
                <a:lnTo>
                  <a:pt x="5831" y="3043800"/>
                </a:lnTo>
                <a:lnTo>
                  <a:pt x="4375" y="3036485"/>
                </a:lnTo>
                <a:lnTo>
                  <a:pt x="2920" y="3029169"/>
                </a:lnTo>
                <a:lnTo>
                  <a:pt x="1827" y="3021800"/>
                </a:lnTo>
                <a:lnTo>
                  <a:pt x="1096" y="3014377"/>
                </a:lnTo>
                <a:lnTo>
                  <a:pt x="365" y="3006954"/>
                </a:lnTo>
                <a:lnTo>
                  <a:pt x="0" y="2999514"/>
                </a:lnTo>
                <a:lnTo>
                  <a:pt x="0" y="2992055"/>
                </a:lnTo>
                <a:close/>
              </a:path>
            </a:pathLst>
          </a:custGeom>
          <a:ln w="15706">
            <a:solidFill>
              <a:srgbClr val="003FE2"/>
            </a:solidFill>
          </a:ln>
        </p:spPr>
        <p:txBody>
          <a:bodyPr wrap="square" lIns="0" tIns="0" rIns="0" bIns="0" rtlCol="0"/>
          <a:lstStyle/>
          <a:p>
            <a:endParaRPr/>
          </a:p>
        </p:txBody>
      </p:sp>
      <p:sp>
        <p:nvSpPr>
          <p:cNvPr id="10" name="object 10"/>
          <p:cNvSpPr txBox="1"/>
          <p:nvPr/>
        </p:nvSpPr>
        <p:spPr>
          <a:xfrm>
            <a:off x="4184650" y="5065064"/>
            <a:ext cx="3545204"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Retard</a:t>
            </a:r>
            <a:r>
              <a:rPr sz="1800" b="1" spc="-30" dirty="0">
                <a:solidFill>
                  <a:srgbClr val="252423"/>
                </a:solidFill>
                <a:latin typeface="Segoe UI"/>
                <a:cs typeface="Segoe UI"/>
              </a:rPr>
              <a:t> </a:t>
            </a:r>
            <a:r>
              <a:rPr sz="1800" b="1" dirty="0">
                <a:solidFill>
                  <a:srgbClr val="252423"/>
                </a:solidFill>
                <a:latin typeface="Segoe UI"/>
                <a:cs typeface="Segoe UI"/>
              </a:rPr>
              <a:t>AMT</a:t>
            </a:r>
            <a:r>
              <a:rPr sz="1800" b="1" spc="-30" dirty="0">
                <a:solidFill>
                  <a:srgbClr val="252423"/>
                </a:solidFill>
                <a:latin typeface="Segoe UI"/>
                <a:cs typeface="Segoe UI"/>
              </a:rPr>
              <a:t> </a:t>
            </a:r>
            <a:r>
              <a:rPr sz="1800" b="1" dirty="0">
                <a:solidFill>
                  <a:srgbClr val="252423"/>
                </a:solidFill>
                <a:latin typeface="Segoe UI"/>
                <a:cs typeface="Segoe UI"/>
              </a:rPr>
              <a:t>prévention</a:t>
            </a:r>
            <a:r>
              <a:rPr sz="1800" b="1" spc="-30" dirty="0">
                <a:solidFill>
                  <a:srgbClr val="252423"/>
                </a:solidFill>
                <a:latin typeface="Segoe UI"/>
                <a:cs typeface="Segoe UI"/>
              </a:rPr>
              <a:t> </a:t>
            </a:r>
            <a:r>
              <a:rPr sz="1800" b="1" spc="-10" dirty="0">
                <a:solidFill>
                  <a:srgbClr val="252423"/>
                </a:solidFill>
                <a:latin typeface="Segoe UI"/>
                <a:cs typeface="Segoe UI"/>
              </a:rPr>
              <a:t>primaire</a:t>
            </a:r>
            <a:endParaRPr sz="1800" dirty="0">
              <a:latin typeface="Segoe UI"/>
              <a:cs typeface="Segoe UI"/>
            </a:endParaRPr>
          </a:p>
        </p:txBody>
      </p:sp>
      <p:sp>
        <p:nvSpPr>
          <p:cNvPr id="11" name="object 11"/>
          <p:cNvSpPr/>
          <p:nvPr/>
        </p:nvSpPr>
        <p:spPr>
          <a:xfrm>
            <a:off x="4631422" y="5398798"/>
            <a:ext cx="12800965" cy="662330"/>
          </a:xfrm>
          <a:custGeom>
            <a:avLst/>
            <a:gdLst/>
            <a:ahLst/>
            <a:cxnLst/>
            <a:rect l="l" t="t" r="r" b="b"/>
            <a:pathLst>
              <a:path w="12800965" h="974089">
                <a:moveTo>
                  <a:pt x="12800660" y="0"/>
                </a:moveTo>
                <a:lnTo>
                  <a:pt x="12800660" y="0"/>
                </a:lnTo>
                <a:lnTo>
                  <a:pt x="0" y="0"/>
                </a:lnTo>
                <a:lnTo>
                  <a:pt x="0" y="659663"/>
                </a:lnTo>
                <a:lnTo>
                  <a:pt x="0" y="973785"/>
                </a:lnTo>
                <a:lnTo>
                  <a:pt x="2591549" y="973785"/>
                </a:lnTo>
                <a:lnTo>
                  <a:pt x="5198796" y="973785"/>
                </a:lnTo>
                <a:lnTo>
                  <a:pt x="7570457" y="973785"/>
                </a:lnTo>
                <a:lnTo>
                  <a:pt x="10303358" y="973785"/>
                </a:lnTo>
                <a:lnTo>
                  <a:pt x="12800660" y="973785"/>
                </a:lnTo>
                <a:lnTo>
                  <a:pt x="12800660" y="659663"/>
                </a:lnTo>
                <a:lnTo>
                  <a:pt x="12800660" y="0"/>
                </a:lnTo>
                <a:close/>
              </a:path>
            </a:pathLst>
          </a:custGeom>
          <a:solidFill>
            <a:srgbClr val="FFFFFF"/>
          </a:solidFill>
        </p:spPr>
        <p:txBody>
          <a:bodyPr wrap="square" lIns="0" tIns="0" rIns="0" bIns="0" rtlCol="0"/>
          <a:lstStyle/>
          <a:p>
            <a:endParaRPr dirty="0"/>
          </a:p>
        </p:txBody>
      </p:sp>
      <p:sp>
        <p:nvSpPr>
          <p:cNvPr id="12" name="object 12"/>
          <p:cNvSpPr/>
          <p:nvPr/>
        </p:nvSpPr>
        <p:spPr>
          <a:xfrm>
            <a:off x="4696180" y="6329662"/>
            <a:ext cx="12800965" cy="314325"/>
          </a:xfrm>
          <a:custGeom>
            <a:avLst/>
            <a:gdLst/>
            <a:ahLst/>
            <a:cxnLst/>
            <a:rect l="l" t="t" r="r" b="b"/>
            <a:pathLst>
              <a:path w="12800965" h="314325">
                <a:moveTo>
                  <a:pt x="12800660" y="0"/>
                </a:moveTo>
                <a:lnTo>
                  <a:pt x="12800660" y="0"/>
                </a:lnTo>
                <a:lnTo>
                  <a:pt x="0" y="0"/>
                </a:lnTo>
                <a:lnTo>
                  <a:pt x="0" y="314121"/>
                </a:lnTo>
                <a:lnTo>
                  <a:pt x="12800660" y="314121"/>
                </a:lnTo>
                <a:lnTo>
                  <a:pt x="12800660" y="0"/>
                </a:lnTo>
                <a:close/>
              </a:path>
            </a:pathLst>
          </a:custGeom>
          <a:solidFill>
            <a:srgbClr val="FFFFFF"/>
          </a:solidFill>
        </p:spPr>
        <p:txBody>
          <a:bodyPr wrap="square" lIns="0" tIns="0" rIns="0" bIns="0" rtlCol="0"/>
          <a:lstStyle/>
          <a:p>
            <a:endParaRPr/>
          </a:p>
        </p:txBody>
      </p:sp>
      <p:sp>
        <p:nvSpPr>
          <p:cNvPr id="13" name="object 13"/>
          <p:cNvSpPr/>
          <p:nvPr/>
        </p:nvSpPr>
        <p:spPr>
          <a:xfrm>
            <a:off x="4696180" y="6957905"/>
            <a:ext cx="12800965" cy="314325"/>
          </a:xfrm>
          <a:custGeom>
            <a:avLst/>
            <a:gdLst/>
            <a:ahLst/>
            <a:cxnLst/>
            <a:rect l="l" t="t" r="r" b="b"/>
            <a:pathLst>
              <a:path w="12800965" h="314325">
                <a:moveTo>
                  <a:pt x="12800660" y="0"/>
                </a:moveTo>
                <a:lnTo>
                  <a:pt x="12800660" y="0"/>
                </a:lnTo>
                <a:lnTo>
                  <a:pt x="0" y="0"/>
                </a:lnTo>
                <a:lnTo>
                  <a:pt x="0" y="314134"/>
                </a:lnTo>
                <a:lnTo>
                  <a:pt x="12800660" y="314134"/>
                </a:lnTo>
                <a:lnTo>
                  <a:pt x="12800660" y="0"/>
                </a:lnTo>
                <a:close/>
              </a:path>
            </a:pathLst>
          </a:custGeom>
          <a:solidFill>
            <a:srgbClr val="FFFFFF"/>
          </a:solidFill>
        </p:spPr>
        <p:txBody>
          <a:bodyPr wrap="square" lIns="0" tIns="0" rIns="0" bIns="0" rtlCol="0"/>
          <a:lstStyle/>
          <a:p>
            <a:endParaRPr/>
          </a:p>
        </p:txBody>
      </p:sp>
      <p:graphicFrame>
        <p:nvGraphicFramePr>
          <p:cNvPr id="14" name="object 14"/>
          <p:cNvGraphicFramePr>
            <a:graphicFrameLocks noGrp="1"/>
          </p:cNvGraphicFramePr>
          <p:nvPr>
            <p:extLst>
              <p:ext uri="{D42A27DB-BD31-4B8C-83A1-F6EECF244321}">
                <p14:modId xmlns:p14="http://schemas.microsoft.com/office/powerpoint/2010/main" val="3524346218"/>
              </p:ext>
            </p:extLst>
          </p:nvPr>
        </p:nvGraphicFramePr>
        <p:xfrm>
          <a:off x="4184650" y="5497075"/>
          <a:ext cx="13312507" cy="2145495"/>
        </p:xfrm>
        <a:graphic>
          <a:graphicData uri="http://schemas.openxmlformats.org/drawingml/2006/table">
            <a:tbl>
              <a:tblPr firstRow="1" bandRow="1">
                <a:tableStyleId>{2D5ABB26-0587-4C30-8999-92F81FD0307C}</a:tableStyleId>
              </a:tblPr>
              <a:tblGrid>
                <a:gridCol w="2687067">
                  <a:extLst>
                    <a:ext uri="{9D8B030D-6E8A-4147-A177-3AD203B41FA5}">
                      <a16:colId xmlns:a16="http://schemas.microsoft.com/office/drawing/2014/main" val="20000"/>
                    </a:ext>
                  </a:extLst>
                </a:gridCol>
                <a:gridCol w="2711501">
                  <a:extLst>
                    <a:ext uri="{9D8B030D-6E8A-4147-A177-3AD203B41FA5}">
                      <a16:colId xmlns:a16="http://schemas.microsoft.com/office/drawing/2014/main" val="20001"/>
                    </a:ext>
                  </a:extLst>
                </a:gridCol>
                <a:gridCol w="2466502">
                  <a:extLst>
                    <a:ext uri="{9D8B030D-6E8A-4147-A177-3AD203B41FA5}">
                      <a16:colId xmlns:a16="http://schemas.microsoft.com/office/drawing/2014/main" val="20002"/>
                    </a:ext>
                  </a:extLst>
                </a:gridCol>
                <a:gridCol w="2842256">
                  <a:extLst>
                    <a:ext uri="{9D8B030D-6E8A-4147-A177-3AD203B41FA5}">
                      <a16:colId xmlns:a16="http://schemas.microsoft.com/office/drawing/2014/main" val="20003"/>
                    </a:ext>
                  </a:extLst>
                </a:gridCol>
                <a:gridCol w="2605181">
                  <a:extLst>
                    <a:ext uri="{9D8B030D-6E8A-4147-A177-3AD203B41FA5}">
                      <a16:colId xmlns:a16="http://schemas.microsoft.com/office/drawing/2014/main" val="20004"/>
                    </a:ext>
                  </a:extLst>
                </a:gridCol>
              </a:tblGrid>
              <a:tr h="568790">
                <a:tc>
                  <a:txBody>
                    <a:bodyPr/>
                    <a:lstStyle/>
                    <a:p>
                      <a:pPr marL="78105" algn="ctr">
                        <a:lnSpc>
                          <a:spcPct val="100000"/>
                        </a:lnSpc>
                        <a:spcBef>
                          <a:spcPts val="280"/>
                        </a:spcBef>
                      </a:pPr>
                      <a:r>
                        <a:rPr sz="1600" dirty="0">
                          <a:solidFill>
                            <a:srgbClr val="252423"/>
                          </a:solidFill>
                          <a:latin typeface="Segoe UI"/>
                          <a:cs typeface="Segoe UI"/>
                        </a:rPr>
                        <a:t>Taille</a:t>
                      </a:r>
                      <a:r>
                        <a:rPr sz="1600" spc="-100" dirty="0">
                          <a:solidFill>
                            <a:srgbClr val="252423"/>
                          </a:solidFill>
                          <a:latin typeface="Segoe UI"/>
                          <a:cs typeface="Segoe UI"/>
                        </a:rPr>
                        <a:t> </a:t>
                      </a:r>
                      <a:r>
                        <a:rPr sz="1600" spc="-10" dirty="0" err="1">
                          <a:solidFill>
                            <a:srgbClr val="252423"/>
                          </a:solidFill>
                          <a:latin typeface="Segoe UI"/>
                          <a:cs typeface="Segoe UI"/>
                        </a:rPr>
                        <a:t>adhérent</a:t>
                      </a:r>
                      <a:r>
                        <a:rPr sz="1000" b="0" dirty="0">
                          <a:solidFill>
                            <a:srgbClr val="252423"/>
                          </a:solidFill>
                          <a:latin typeface="Gill Sans Nova Cond Lt"/>
                          <a:cs typeface="Gill Sans Nova Cond Lt"/>
                        </a:rPr>
                        <a:t></a:t>
                      </a:r>
                      <a:endParaRPr sz="1000" dirty="0">
                        <a:latin typeface="Gill Sans Nova Cond Lt"/>
                        <a:cs typeface="Gill Sans Nova Cond Lt"/>
                      </a:endParaRPr>
                    </a:p>
                  </a:txBody>
                  <a:tcPr marL="0" marR="0" marT="35560" marB="0">
                    <a:lnR w="19050">
                      <a:solidFill>
                        <a:srgbClr val="003FE2"/>
                      </a:solidFill>
                      <a:prstDash val="solid"/>
                    </a:lnR>
                    <a:lnB w="19050">
                      <a:solidFill>
                        <a:srgbClr val="003FE2"/>
                      </a:solidFill>
                      <a:prstDash val="solid"/>
                    </a:lnB>
                  </a:tcPr>
                </a:tc>
                <a:tc>
                  <a:txBody>
                    <a:bodyPr/>
                    <a:lstStyle/>
                    <a:p>
                      <a:pPr marL="86360" algn="ctr">
                        <a:lnSpc>
                          <a:spcPct val="100000"/>
                        </a:lnSpc>
                        <a:spcBef>
                          <a:spcPts val="280"/>
                        </a:spcBef>
                      </a:pPr>
                      <a:r>
                        <a:rPr sz="1600" dirty="0" err="1">
                          <a:solidFill>
                            <a:srgbClr val="252423"/>
                          </a:solidFill>
                          <a:latin typeface="Segoe UI"/>
                          <a:cs typeface="Segoe UI"/>
                        </a:rPr>
                        <a:t>adhérents</a:t>
                      </a:r>
                      <a:r>
                        <a:rPr sz="1600" spc="90" dirty="0">
                          <a:solidFill>
                            <a:srgbClr val="252423"/>
                          </a:solidFill>
                          <a:latin typeface="Segoe UI"/>
                          <a:cs typeface="Segoe UI"/>
                        </a:rPr>
                        <a:t> </a:t>
                      </a:r>
                      <a:r>
                        <a:rPr sz="1600" dirty="0">
                          <a:solidFill>
                            <a:srgbClr val="252423"/>
                          </a:solidFill>
                          <a:latin typeface="Segoe UI"/>
                          <a:cs typeface="Segoe UI"/>
                        </a:rPr>
                        <a:t>éligibles</a:t>
                      </a:r>
                      <a:r>
                        <a:rPr sz="1600" spc="85" dirty="0">
                          <a:solidFill>
                            <a:srgbClr val="252423"/>
                          </a:solidFill>
                          <a:latin typeface="Segoe UI"/>
                          <a:cs typeface="Segoe UI"/>
                        </a:rPr>
                        <a:t> </a:t>
                      </a:r>
                      <a:r>
                        <a:rPr sz="1600" spc="-25" dirty="0">
                          <a:solidFill>
                            <a:srgbClr val="252423"/>
                          </a:solidFill>
                          <a:latin typeface="Segoe UI"/>
                          <a:cs typeface="Segoe UI"/>
                        </a:rPr>
                        <a:t>aux</a:t>
                      </a:r>
                      <a:endParaRPr sz="1600" dirty="0">
                        <a:latin typeface="Segoe UI"/>
                        <a:cs typeface="Segoe UI"/>
                      </a:endParaRPr>
                    </a:p>
                    <a:p>
                      <a:pPr marL="86360">
                        <a:lnSpc>
                          <a:spcPct val="100000"/>
                        </a:lnSpc>
                        <a:spcBef>
                          <a:spcPts val="240"/>
                        </a:spcBef>
                      </a:pPr>
                      <a:r>
                        <a:rPr sz="1600" dirty="0">
                          <a:solidFill>
                            <a:srgbClr val="252423"/>
                          </a:solidFill>
                          <a:latin typeface="Segoe UI"/>
                          <a:cs typeface="Segoe UI"/>
                        </a:rPr>
                        <a:t>AMT</a:t>
                      </a:r>
                      <a:r>
                        <a:rPr sz="1600" spc="80" dirty="0">
                          <a:solidFill>
                            <a:srgbClr val="252423"/>
                          </a:solidFill>
                          <a:latin typeface="Segoe UI"/>
                          <a:cs typeface="Segoe UI"/>
                        </a:rPr>
                        <a:t> </a:t>
                      </a:r>
                      <a:r>
                        <a:rPr sz="1600" dirty="0">
                          <a:solidFill>
                            <a:srgbClr val="252423"/>
                          </a:solidFill>
                          <a:latin typeface="Segoe UI"/>
                          <a:cs typeface="Segoe UI"/>
                        </a:rPr>
                        <a:t>de</a:t>
                      </a:r>
                      <a:r>
                        <a:rPr sz="1600" spc="80" dirty="0">
                          <a:solidFill>
                            <a:srgbClr val="252423"/>
                          </a:solidFill>
                          <a:latin typeface="Segoe UI"/>
                          <a:cs typeface="Segoe UI"/>
                        </a:rPr>
                        <a:t> </a:t>
                      </a:r>
                      <a:r>
                        <a:rPr sz="1600" dirty="0">
                          <a:solidFill>
                            <a:srgbClr val="252423"/>
                          </a:solidFill>
                          <a:latin typeface="Segoe UI"/>
                          <a:cs typeface="Segoe UI"/>
                        </a:rPr>
                        <a:t>prévention</a:t>
                      </a:r>
                      <a:r>
                        <a:rPr sz="1600" spc="85" dirty="0">
                          <a:solidFill>
                            <a:srgbClr val="252423"/>
                          </a:solidFill>
                          <a:latin typeface="Segoe UI"/>
                          <a:cs typeface="Segoe UI"/>
                        </a:rPr>
                        <a:t> </a:t>
                      </a:r>
                      <a:r>
                        <a:rPr sz="1600" spc="-10" dirty="0">
                          <a:solidFill>
                            <a:srgbClr val="252423"/>
                          </a:solidFill>
                          <a:latin typeface="Segoe UI"/>
                          <a:cs typeface="Segoe UI"/>
                        </a:rPr>
                        <a:t>primaire</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6995" marR="163830" algn="ctr">
                        <a:lnSpc>
                          <a:spcPct val="113700"/>
                        </a:lnSpc>
                        <a:spcBef>
                          <a:spcPts val="40"/>
                        </a:spcBef>
                      </a:pPr>
                      <a:r>
                        <a:rPr sz="1600" dirty="0" err="1">
                          <a:solidFill>
                            <a:srgbClr val="252423"/>
                          </a:solidFill>
                          <a:latin typeface="Segoe UI"/>
                          <a:cs typeface="Segoe UI"/>
                        </a:rPr>
                        <a:t>adhérents</a:t>
                      </a:r>
                      <a:r>
                        <a:rPr sz="1600" spc="55" dirty="0">
                          <a:solidFill>
                            <a:srgbClr val="252423"/>
                          </a:solidFill>
                          <a:latin typeface="Segoe UI"/>
                          <a:cs typeface="Segoe UI"/>
                        </a:rPr>
                        <a:t> </a:t>
                      </a:r>
                      <a:r>
                        <a:rPr sz="1600" dirty="0">
                          <a:solidFill>
                            <a:srgbClr val="252423"/>
                          </a:solidFill>
                          <a:latin typeface="Segoe UI"/>
                          <a:cs typeface="Segoe UI"/>
                        </a:rPr>
                        <a:t>à</a:t>
                      </a:r>
                      <a:r>
                        <a:rPr sz="1600" spc="60" dirty="0">
                          <a:solidFill>
                            <a:srgbClr val="252423"/>
                          </a:solidFill>
                          <a:latin typeface="Segoe UI"/>
                          <a:cs typeface="Segoe UI"/>
                        </a:rPr>
                        <a:t> </a:t>
                      </a:r>
                      <a:r>
                        <a:rPr sz="1600" dirty="0">
                          <a:solidFill>
                            <a:srgbClr val="252423"/>
                          </a:solidFill>
                          <a:latin typeface="Segoe UI"/>
                          <a:cs typeface="Segoe UI"/>
                        </a:rPr>
                        <a:t>jour</a:t>
                      </a:r>
                      <a:r>
                        <a:rPr sz="1600" spc="55" dirty="0">
                          <a:solidFill>
                            <a:srgbClr val="252423"/>
                          </a:solidFill>
                          <a:latin typeface="Segoe UI"/>
                          <a:cs typeface="Segoe UI"/>
                        </a:rPr>
                        <a:t> </a:t>
                      </a:r>
                      <a:r>
                        <a:rPr sz="1600" spc="-10" dirty="0">
                          <a:solidFill>
                            <a:srgbClr val="252423"/>
                          </a:solidFill>
                          <a:latin typeface="Segoe UI"/>
                          <a:cs typeface="Segoe UI"/>
                        </a:rPr>
                        <a:t>d'AMT </a:t>
                      </a:r>
                      <a:r>
                        <a:rPr sz="1600" dirty="0">
                          <a:solidFill>
                            <a:srgbClr val="252423"/>
                          </a:solidFill>
                          <a:latin typeface="Segoe UI"/>
                          <a:cs typeface="Segoe UI"/>
                        </a:rPr>
                        <a:t>prévention</a:t>
                      </a:r>
                      <a:r>
                        <a:rPr sz="1600" spc="140" dirty="0">
                          <a:solidFill>
                            <a:srgbClr val="252423"/>
                          </a:solidFill>
                          <a:latin typeface="Segoe UI"/>
                          <a:cs typeface="Segoe UI"/>
                        </a:rPr>
                        <a:t> </a:t>
                      </a:r>
                      <a:r>
                        <a:rPr sz="1600" spc="-10" dirty="0">
                          <a:solidFill>
                            <a:srgbClr val="252423"/>
                          </a:solidFill>
                          <a:latin typeface="Segoe UI"/>
                          <a:cs typeface="Segoe UI"/>
                        </a:rPr>
                        <a:t>primaire</a:t>
                      </a:r>
                      <a:endParaRPr sz="1600" dirty="0">
                        <a:latin typeface="Segoe UI"/>
                        <a:cs typeface="Segoe UI"/>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1915" marR="248285" algn="ctr">
                        <a:lnSpc>
                          <a:spcPct val="113700"/>
                        </a:lnSpc>
                        <a:spcBef>
                          <a:spcPts val="40"/>
                        </a:spcBef>
                      </a:pPr>
                      <a:r>
                        <a:rPr sz="1600" dirty="0" err="1">
                          <a:solidFill>
                            <a:srgbClr val="252423"/>
                          </a:solidFill>
                          <a:latin typeface="Segoe UI"/>
                          <a:cs typeface="Segoe UI"/>
                        </a:rPr>
                        <a:t>adhérents</a:t>
                      </a:r>
                      <a:r>
                        <a:rPr sz="1600" spc="70" dirty="0">
                          <a:solidFill>
                            <a:srgbClr val="252423"/>
                          </a:solidFill>
                          <a:latin typeface="Segoe UI"/>
                          <a:cs typeface="Segoe UI"/>
                        </a:rPr>
                        <a:t> </a:t>
                      </a:r>
                      <a:r>
                        <a:rPr sz="1600" dirty="0">
                          <a:solidFill>
                            <a:srgbClr val="252423"/>
                          </a:solidFill>
                          <a:latin typeface="Segoe UI"/>
                          <a:cs typeface="Segoe UI"/>
                        </a:rPr>
                        <a:t>en</a:t>
                      </a:r>
                      <a:r>
                        <a:rPr sz="1600" spc="65" dirty="0">
                          <a:solidFill>
                            <a:srgbClr val="252423"/>
                          </a:solidFill>
                          <a:latin typeface="Segoe UI"/>
                          <a:cs typeface="Segoe UI"/>
                        </a:rPr>
                        <a:t> </a:t>
                      </a:r>
                      <a:r>
                        <a:rPr sz="1600" dirty="0">
                          <a:solidFill>
                            <a:srgbClr val="252423"/>
                          </a:solidFill>
                          <a:latin typeface="Segoe UI"/>
                          <a:cs typeface="Segoe UI"/>
                        </a:rPr>
                        <a:t>retard</a:t>
                      </a:r>
                      <a:r>
                        <a:rPr sz="1600" spc="70" dirty="0">
                          <a:solidFill>
                            <a:srgbClr val="252423"/>
                          </a:solidFill>
                          <a:latin typeface="Segoe UI"/>
                          <a:cs typeface="Segoe UI"/>
                        </a:rPr>
                        <a:t> </a:t>
                      </a:r>
                      <a:r>
                        <a:rPr sz="1600" spc="-10" dirty="0">
                          <a:solidFill>
                            <a:srgbClr val="252423"/>
                          </a:solidFill>
                          <a:latin typeface="Segoe UI"/>
                          <a:cs typeface="Segoe UI"/>
                        </a:rPr>
                        <a:t>d'AMT </a:t>
                      </a:r>
                      <a:r>
                        <a:rPr sz="1600" dirty="0">
                          <a:solidFill>
                            <a:srgbClr val="252423"/>
                          </a:solidFill>
                          <a:latin typeface="Segoe UI"/>
                          <a:cs typeface="Segoe UI"/>
                        </a:rPr>
                        <a:t>prévention</a:t>
                      </a:r>
                      <a:r>
                        <a:rPr sz="1600" spc="140" dirty="0">
                          <a:solidFill>
                            <a:srgbClr val="252423"/>
                          </a:solidFill>
                          <a:latin typeface="Segoe UI"/>
                          <a:cs typeface="Segoe UI"/>
                        </a:rPr>
                        <a:t> </a:t>
                      </a:r>
                      <a:r>
                        <a:rPr sz="1600" spc="-10" dirty="0">
                          <a:solidFill>
                            <a:srgbClr val="252423"/>
                          </a:solidFill>
                          <a:latin typeface="Segoe UI"/>
                          <a:cs typeface="Segoe UI"/>
                        </a:rPr>
                        <a:t>primaire</a:t>
                      </a:r>
                      <a:endParaRPr sz="1600" dirty="0">
                        <a:latin typeface="Segoe UI"/>
                        <a:cs typeface="Segoe UI"/>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78740" marR="128905" algn="ctr">
                        <a:lnSpc>
                          <a:spcPct val="113700"/>
                        </a:lnSpc>
                        <a:spcBef>
                          <a:spcPts val="40"/>
                        </a:spcBef>
                      </a:pPr>
                      <a:r>
                        <a:rPr sz="1600" dirty="0" err="1">
                          <a:solidFill>
                            <a:srgbClr val="252423"/>
                          </a:solidFill>
                          <a:latin typeface="Segoe UI"/>
                          <a:cs typeface="Segoe UI"/>
                        </a:rPr>
                        <a:t>salariés</a:t>
                      </a:r>
                      <a:r>
                        <a:rPr sz="1600" spc="70" dirty="0">
                          <a:solidFill>
                            <a:srgbClr val="252423"/>
                          </a:solidFill>
                          <a:latin typeface="Segoe UI"/>
                          <a:cs typeface="Segoe UI"/>
                        </a:rPr>
                        <a:t> </a:t>
                      </a:r>
                      <a:r>
                        <a:rPr sz="1600" dirty="0">
                          <a:solidFill>
                            <a:srgbClr val="252423"/>
                          </a:solidFill>
                          <a:latin typeface="Segoe UI"/>
                          <a:cs typeface="Segoe UI"/>
                        </a:rPr>
                        <a:t>couverts</a:t>
                      </a:r>
                      <a:r>
                        <a:rPr sz="1600" spc="70" dirty="0">
                          <a:solidFill>
                            <a:srgbClr val="252423"/>
                          </a:solidFill>
                          <a:latin typeface="Segoe UI"/>
                          <a:cs typeface="Segoe UI"/>
                        </a:rPr>
                        <a:t> </a:t>
                      </a:r>
                      <a:r>
                        <a:rPr sz="1600" dirty="0">
                          <a:solidFill>
                            <a:srgbClr val="252423"/>
                          </a:solidFill>
                          <a:latin typeface="Segoe UI"/>
                          <a:cs typeface="Segoe UI"/>
                        </a:rPr>
                        <a:t>par</a:t>
                      </a:r>
                      <a:r>
                        <a:rPr sz="1600" spc="70" dirty="0">
                          <a:solidFill>
                            <a:srgbClr val="252423"/>
                          </a:solidFill>
                          <a:latin typeface="Segoe UI"/>
                          <a:cs typeface="Segoe UI"/>
                        </a:rPr>
                        <a:t> </a:t>
                      </a:r>
                      <a:r>
                        <a:rPr sz="1600" spc="-25" dirty="0">
                          <a:solidFill>
                            <a:srgbClr val="252423"/>
                          </a:solidFill>
                          <a:latin typeface="Segoe UI"/>
                          <a:cs typeface="Segoe UI"/>
                        </a:rPr>
                        <a:t>AMT </a:t>
                      </a:r>
                      <a:r>
                        <a:rPr sz="1600" dirty="0">
                          <a:solidFill>
                            <a:srgbClr val="252423"/>
                          </a:solidFill>
                          <a:latin typeface="Segoe UI"/>
                          <a:cs typeface="Segoe UI"/>
                        </a:rPr>
                        <a:t>prévention</a:t>
                      </a:r>
                      <a:r>
                        <a:rPr sz="1600" spc="90" dirty="0">
                          <a:solidFill>
                            <a:srgbClr val="252423"/>
                          </a:solidFill>
                          <a:latin typeface="Segoe UI"/>
                          <a:cs typeface="Segoe UI"/>
                        </a:rPr>
                        <a:t> </a:t>
                      </a:r>
                      <a:r>
                        <a:rPr sz="1600" dirty="0">
                          <a:solidFill>
                            <a:srgbClr val="252423"/>
                          </a:solidFill>
                          <a:latin typeface="Segoe UI"/>
                          <a:cs typeface="Segoe UI"/>
                        </a:rPr>
                        <a:t>primaire</a:t>
                      </a:r>
                      <a:r>
                        <a:rPr sz="1600" spc="90" dirty="0">
                          <a:solidFill>
                            <a:srgbClr val="252423"/>
                          </a:solidFill>
                          <a:latin typeface="Segoe UI"/>
                          <a:cs typeface="Segoe UI"/>
                        </a:rPr>
                        <a:t> </a:t>
                      </a:r>
                      <a:r>
                        <a:rPr sz="1600" dirty="0">
                          <a:solidFill>
                            <a:srgbClr val="252423"/>
                          </a:solidFill>
                          <a:latin typeface="Segoe UI"/>
                          <a:cs typeface="Segoe UI"/>
                        </a:rPr>
                        <a:t>à</a:t>
                      </a:r>
                      <a:r>
                        <a:rPr sz="1600" spc="90" dirty="0">
                          <a:solidFill>
                            <a:srgbClr val="252423"/>
                          </a:solidFill>
                          <a:latin typeface="Segoe UI"/>
                          <a:cs typeface="Segoe UI"/>
                        </a:rPr>
                        <a:t> </a:t>
                      </a:r>
                      <a:r>
                        <a:rPr sz="1600" spc="-20" dirty="0">
                          <a:solidFill>
                            <a:srgbClr val="252423"/>
                          </a:solidFill>
                          <a:latin typeface="Segoe UI"/>
                          <a:cs typeface="Segoe UI"/>
                        </a:rPr>
                        <a:t>jour</a:t>
                      </a:r>
                      <a:endParaRPr sz="1600" dirty="0">
                        <a:latin typeface="Segoe UI"/>
                        <a:cs typeface="Segoe UI"/>
                      </a:endParaRPr>
                    </a:p>
                  </a:txBody>
                  <a:tcPr marL="0" marR="0" marT="5080"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21945">
                <a:tc>
                  <a:txBody>
                    <a:bodyPr/>
                    <a:lstStyle/>
                    <a:p>
                      <a:pPr marL="78105">
                        <a:lnSpc>
                          <a:spcPct val="100000"/>
                        </a:lnSpc>
                        <a:spcBef>
                          <a:spcPts val="265"/>
                        </a:spcBef>
                      </a:pPr>
                      <a:r>
                        <a:rPr sz="1800" dirty="0">
                          <a:solidFill>
                            <a:srgbClr val="252423"/>
                          </a:solidFill>
                          <a:latin typeface="Segoe UI"/>
                          <a:cs typeface="Segoe UI"/>
                        </a:rPr>
                        <a:t>0</a:t>
                      </a:r>
                      <a:r>
                        <a:rPr sz="1800" spc="-35" dirty="0">
                          <a:solidFill>
                            <a:srgbClr val="252423"/>
                          </a:solidFill>
                          <a:latin typeface="Segoe UI"/>
                          <a:cs typeface="Segoe UI"/>
                        </a:rPr>
                        <a:t> </a:t>
                      </a:r>
                      <a:r>
                        <a:rPr sz="1800" dirty="0">
                          <a:solidFill>
                            <a:srgbClr val="252423"/>
                          </a:solidFill>
                          <a:latin typeface="Segoe UI"/>
                          <a:cs typeface="Segoe UI"/>
                        </a:rPr>
                        <a:t>-</a:t>
                      </a:r>
                      <a:r>
                        <a:rPr sz="1800" spc="-30" dirty="0">
                          <a:solidFill>
                            <a:srgbClr val="252423"/>
                          </a:solidFill>
                          <a:latin typeface="Segoe UI"/>
                          <a:cs typeface="Segoe UI"/>
                        </a:rPr>
                        <a:t> </a:t>
                      </a:r>
                      <a:r>
                        <a:rPr sz="1800" dirty="0">
                          <a:solidFill>
                            <a:srgbClr val="252423"/>
                          </a:solidFill>
                          <a:latin typeface="Segoe UI"/>
                          <a:cs typeface="Segoe UI"/>
                        </a:rPr>
                        <a:t>Aucun</a:t>
                      </a:r>
                      <a:r>
                        <a:rPr sz="1800" spc="-35" dirty="0">
                          <a:solidFill>
                            <a:srgbClr val="252423"/>
                          </a:solidFill>
                          <a:latin typeface="Segoe UI"/>
                          <a:cs typeface="Segoe UI"/>
                        </a:rPr>
                        <a:t> </a:t>
                      </a:r>
                      <a:r>
                        <a:rPr sz="1800" dirty="0">
                          <a:solidFill>
                            <a:srgbClr val="252423"/>
                          </a:solidFill>
                          <a:latin typeface="Segoe UI"/>
                          <a:cs typeface="Segoe UI"/>
                        </a:rPr>
                        <a:t>salarié</a:t>
                      </a:r>
                      <a:r>
                        <a:rPr sz="1800" spc="-30" dirty="0">
                          <a:solidFill>
                            <a:srgbClr val="252423"/>
                          </a:solidFill>
                          <a:latin typeface="Segoe UI"/>
                          <a:cs typeface="Segoe UI"/>
                        </a:rPr>
                        <a:t> </a:t>
                      </a:r>
                      <a:r>
                        <a:rPr sz="1800" spc="-10" dirty="0">
                          <a:solidFill>
                            <a:srgbClr val="252423"/>
                          </a:solidFill>
                          <a:latin typeface="Segoe UI"/>
                          <a:cs typeface="Segoe UI"/>
                        </a:rPr>
                        <a:t>suivi</a:t>
                      </a:r>
                      <a:endParaRPr sz="180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77470" algn="r">
                        <a:lnSpc>
                          <a:spcPct val="100000"/>
                        </a:lnSpc>
                        <a:spcBef>
                          <a:spcPts val="265"/>
                        </a:spcBef>
                      </a:pPr>
                      <a:r>
                        <a:rPr sz="1800" spc="-25" dirty="0">
                          <a:solidFill>
                            <a:srgbClr val="252423"/>
                          </a:solidFill>
                          <a:latin typeface="Segoe UI"/>
                          <a:cs typeface="Segoe UI"/>
                        </a:rPr>
                        <a:t>22</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2550" algn="r">
                        <a:lnSpc>
                          <a:spcPct val="100000"/>
                        </a:lnSpc>
                        <a:spcBef>
                          <a:spcPts val="265"/>
                        </a:spcBef>
                      </a:pPr>
                      <a:r>
                        <a:rPr sz="1800" spc="-25" dirty="0">
                          <a:solidFill>
                            <a:srgbClr val="252423"/>
                          </a:solidFill>
                          <a:latin typeface="Segoe UI"/>
                          <a:cs typeface="Segoe UI"/>
                        </a:rPr>
                        <a:t>10</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5725" algn="r">
                        <a:lnSpc>
                          <a:spcPct val="100000"/>
                        </a:lnSpc>
                        <a:spcBef>
                          <a:spcPts val="265"/>
                        </a:spcBef>
                      </a:pPr>
                      <a:r>
                        <a:rPr sz="1800" spc="-25" dirty="0">
                          <a:solidFill>
                            <a:srgbClr val="252423"/>
                          </a:solidFill>
                          <a:latin typeface="Segoe UI"/>
                          <a:cs typeface="Segoe UI"/>
                        </a:rPr>
                        <a:t>12</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8740" algn="r">
                        <a:lnSpc>
                          <a:spcPct val="100000"/>
                        </a:lnSpc>
                        <a:spcBef>
                          <a:spcPts val="265"/>
                        </a:spcBef>
                      </a:pPr>
                      <a:r>
                        <a:rPr sz="1800" dirty="0">
                          <a:solidFill>
                            <a:srgbClr val="252423"/>
                          </a:solidFill>
                          <a:latin typeface="Segoe UI"/>
                          <a:cs typeface="Segoe UI"/>
                        </a:rPr>
                        <a:t>0</a:t>
                      </a:r>
                      <a:endParaRPr sz="1800" dirty="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13690">
                <a:tc>
                  <a:txBody>
                    <a:bodyPr/>
                    <a:lstStyle/>
                    <a:p>
                      <a:pPr marL="78105">
                        <a:lnSpc>
                          <a:spcPct val="100000"/>
                        </a:lnSpc>
                        <a:spcBef>
                          <a:spcPts val="204"/>
                        </a:spcBef>
                      </a:pPr>
                      <a:r>
                        <a:rPr sz="1800" dirty="0">
                          <a:solidFill>
                            <a:srgbClr val="252423"/>
                          </a:solidFill>
                          <a:latin typeface="Segoe UI"/>
                          <a:cs typeface="Segoe UI"/>
                        </a:rPr>
                        <a:t>1</a:t>
                      </a:r>
                      <a:r>
                        <a:rPr sz="1800" spc="-25" dirty="0">
                          <a:solidFill>
                            <a:srgbClr val="252423"/>
                          </a:solidFill>
                          <a:latin typeface="Segoe UI"/>
                          <a:cs typeface="Segoe UI"/>
                        </a:rPr>
                        <a:t> </a:t>
                      </a:r>
                      <a:r>
                        <a:rPr sz="1800" dirty="0">
                          <a:solidFill>
                            <a:srgbClr val="252423"/>
                          </a:solidFill>
                          <a:latin typeface="Segoe UI"/>
                          <a:cs typeface="Segoe UI"/>
                        </a:rPr>
                        <a:t>-</a:t>
                      </a:r>
                      <a:r>
                        <a:rPr sz="1800" spc="-20" dirty="0">
                          <a:solidFill>
                            <a:srgbClr val="252423"/>
                          </a:solidFill>
                          <a:latin typeface="Segoe UI"/>
                          <a:cs typeface="Segoe UI"/>
                        </a:rPr>
                        <a:t> </a:t>
                      </a:r>
                      <a:r>
                        <a:rPr sz="1800" dirty="0">
                          <a:solidFill>
                            <a:srgbClr val="252423"/>
                          </a:solidFill>
                          <a:latin typeface="Segoe UI"/>
                          <a:cs typeface="Segoe UI"/>
                        </a:rPr>
                        <a:t>Entre</a:t>
                      </a:r>
                      <a:r>
                        <a:rPr sz="1800" spc="-20" dirty="0">
                          <a:solidFill>
                            <a:srgbClr val="252423"/>
                          </a:solidFill>
                          <a:latin typeface="Segoe UI"/>
                          <a:cs typeface="Segoe UI"/>
                        </a:rPr>
                        <a:t> </a:t>
                      </a:r>
                      <a:r>
                        <a:rPr sz="1800" dirty="0">
                          <a:solidFill>
                            <a:srgbClr val="252423"/>
                          </a:solidFill>
                          <a:latin typeface="Segoe UI"/>
                          <a:cs typeface="Segoe UI"/>
                        </a:rPr>
                        <a:t>1</a:t>
                      </a:r>
                      <a:r>
                        <a:rPr sz="1800" spc="-20" dirty="0">
                          <a:solidFill>
                            <a:srgbClr val="252423"/>
                          </a:solidFill>
                          <a:latin typeface="Segoe UI"/>
                          <a:cs typeface="Segoe UI"/>
                        </a:rPr>
                        <a:t> </a:t>
                      </a:r>
                      <a:r>
                        <a:rPr sz="1800" dirty="0">
                          <a:solidFill>
                            <a:srgbClr val="252423"/>
                          </a:solidFill>
                          <a:latin typeface="Segoe UI"/>
                          <a:cs typeface="Segoe UI"/>
                        </a:rPr>
                        <a:t>et</a:t>
                      </a:r>
                      <a:r>
                        <a:rPr sz="1800" spc="-20" dirty="0">
                          <a:solidFill>
                            <a:srgbClr val="252423"/>
                          </a:solidFill>
                          <a:latin typeface="Segoe UI"/>
                          <a:cs typeface="Segoe UI"/>
                        </a:rPr>
                        <a:t> </a:t>
                      </a:r>
                      <a:r>
                        <a:rPr sz="1800" dirty="0">
                          <a:solidFill>
                            <a:srgbClr val="252423"/>
                          </a:solidFill>
                          <a:latin typeface="Segoe UI"/>
                          <a:cs typeface="Segoe UI"/>
                        </a:rPr>
                        <a:t>10</a:t>
                      </a:r>
                      <a:r>
                        <a:rPr sz="1800" spc="-20" dirty="0">
                          <a:solidFill>
                            <a:srgbClr val="252423"/>
                          </a:solidFill>
                          <a:latin typeface="Segoe UI"/>
                          <a:cs typeface="Segoe UI"/>
                        </a:rPr>
                        <a:t> </a:t>
                      </a:r>
                      <a:r>
                        <a:rPr sz="1800" spc="-10" dirty="0">
                          <a:solidFill>
                            <a:srgbClr val="252423"/>
                          </a:solidFill>
                          <a:latin typeface="Segoe UI"/>
                          <a:cs typeface="Segoe UI"/>
                        </a:rPr>
                        <a:t>salariés</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7470" algn="r">
                        <a:lnSpc>
                          <a:spcPct val="100000"/>
                        </a:lnSpc>
                        <a:spcBef>
                          <a:spcPts val="204"/>
                        </a:spcBef>
                      </a:pPr>
                      <a:r>
                        <a:rPr sz="1800" dirty="0">
                          <a:solidFill>
                            <a:srgbClr val="252423"/>
                          </a:solidFill>
                          <a:latin typeface="Segoe UI"/>
                          <a:cs typeface="Segoe UI"/>
                        </a:rPr>
                        <a:t>10</a:t>
                      </a:r>
                      <a:r>
                        <a:rPr sz="1800" spc="-25" dirty="0">
                          <a:solidFill>
                            <a:srgbClr val="252423"/>
                          </a:solidFill>
                          <a:latin typeface="Segoe UI"/>
                          <a:cs typeface="Segoe UI"/>
                        </a:rPr>
                        <a:t> 029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800" dirty="0">
                          <a:solidFill>
                            <a:srgbClr val="252423"/>
                          </a:solidFill>
                          <a:latin typeface="Segoe UI"/>
                          <a:cs typeface="Segoe UI"/>
                        </a:rPr>
                        <a:t>4</a:t>
                      </a:r>
                      <a:r>
                        <a:rPr sz="1800" spc="-15" dirty="0">
                          <a:solidFill>
                            <a:srgbClr val="252423"/>
                          </a:solidFill>
                          <a:latin typeface="Segoe UI"/>
                          <a:cs typeface="Segoe UI"/>
                        </a:rPr>
                        <a:t> </a:t>
                      </a:r>
                      <a:r>
                        <a:rPr sz="1800" spc="-25" dirty="0">
                          <a:solidFill>
                            <a:srgbClr val="252423"/>
                          </a:solidFill>
                          <a:latin typeface="Segoe UI"/>
                          <a:cs typeface="Segoe UI"/>
                        </a:rPr>
                        <a:t>254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5725" algn="r">
                        <a:lnSpc>
                          <a:spcPct val="100000"/>
                        </a:lnSpc>
                        <a:spcBef>
                          <a:spcPts val="204"/>
                        </a:spcBef>
                      </a:pPr>
                      <a:r>
                        <a:rPr sz="1800" dirty="0">
                          <a:solidFill>
                            <a:srgbClr val="252423"/>
                          </a:solidFill>
                          <a:latin typeface="Segoe UI"/>
                          <a:cs typeface="Segoe UI"/>
                        </a:rPr>
                        <a:t>5</a:t>
                      </a:r>
                      <a:r>
                        <a:rPr sz="1800" spc="-15" dirty="0">
                          <a:solidFill>
                            <a:srgbClr val="252423"/>
                          </a:solidFill>
                          <a:latin typeface="Segoe UI"/>
                          <a:cs typeface="Segoe UI"/>
                        </a:rPr>
                        <a:t> </a:t>
                      </a:r>
                      <a:r>
                        <a:rPr sz="1800" spc="-25" dirty="0">
                          <a:solidFill>
                            <a:srgbClr val="252423"/>
                          </a:solidFill>
                          <a:latin typeface="Segoe UI"/>
                          <a:cs typeface="Segoe UI"/>
                        </a:rPr>
                        <a:t>775</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8740" algn="r">
                        <a:lnSpc>
                          <a:spcPct val="100000"/>
                        </a:lnSpc>
                        <a:spcBef>
                          <a:spcPts val="204"/>
                        </a:spcBef>
                      </a:pPr>
                      <a:r>
                        <a:rPr sz="1800" dirty="0">
                          <a:solidFill>
                            <a:srgbClr val="252423"/>
                          </a:solidFill>
                          <a:latin typeface="Segoe UI"/>
                          <a:cs typeface="Segoe UI"/>
                        </a:rPr>
                        <a:t>15</a:t>
                      </a:r>
                      <a:r>
                        <a:rPr sz="1800" spc="-25" dirty="0">
                          <a:solidFill>
                            <a:srgbClr val="252423"/>
                          </a:solidFill>
                          <a:latin typeface="Segoe UI"/>
                          <a:cs typeface="Segoe UI"/>
                        </a:rPr>
                        <a:t> 513</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313690">
                <a:tc>
                  <a:txBody>
                    <a:bodyPr/>
                    <a:lstStyle/>
                    <a:p>
                      <a:pPr marL="78105">
                        <a:lnSpc>
                          <a:spcPct val="100000"/>
                        </a:lnSpc>
                        <a:spcBef>
                          <a:spcPts val="204"/>
                        </a:spcBef>
                      </a:pPr>
                      <a:r>
                        <a:rPr sz="1800" dirty="0">
                          <a:solidFill>
                            <a:srgbClr val="252423"/>
                          </a:solidFill>
                          <a:latin typeface="Segoe UI"/>
                          <a:cs typeface="Segoe UI"/>
                        </a:rPr>
                        <a:t>2</a:t>
                      </a:r>
                      <a:r>
                        <a:rPr sz="1800" spc="-25" dirty="0">
                          <a:solidFill>
                            <a:srgbClr val="252423"/>
                          </a:solidFill>
                          <a:latin typeface="Segoe UI"/>
                          <a:cs typeface="Segoe UI"/>
                        </a:rPr>
                        <a:t> </a:t>
                      </a:r>
                      <a:r>
                        <a:rPr sz="1800" dirty="0">
                          <a:solidFill>
                            <a:srgbClr val="252423"/>
                          </a:solidFill>
                          <a:latin typeface="Segoe UI"/>
                          <a:cs typeface="Segoe UI"/>
                        </a:rPr>
                        <a:t>-</a:t>
                      </a:r>
                      <a:r>
                        <a:rPr sz="1800" spc="-20" dirty="0">
                          <a:solidFill>
                            <a:srgbClr val="252423"/>
                          </a:solidFill>
                          <a:latin typeface="Segoe UI"/>
                          <a:cs typeface="Segoe UI"/>
                        </a:rPr>
                        <a:t> </a:t>
                      </a:r>
                      <a:r>
                        <a:rPr sz="1800" dirty="0">
                          <a:solidFill>
                            <a:srgbClr val="252423"/>
                          </a:solidFill>
                          <a:latin typeface="Segoe UI"/>
                          <a:cs typeface="Segoe UI"/>
                        </a:rPr>
                        <a:t>Entre</a:t>
                      </a:r>
                      <a:r>
                        <a:rPr sz="1800" spc="-25" dirty="0">
                          <a:solidFill>
                            <a:srgbClr val="252423"/>
                          </a:solidFill>
                          <a:latin typeface="Segoe UI"/>
                          <a:cs typeface="Segoe UI"/>
                        </a:rPr>
                        <a:t> </a:t>
                      </a:r>
                      <a:r>
                        <a:rPr sz="1800" dirty="0">
                          <a:solidFill>
                            <a:srgbClr val="252423"/>
                          </a:solidFill>
                          <a:latin typeface="Segoe UI"/>
                          <a:cs typeface="Segoe UI"/>
                        </a:rPr>
                        <a:t>11</a:t>
                      </a:r>
                      <a:r>
                        <a:rPr sz="1800" spc="-20" dirty="0">
                          <a:solidFill>
                            <a:srgbClr val="252423"/>
                          </a:solidFill>
                          <a:latin typeface="Segoe UI"/>
                          <a:cs typeface="Segoe UI"/>
                        </a:rPr>
                        <a:t> </a:t>
                      </a:r>
                      <a:r>
                        <a:rPr sz="1800" dirty="0">
                          <a:solidFill>
                            <a:srgbClr val="252423"/>
                          </a:solidFill>
                          <a:latin typeface="Segoe UI"/>
                          <a:cs typeface="Segoe UI"/>
                        </a:rPr>
                        <a:t>et</a:t>
                      </a:r>
                      <a:r>
                        <a:rPr sz="1800" spc="-25" dirty="0">
                          <a:solidFill>
                            <a:srgbClr val="252423"/>
                          </a:solidFill>
                          <a:latin typeface="Segoe UI"/>
                          <a:cs typeface="Segoe UI"/>
                        </a:rPr>
                        <a:t> </a:t>
                      </a:r>
                      <a:r>
                        <a:rPr sz="1800" dirty="0">
                          <a:solidFill>
                            <a:srgbClr val="252423"/>
                          </a:solidFill>
                          <a:latin typeface="Segoe UI"/>
                          <a:cs typeface="Segoe UI"/>
                        </a:rPr>
                        <a:t>49</a:t>
                      </a:r>
                      <a:r>
                        <a:rPr sz="1800" spc="-20" dirty="0">
                          <a:solidFill>
                            <a:srgbClr val="252423"/>
                          </a:solidFill>
                          <a:latin typeface="Segoe UI"/>
                          <a:cs typeface="Segoe UI"/>
                        </a:rPr>
                        <a:t> </a:t>
                      </a:r>
                      <a:r>
                        <a:rPr sz="1800" spc="-10" dirty="0">
                          <a:solidFill>
                            <a:srgbClr val="252423"/>
                          </a:solidFill>
                          <a:latin typeface="Segoe UI"/>
                          <a:cs typeface="Segoe UI"/>
                        </a:rPr>
                        <a:t>salariés</a:t>
                      </a:r>
                      <a:endParaRPr sz="1800" dirty="0">
                        <a:latin typeface="Segoe UI"/>
                        <a:cs typeface="Segoe UI"/>
                      </a:endParaRPr>
                    </a:p>
                  </a:txBody>
                  <a:tcPr marL="0" marR="0" marT="26034" marB="0">
                    <a:lnR w="19050">
                      <a:solidFill>
                        <a:srgbClr val="003FE2"/>
                      </a:solidFill>
                      <a:prstDash val="solid"/>
                    </a:lnR>
                  </a:tcPr>
                </a:tc>
                <a:tc>
                  <a:txBody>
                    <a:bodyPr/>
                    <a:lstStyle/>
                    <a:p>
                      <a:pPr marR="77470" algn="r">
                        <a:lnSpc>
                          <a:spcPct val="100000"/>
                        </a:lnSpc>
                        <a:spcBef>
                          <a:spcPts val="204"/>
                        </a:spcBef>
                      </a:pPr>
                      <a:r>
                        <a:rPr sz="1800" dirty="0">
                          <a:solidFill>
                            <a:srgbClr val="252423"/>
                          </a:solidFill>
                          <a:latin typeface="Segoe UI"/>
                          <a:cs typeface="Segoe UI"/>
                        </a:rPr>
                        <a:t>2</a:t>
                      </a:r>
                      <a:r>
                        <a:rPr sz="1800" spc="-15" dirty="0">
                          <a:solidFill>
                            <a:srgbClr val="252423"/>
                          </a:solidFill>
                          <a:latin typeface="Segoe UI"/>
                          <a:cs typeface="Segoe UI"/>
                        </a:rPr>
                        <a:t> </a:t>
                      </a:r>
                      <a:r>
                        <a:rPr sz="1800" spc="-25" dirty="0">
                          <a:solidFill>
                            <a:srgbClr val="252423"/>
                          </a:solidFill>
                          <a:latin typeface="Segoe UI"/>
                          <a:cs typeface="Segoe UI"/>
                        </a:rPr>
                        <a:t>358</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2550" algn="r">
                        <a:lnSpc>
                          <a:spcPct val="100000"/>
                        </a:lnSpc>
                        <a:spcBef>
                          <a:spcPts val="204"/>
                        </a:spcBef>
                      </a:pPr>
                      <a:r>
                        <a:rPr sz="1800" dirty="0">
                          <a:solidFill>
                            <a:srgbClr val="252423"/>
                          </a:solidFill>
                          <a:latin typeface="Segoe UI"/>
                          <a:cs typeface="Segoe UI"/>
                        </a:rPr>
                        <a:t>1</a:t>
                      </a:r>
                      <a:r>
                        <a:rPr sz="1800" spc="-15" dirty="0">
                          <a:solidFill>
                            <a:srgbClr val="252423"/>
                          </a:solidFill>
                          <a:latin typeface="Segoe UI"/>
                          <a:cs typeface="Segoe UI"/>
                        </a:rPr>
                        <a:t> </a:t>
                      </a:r>
                      <a:r>
                        <a:rPr sz="1800" spc="-25" dirty="0">
                          <a:solidFill>
                            <a:srgbClr val="252423"/>
                          </a:solidFill>
                          <a:latin typeface="Segoe UI"/>
                          <a:cs typeface="Segoe UI"/>
                        </a:rPr>
                        <a:t>555</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5725" algn="r">
                        <a:lnSpc>
                          <a:spcPct val="100000"/>
                        </a:lnSpc>
                        <a:spcBef>
                          <a:spcPts val="204"/>
                        </a:spcBef>
                      </a:pPr>
                      <a:r>
                        <a:rPr sz="1800" spc="-25" dirty="0">
                          <a:solidFill>
                            <a:srgbClr val="252423"/>
                          </a:solidFill>
                          <a:latin typeface="Segoe UI"/>
                          <a:cs typeface="Segoe UI"/>
                        </a:rPr>
                        <a:t>803</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8740" algn="r">
                        <a:lnSpc>
                          <a:spcPct val="100000"/>
                        </a:lnSpc>
                        <a:spcBef>
                          <a:spcPts val="204"/>
                        </a:spcBef>
                      </a:pPr>
                      <a:r>
                        <a:rPr sz="1800" dirty="0">
                          <a:solidFill>
                            <a:srgbClr val="252423"/>
                          </a:solidFill>
                          <a:latin typeface="Segoe UI"/>
                          <a:cs typeface="Segoe UI"/>
                        </a:rPr>
                        <a:t>35</a:t>
                      </a:r>
                      <a:r>
                        <a:rPr sz="1800" spc="-25" dirty="0">
                          <a:solidFill>
                            <a:srgbClr val="252423"/>
                          </a:solidFill>
                          <a:latin typeface="Segoe UI"/>
                          <a:cs typeface="Segoe UI"/>
                        </a:rPr>
                        <a:t> 132</a:t>
                      </a:r>
                      <a:endParaRPr sz="180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3"/>
                  </a:ext>
                </a:extLst>
              </a:tr>
              <a:tr h="313690">
                <a:tc>
                  <a:txBody>
                    <a:bodyPr/>
                    <a:lstStyle/>
                    <a:p>
                      <a:pPr marL="78105">
                        <a:lnSpc>
                          <a:spcPct val="100000"/>
                        </a:lnSpc>
                        <a:spcBef>
                          <a:spcPts val="204"/>
                        </a:spcBef>
                      </a:pPr>
                      <a:r>
                        <a:rPr sz="1800" dirty="0">
                          <a:solidFill>
                            <a:srgbClr val="252423"/>
                          </a:solidFill>
                          <a:latin typeface="Segoe UI"/>
                          <a:cs typeface="Segoe UI"/>
                        </a:rPr>
                        <a:t>3</a:t>
                      </a:r>
                      <a:r>
                        <a:rPr sz="1800" spc="-30" dirty="0">
                          <a:solidFill>
                            <a:srgbClr val="252423"/>
                          </a:solidFill>
                          <a:latin typeface="Segoe UI"/>
                          <a:cs typeface="Segoe UI"/>
                        </a:rPr>
                        <a:t> </a:t>
                      </a:r>
                      <a:r>
                        <a:rPr sz="1800" dirty="0">
                          <a:solidFill>
                            <a:srgbClr val="252423"/>
                          </a:solidFill>
                          <a:latin typeface="Segoe UI"/>
                          <a:cs typeface="Segoe UI"/>
                        </a:rPr>
                        <a:t>-</a:t>
                      </a:r>
                      <a:r>
                        <a:rPr sz="1800" spc="-25" dirty="0">
                          <a:solidFill>
                            <a:srgbClr val="252423"/>
                          </a:solidFill>
                          <a:latin typeface="Segoe UI"/>
                          <a:cs typeface="Segoe UI"/>
                        </a:rPr>
                        <a:t> </a:t>
                      </a:r>
                      <a:r>
                        <a:rPr sz="1800" dirty="0">
                          <a:solidFill>
                            <a:srgbClr val="252423"/>
                          </a:solidFill>
                          <a:latin typeface="Segoe UI"/>
                          <a:cs typeface="Segoe UI"/>
                        </a:rPr>
                        <a:t>50</a:t>
                      </a:r>
                      <a:r>
                        <a:rPr sz="1800" spc="-25" dirty="0">
                          <a:solidFill>
                            <a:srgbClr val="252423"/>
                          </a:solidFill>
                          <a:latin typeface="Segoe UI"/>
                          <a:cs typeface="Segoe UI"/>
                        </a:rPr>
                        <a:t> </a:t>
                      </a:r>
                      <a:r>
                        <a:rPr sz="1800" dirty="0">
                          <a:solidFill>
                            <a:srgbClr val="252423"/>
                          </a:solidFill>
                          <a:latin typeface="Segoe UI"/>
                          <a:cs typeface="Segoe UI"/>
                        </a:rPr>
                        <a:t>salariés</a:t>
                      </a:r>
                      <a:r>
                        <a:rPr sz="1800" spc="-25" dirty="0">
                          <a:solidFill>
                            <a:srgbClr val="252423"/>
                          </a:solidFill>
                          <a:latin typeface="Segoe UI"/>
                          <a:cs typeface="Segoe UI"/>
                        </a:rPr>
                        <a:t> </a:t>
                      </a:r>
                      <a:r>
                        <a:rPr sz="1800" dirty="0">
                          <a:solidFill>
                            <a:srgbClr val="252423"/>
                          </a:solidFill>
                          <a:latin typeface="Segoe UI"/>
                          <a:cs typeface="Segoe UI"/>
                        </a:rPr>
                        <a:t>et</a:t>
                      </a:r>
                      <a:r>
                        <a:rPr sz="1800" spc="-25" dirty="0">
                          <a:solidFill>
                            <a:srgbClr val="252423"/>
                          </a:solidFill>
                          <a:latin typeface="Segoe UI"/>
                          <a:cs typeface="Segoe UI"/>
                        </a:rPr>
                        <a:t> </a:t>
                      </a:r>
                      <a:r>
                        <a:rPr sz="1800" spc="-20" dirty="0">
                          <a:solidFill>
                            <a:srgbClr val="252423"/>
                          </a:solidFill>
                          <a:latin typeface="Segoe UI"/>
                          <a:cs typeface="Segoe UI"/>
                        </a:rPr>
                        <a:t>plus</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7470" algn="r">
                        <a:lnSpc>
                          <a:spcPct val="100000"/>
                        </a:lnSpc>
                        <a:spcBef>
                          <a:spcPts val="204"/>
                        </a:spcBef>
                      </a:pPr>
                      <a:r>
                        <a:rPr sz="1800" spc="-25" dirty="0">
                          <a:solidFill>
                            <a:srgbClr val="252423"/>
                          </a:solidFill>
                          <a:latin typeface="Segoe UI"/>
                          <a:cs typeface="Segoe UI"/>
                        </a:rPr>
                        <a:t>590</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800" spc="-25" dirty="0">
                          <a:solidFill>
                            <a:srgbClr val="252423"/>
                          </a:solidFill>
                          <a:latin typeface="Segoe UI"/>
                          <a:cs typeface="Segoe UI"/>
                        </a:rPr>
                        <a:t>546</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5725" algn="r">
                        <a:lnSpc>
                          <a:spcPct val="100000"/>
                        </a:lnSpc>
                        <a:spcBef>
                          <a:spcPts val="204"/>
                        </a:spcBef>
                      </a:pPr>
                      <a:r>
                        <a:rPr sz="1800" spc="-25" dirty="0">
                          <a:solidFill>
                            <a:srgbClr val="252423"/>
                          </a:solidFill>
                          <a:latin typeface="Segoe UI"/>
                          <a:cs typeface="Segoe UI"/>
                        </a:rPr>
                        <a:t>44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8740" algn="r">
                        <a:lnSpc>
                          <a:spcPct val="100000"/>
                        </a:lnSpc>
                        <a:spcBef>
                          <a:spcPts val="204"/>
                        </a:spcBef>
                      </a:pPr>
                      <a:r>
                        <a:rPr sz="1800" dirty="0">
                          <a:solidFill>
                            <a:srgbClr val="252423"/>
                          </a:solidFill>
                          <a:latin typeface="Segoe UI"/>
                          <a:cs typeface="Segoe UI"/>
                        </a:rPr>
                        <a:t>67</a:t>
                      </a:r>
                      <a:r>
                        <a:rPr sz="1800" spc="-25" dirty="0">
                          <a:solidFill>
                            <a:srgbClr val="252423"/>
                          </a:solidFill>
                          <a:latin typeface="Segoe UI"/>
                          <a:cs typeface="Segoe UI"/>
                        </a:rPr>
                        <a:t> 734</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4"/>
                  </a:ext>
                </a:extLst>
              </a:tr>
              <a:tr h="313690">
                <a:tc>
                  <a:txBody>
                    <a:bodyPr/>
                    <a:lstStyle/>
                    <a:p>
                      <a:pPr marL="78105">
                        <a:lnSpc>
                          <a:spcPct val="100000"/>
                        </a:lnSpc>
                        <a:spcBef>
                          <a:spcPts val="204"/>
                        </a:spcBef>
                      </a:pPr>
                      <a:r>
                        <a:rPr sz="1800" b="1" spc="-10" dirty="0">
                          <a:solidFill>
                            <a:srgbClr val="252423"/>
                          </a:solidFill>
                          <a:latin typeface="Segoe UI"/>
                          <a:cs typeface="Segoe UI"/>
                        </a:rPr>
                        <a:t>Total</a:t>
                      </a:r>
                      <a:endParaRPr sz="1800">
                        <a:latin typeface="Segoe UI"/>
                        <a:cs typeface="Segoe UI"/>
                      </a:endParaRPr>
                    </a:p>
                  </a:txBody>
                  <a:tcPr marL="0" marR="0" marT="26034" marB="0">
                    <a:lnR w="19050">
                      <a:solidFill>
                        <a:srgbClr val="003FE2"/>
                      </a:solidFill>
                      <a:prstDash val="solid"/>
                    </a:lnR>
                  </a:tcPr>
                </a:tc>
                <a:tc>
                  <a:txBody>
                    <a:bodyPr/>
                    <a:lstStyle/>
                    <a:p>
                      <a:pPr marR="77470" algn="r">
                        <a:lnSpc>
                          <a:spcPct val="100000"/>
                        </a:lnSpc>
                        <a:spcBef>
                          <a:spcPts val="204"/>
                        </a:spcBef>
                      </a:pPr>
                      <a:r>
                        <a:rPr sz="1800" b="1" dirty="0">
                          <a:solidFill>
                            <a:srgbClr val="252423"/>
                          </a:solidFill>
                          <a:latin typeface="Segoe UI"/>
                          <a:cs typeface="Segoe UI"/>
                        </a:rPr>
                        <a:t>12</a:t>
                      </a:r>
                      <a:r>
                        <a:rPr sz="1800" b="1" spc="-25" dirty="0">
                          <a:solidFill>
                            <a:srgbClr val="252423"/>
                          </a:solidFill>
                          <a:latin typeface="Segoe UI"/>
                          <a:cs typeface="Segoe UI"/>
                        </a:rPr>
                        <a:t> 999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2550" algn="r">
                        <a:lnSpc>
                          <a:spcPct val="100000"/>
                        </a:lnSpc>
                        <a:spcBef>
                          <a:spcPts val="204"/>
                        </a:spcBef>
                      </a:pPr>
                      <a:r>
                        <a:rPr sz="1800" b="1" dirty="0">
                          <a:solidFill>
                            <a:srgbClr val="252423"/>
                          </a:solidFill>
                          <a:latin typeface="Segoe UI"/>
                          <a:cs typeface="Segoe UI"/>
                        </a:rPr>
                        <a:t>6</a:t>
                      </a:r>
                      <a:r>
                        <a:rPr sz="1800" b="1" spc="-15" dirty="0">
                          <a:solidFill>
                            <a:srgbClr val="252423"/>
                          </a:solidFill>
                          <a:latin typeface="Segoe UI"/>
                          <a:cs typeface="Segoe UI"/>
                        </a:rPr>
                        <a:t> </a:t>
                      </a:r>
                      <a:r>
                        <a:rPr sz="1800" b="1" spc="-25" dirty="0">
                          <a:solidFill>
                            <a:srgbClr val="252423"/>
                          </a:solidFill>
                          <a:latin typeface="Segoe UI"/>
                          <a:cs typeface="Segoe UI"/>
                        </a:rPr>
                        <a:t>365</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5725" algn="r">
                        <a:lnSpc>
                          <a:spcPct val="100000"/>
                        </a:lnSpc>
                        <a:spcBef>
                          <a:spcPts val="204"/>
                        </a:spcBef>
                      </a:pPr>
                      <a:r>
                        <a:rPr sz="1800" b="1" dirty="0">
                          <a:solidFill>
                            <a:srgbClr val="252423"/>
                          </a:solidFill>
                          <a:latin typeface="Segoe UI"/>
                          <a:cs typeface="Segoe UI"/>
                        </a:rPr>
                        <a:t>6</a:t>
                      </a:r>
                      <a:r>
                        <a:rPr sz="1800" b="1" spc="-15" dirty="0">
                          <a:solidFill>
                            <a:srgbClr val="252423"/>
                          </a:solidFill>
                          <a:latin typeface="Segoe UI"/>
                          <a:cs typeface="Segoe UI"/>
                        </a:rPr>
                        <a:t> </a:t>
                      </a:r>
                      <a:r>
                        <a:rPr sz="1800" b="1" spc="-25" dirty="0">
                          <a:solidFill>
                            <a:srgbClr val="252423"/>
                          </a:solidFill>
                          <a:latin typeface="Segoe UI"/>
                          <a:cs typeface="Segoe UI"/>
                        </a:rPr>
                        <a:t>634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8740" algn="r">
                        <a:lnSpc>
                          <a:spcPct val="100000"/>
                        </a:lnSpc>
                        <a:spcBef>
                          <a:spcPts val="204"/>
                        </a:spcBef>
                      </a:pPr>
                      <a:r>
                        <a:rPr sz="1800" b="1" dirty="0">
                          <a:solidFill>
                            <a:srgbClr val="252423"/>
                          </a:solidFill>
                          <a:latin typeface="Segoe UI"/>
                          <a:cs typeface="Segoe UI"/>
                        </a:rPr>
                        <a:t>118</a:t>
                      </a:r>
                      <a:r>
                        <a:rPr sz="1800" b="1" spc="-35" dirty="0">
                          <a:solidFill>
                            <a:srgbClr val="252423"/>
                          </a:solidFill>
                          <a:latin typeface="Segoe UI"/>
                          <a:cs typeface="Segoe UI"/>
                        </a:rPr>
                        <a:t> </a:t>
                      </a:r>
                      <a:r>
                        <a:rPr sz="1800" b="1" spc="-25" dirty="0">
                          <a:solidFill>
                            <a:srgbClr val="252423"/>
                          </a:solidFill>
                          <a:latin typeface="Segoe UI"/>
                          <a:cs typeface="Segoe UI"/>
                        </a:rPr>
                        <a:t>379</a:t>
                      </a:r>
                      <a:endParaRPr sz="1800" dirty="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5"/>
                  </a:ext>
                </a:extLst>
              </a:tr>
            </a:tbl>
          </a:graphicData>
        </a:graphic>
      </p:graphicFrame>
      <p:sp>
        <p:nvSpPr>
          <p:cNvPr id="15" name="object 15"/>
          <p:cNvSpPr/>
          <p:nvPr/>
        </p:nvSpPr>
        <p:spPr>
          <a:xfrm>
            <a:off x="7342708" y="8253675"/>
            <a:ext cx="7712075" cy="2529205"/>
          </a:xfrm>
          <a:custGeom>
            <a:avLst/>
            <a:gdLst/>
            <a:ahLst/>
            <a:cxnLst/>
            <a:rect l="l" t="t" r="r" b="b"/>
            <a:pathLst>
              <a:path w="7712075" h="2529204">
                <a:moveTo>
                  <a:pt x="0" y="2300976"/>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7484064" y="0"/>
                </a:lnTo>
                <a:lnTo>
                  <a:pt x="7491523" y="0"/>
                </a:lnTo>
                <a:lnTo>
                  <a:pt x="7498964" y="365"/>
                </a:lnTo>
                <a:lnTo>
                  <a:pt x="7506387" y="1096"/>
                </a:lnTo>
                <a:lnTo>
                  <a:pt x="7513809" y="1827"/>
                </a:lnTo>
                <a:lnTo>
                  <a:pt x="7521178" y="2920"/>
                </a:lnTo>
                <a:lnTo>
                  <a:pt x="7528493" y="4375"/>
                </a:lnTo>
                <a:lnTo>
                  <a:pt x="7535809" y="5831"/>
                </a:lnTo>
                <a:lnTo>
                  <a:pt x="7543036" y="7641"/>
                </a:lnTo>
                <a:lnTo>
                  <a:pt x="7550173" y="9806"/>
                </a:lnTo>
                <a:lnTo>
                  <a:pt x="7557311" y="11971"/>
                </a:lnTo>
                <a:lnTo>
                  <a:pt x="7564326" y="14481"/>
                </a:lnTo>
                <a:lnTo>
                  <a:pt x="7571216" y="17335"/>
                </a:lnTo>
                <a:lnTo>
                  <a:pt x="7578108" y="20190"/>
                </a:lnTo>
                <a:lnTo>
                  <a:pt x="7584843" y="23375"/>
                </a:lnTo>
                <a:lnTo>
                  <a:pt x="7591420" y="26891"/>
                </a:lnTo>
                <a:lnTo>
                  <a:pt x="7597998" y="30407"/>
                </a:lnTo>
                <a:lnTo>
                  <a:pt x="7628542" y="51694"/>
                </a:lnTo>
                <a:lnTo>
                  <a:pt x="7634308" y="56426"/>
                </a:lnTo>
                <a:lnTo>
                  <a:pt x="7639828" y="61429"/>
                </a:lnTo>
                <a:lnTo>
                  <a:pt x="7645102" y="66704"/>
                </a:lnTo>
                <a:lnTo>
                  <a:pt x="7650377" y="71978"/>
                </a:lnTo>
                <a:lnTo>
                  <a:pt x="7655380" y="77498"/>
                </a:lnTo>
                <a:lnTo>
                  <a:pt x="7660111" y="83263"/>
                </a:lnTo>
                <a:lnTo>
                  <a:pt x="7664843" y="89029"/>
                </a:lnTo>
                <a:lnTo>
                  <a:pt x="7669280" y="95013"/>
                </a:lnTo>
                <a:lnTo>
                  <a:pt x="7673424" y="101215"/>
                </a:lnTo>
                <a:lnTo>
                  <a:pt x="7677569" y="107416"/>
                </a:lnTo>
                <a:lnTo>
                  <a:pt x="7681399" y="113806"/>
                </a:lnTo>
                <a:lnTo>
                  <a:pt x="7684914" y="120385"/>
                </a:lnTo>
                <a:lnTo>
                  <a:pt x="7688431" y="126963"/>
                </a:lnTo>
                <a:lnTo>
                  <a:pt x="7691616" y="133697"/>
                </a:lnTo>
                <a:lnTo>
                  <a:pt x="7694470" y="140588"/>
                </a:lnTo>
                <a:lnTo>
                  <a:pt x="7697324" y="147479"/>
                </a:lnTo>
                <a:lnTo>
                  <a:pt x="7707429" y="183311"/>
                </a:lnTo>
                <a:lnTo>
                  <a:pt x="7708885" y="190627"/>
                </a:lnTo>
                <a:lnTo>
                  <a:pt x="7709978" y="197996"/>
                </a:lnTo>
                <a:lnTo>
                  <a:pt x="7710710" y="205419"/>
                </a:lnTo>
                <a:lnTo>
                  <a:pt x="7711441" y="212842"/>
                </a:lnTo>
                <a:lnTo>
                  <a:pt x="7711806" y="220282"/>
                </a:lnTo>
                <a:lnTo>
                  <a:pt x="7711806" y="227741"/>
                </a:lnTo>
                <a:lnTo>
                  <a:pt x="7711806" y="2300976"/>
                </a:lnTo>
                <a:lnTo>
                  <a:pt x="7707429" y="2345406"/>
                </a:lnTo>
                <a:lnTo>
                  <a:pt x="7705975" y="2352722"/>
                </a:lnTo>
                <a:lnTo>
                  <a:pt x="7704165" y="2359949"/>
                </a:lnTo>
                <a:lnTo>
                  <a:pt x="7702000" y="2367086"/>
                </a:lnTo>
                <a:lnTo>
                  <a:pt x="7699834" y="2374224"/>
                </a:lnTo>
                <a:lnTo>
                  <a:pt x="7697324" y="2381238"/>
                </a:lnTo>
                <a:lnTo>
                  <a:pt x="7694470" y="2388129"/>
                </a:lnTo>
                <a:lnTo>
                  <a:pt x="7691616" y="2395020"/>
                </a:lnTo>
                <a:lnTo>
                  <a:pt x="7688431" y="2401755"/>
                </a:lnTo>
                <a:lnTo>
                  <a:pt x="7684914" y="2408333"/>
                </a:lnTo>
                <a:lnTo>
                  <a:pt x="7681399" y="2414911"/>
                </a:lnTo>
                <a:lnTo>
                  <a:pt x="7677569" y="2421301"/>
                </a:lnTo>
                <a:lnTo>
                  <a:pt x="7673424" y="2427503"/>
                </a:lnTo>
                <a:lnTo>
                  <a:pt x="7669280" y="2433705"/>
                </a:lnTo>
                <a:lnTo>
                  <a:pt x="7664843" y="2439689"/>
                </a:lnTo>
                <a:lnTo>
                  <a:pt x="7660111" y="2445454"/>
                </a:lnTo>
                <a:lnTo>
                  <a:pt x="7655380" y="2451220"/>
                </a:lnTo>
                <a:lnTo>
                  <a:pt x="7650377" y="2456740"/>
                </a:lnTo>
                <a:lnTo>
                  <a:pt x="7645102" y="2462014"/>
                </a:lnTo>
                <a:lnTo>
                  <a:pt x="7639828" y="2467288"/>
                </a:lnTo>
                <a:lnTo>
                  <a:pt x="7610590" y="2490336"/>
                </a:lnTo>
                <a:lnTo>
                  <a:pt x="7604388" y="2494480"/>
                </a:lnTo>
                <a:lnTo>
                  <a:pt x="7597998" y="2498311"/>
                </a:lnTo>
                <a:lnTo>
                  <a:pt x="7591420" y="2501827"/>
                </a:lnTo>
                <a:lnTo>
                  <a:pt x="7584843" y="2505343"/>
                </a:lnTo>
                <a:lnTo>
                  <a:pt x="7578108" y="2508528"/>
                </a:lnTo>
                <a:lnTo>
                  <a:pt x="7571216" y="2511382"/>
                </a:lnTo>
                <a:lnTo>
                  <a:pt x="7564326" y="2514237"/>
                </a:lnTo>
                <a:lnTo>
                  <a:pt x="7528494" y="2524342"/>
                </a:lnTo>
                <a:lnTo>
                  <a:pt x="7521179" y="2525797"/>
                </a:lnTo>
                <a:lnTo>
                  <a:pt x="7513810" y="2526890"/>
                </a:lnTo>
                <a:lnTo>
                  <a:pt x="7506387" y="2527621"/>
                </a:lnTo>
                <a:lnTo>
                  <a:pt x="7498964" y="2528353"/>
                </a:lnTo>
                <a:lnTo>
                  <a:pt x="7491523" y="2528718"/>
                </a:lnTo>
                <a:lnTo>
                  <a:pt x="7484064" y="2528718"/>
                </a:lnTo>
                <a:lnTo>
                  <a:pt x="227741" y="2528718"/>
                </a:lnTo>
                <a:lnTo>
                  <a:pt x="220282" y="2528718"/>
                </a:lnTo>
                <a:lnTo>
                  <a:pt x="212842" y="2528353"/>
                </a:lnTo>
                <a:lnTo>
                  <a:pt x="205419" y="2527621"/>
                </a:lnTo>
                <a:lnTo>
                  <a:pt x="197996" y="2526890"/>
                </a:lnTo>
                <a:lnTo>
                  <a:pt x="190627" y="2525797"/>
                </a:lnTo>
                <a:lnTo>
                  <a:pt x="183311" y="2524342"/>
                </a:lnTo>
                <a:lnTo>
                  <a:pt x="175996" y="2522887"/>
                </a:lnTo>
                <a:lnTo>
                  <a:pt x="140588" y="2511382"/>
                </a:lnTo>
                <a:lnTo>
                  <a:pt x="133697" y="2508528"/>
                </a:lnTo>
                <a:lnTo>
                  <a:pt x="95013" y="2486192"/>
                </a:lnTo>
                <a:lnTo>
                  <a:pt x="66704" y="2462014"/>
                </a:lnTo>
                <a:lnTo>
                  <a:pt x="61429" y="2456740"/>
                </a:lnTo>
                <a:lnTo>
                  <a:pt x="56426" y="2451220"/>
                </a:lnTo>
                <a:lnTo>
                  <a:pt x="51694" y="2445454"/>
                </a:lnTo>
                <a:lnTo>
                  <a:pt x="46963" y="2439689"/>
                </a:lnTo>
                <a:lnTo>
                  <a:pt x="42525" y="2433705"/>
                </a:lnTo>
                <a:lnTo>
                  <a:pt x="38381" y="2427503"/>
                </a:lnTo>
                <a:lnTo>
                  <a:pt x="34237" y="2421301"/>
                </a:lnTo>
                <a:lnTo>
                  <a:pt x="30407" y="2414911"/>
                </a:lnTo>
                <a:lnTo>
                  <a:pt x="26891" y="2408333"/>
                </a:lnTo>
                <a:lnTo>
                  <a:pt x="23375" y="2401755"/>
                </a:lnTo>
                <a:lnTo>
                  <a:pt x="20190" y="2395020"/>
                </a:lnTo>
                <a:lnTo>
                  <a:pt x="17335" y="2388129"/>
                </a:lnTo>
                <a:lnTo>
                  <a:pt x="14481" y="2381238"/>
                </a:lnTo>
                <a:lnTo>
                  <a:pt x="11971" y="2374224"/>
                </a:lnTo>
                <a:lnTo>
                  <a:pt x="9806" y="2367086"/>
                </a:lnTo>
                <a:lnTo>
                  <a:pt x="7641" y="2359949"/>
                </a:lnTo>
                <a:lnTo>
                  <a:pt x="5831" y="2352722"/>
                </a:lnTo>
                <a:lnTo>
                  <a:pt x="4375" y="2345406"/>
                </a:lnTo>
                <a:lnTo>
                  <a:pt x="2920" y="2338091"/>
                </a:lnTo>
                <a:lnTo>
                  <a:pt x="1827" y="2330722"/>
                </a:lnTo>
                <a:lnTo>
                  <a:pt x="1096" y="2323299"/>
                </a:lnTo>
                <a:lnTo>
                  <a:pt x="365" y="2315876"/>
                </a:lnTo>
                <a:lnTo>
                  <a:pt x="0" y="2308435"/>
                </a:lnTo>
                <a:lnTo>
                  <a:pt x="0" y="2300976"/>
                </a:lnTo>
                <a:close/>
              </a:path>
            </a:pathLst>
          </a:custGeom>
          <a:ln w="15706">
            <a:solidFill>
              <a:srgbClr val="003FE2"/>
            </a:solidFill>
          </a:ln>
        </p:spPr>
        <p:txBody>
          <a:bodyPr wrap="square" lIns="0" tIns="0" rIns="0" bIns="0" rtlCol="0"/>
          <a:lstStyle/>
          <a:p>
            <a:endParaRPr/>
          </a:p>
        </p:txBody>
      </p:sp>
      <p:sp>
        <p:nvSpPr>
          <p:cNvPr id="16" name="object 16"/>
          <p:cNvSpPr txBox="1"/>
          <p:nvPr/>
        </p:nvSpPr>
        <p:spPr>
          <a:xfrm>
            <a:off x="7494924" y="8348405"/>
            <a:ext cx="4705350"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DUERP</a:t>
            </a:r>
            <a:r>
              <a:rPr sz="1800" b="1" spc="-5" dirty="0">
                <a:solidFill>
                  <a:srgbClr val="252423"/>
                </a:solidFill>
                <a:latin typeface="Segoe UI"/>
                <a:cs typeface="Segoe UI"/>
              </a:rPr>
              <a:t> </a:t>
            </a:r>
            <a:r>
              <a:rPr sz="1800" b="1" dirty="0">
                <a:solidFill>
                  <a:srgbClr val="252423"/>
                </a:solidFill>
                <a:latin typeface="Segoe UI"/>
                <a:cs typeface="Segoe UI"/>
              </a:rPr>
              <a:t>générés</a:t>
            </a:r>
            <a:r>
              <a:rPr sz="1800" b="1" spc="5" dirty="0">
                <a:solidFill>
                  <a:srgbClr val="252423"/>
                </a:solidFill>
                <a:latin typeface="Segoe UI"/>
                <a:cs typeface="Segoe UI"/>
              </a:rPr>
              <a:t> </a:t>
            </a:r>
            <a:r>
              <a:rPr sz="1800" b="1" dirty="0">
                <a:solidFill>
                  <a:srgbClr val="252423"/>
                </a:solidFill>
                <a:latin typeface="Segoe UI"/>
                <a:cs typeface="Segoe UI"/>
              </a:rPr>
              <a:t>ou</a:t>
            </a:r>
            <a:r>
              <a:rPr sz="1800" b="1" spc="5" dirty="0">
                <a:solidFill>
                  <a:srgbClr val="252423"/>
                </a:solidFill>
                <a:latin typeface="Segoe UI"/>
                <a:cs typeface="Segoe UI"/>
              </a:rPr>
              <a:t> </a:t>
            </a:r>
            <a:r>
              <a:rPr sz="1800" b="1" dirty="0">
                <a:solidFill>
                  <a:srgbClr val="252423"/>
                </a:solidFill>
                <a:latin typeface="Segoe UI"/>
                <a:cs typeface="Segoe UI"/>
              </a:rPr>
              <a:t>importés</a:t>
            </a:r>
            <a:r>
              <a:rPr sz="1800" b="1" spc="5" dirty="0">
                <a:solidFill>
                  <a:srgbClr val="252423"/>
                </a:solidFill>
                <a:latin typeface="Segoe UI"/>
                <a:cs typeface="Segoe UI"/>
              </a:rPr>
              <a:t> </a:t>
            </a:r>
            <a:r>
              <a:rPr sz="1800" b="1" dirty="0">
                <a:solidFill>
                  <a:srgbClr val="252423"/>
                </a:solidFill>
                <a:latin typeface="Segoe UI"/>
                <a:cs typeface="Segoe UI"/>
              </a:rPr>
              <a:t>durant</a:t>
            </a:r>
            <a:r>
              <a:rPr sz="1800" b="1" spc="10" dirty="0">
                <a:solidFill>
                  <a:srgbClr val="252423"/>
                </a:solidFill>
                <a:latin typeface="Segoe UI"/>
                <a:cs typeface="Segoe UI"/>
              </a:rPr>
              <a:t> </a:t>
            </a:r>
            <a:r>
              <a:rPr sz="1800" b="1" spc="-10" dirty="0">
                <a:solidFill>
                  <a:srgbClr val="252423"/>
                </a:solidFill>
                <a:latin typeface="Segoe UI"/>
                <a:cs typeface="Segoe UI"/>
              </a:rPr>
              <a:t>l'année</a:t>
            </a:r>
            <a:endParaRPr sz="1800">
              <a:latin typeface="Segoe UI"/>
              <a:cs typeface="Segoe UI"/>
            </a:endParaRPr>
          </a:p>
        </p:txBody>
      </p:sp>
      <p:sp>
        <p:nvSpPr>
          <p:cNvPr id="17" name="object 17"/>
          <p:cNvSpPr/>
          <p:nvPr/>
        </p:nvSpPr>
        <p:spPr>
          <a:xfrm>
            <a:off x="7507617" y="8732718"/>
            <a:ext cx="7319645" cy="974090"/>
          </a:xfrm>
          <a:custGeom>
            <a:avLst/>
            <a:gdLst/>
            <a:ahLst/>
            <a:cxnLst/>
            <a:rect l="l" t="t" r="r" b="b"/>
            <a:pathLst>
              <a:path w="7319644" h="974090">
                <a:moveTo>
                  <a:pt x="7319150" y="0"/>
                </a:moveTo>
                <a:lnTo>
                  <a:pt x="4554829" y="0"/>
                </a:lnTo>
                <a:lnTo>
                  <a:pt x="2622956" y="0"/>
                </a:lnTo>
                <a:lnTo>
                  <a:pt x="0" y="0"/>
                </a:lnTo>
                <a:lnTo>
                  <a:pt x="0" y="659676"/>
                </a:lnTo>
                <a:lnTo>
                  <a:pt x="0" y="973797"/>
                </a:lnTo>
                <a:lnTo>
                  <a:pt x="2622956" y="973797"/>
                </a:lnTo>
                <a:lnTo>
                  <a:pt x="4554829" y="973797"/>
                </a:lnTo>
                <a:lnTo>
                  <a:pt x="7319150" y="973797"/>
                </a:lnTo>
                <a:lnTo>
                  <a:pt x="7319150" y="659676"/>
                </a:lnTo>
                <a:lnTo>
                  <a:pt x="7319150" y="0"/>
                </a:lnTo>
                <a:close/>
              </a:path>
            </a:pathLst>
          </a:custGeom>
          <a:solidFill>
            <a:srgbClr val="FFFFFF"/>
          </a:solidFill>
        </p:spPr>
        <p:txBody>
          <a:bodyPr wrap="square" lIns="0" tIns="0" rIns="0" bIns="0" rtlCol="0"/>
          <a:lstStyle/>
          <a:p>
            <a:endParaRPr/>
          </a:p>
        </p:txBody>
      </p:sp>
      <p:sp>
        <p:nvSpPr>
          <p:cNvPr id="18" name="object 18"/>
          <p:cNvSpPr/>
          <p:nvPr/>
        </p:nvSpPr>
        <p:spPr>
          <a:xfrm>
            <a:off x="7507617" y="10020637"/>
            <a:ext cx="7319645" cy="628650"/>
          </a:xfrm>
          <a:custGeom>
            <a:avLst/>
            <a:gdLst/>
            <a:ahLst/>
            <a:cxnLst/>
            <a:rect l="l" t="t" r="r" b="b"/>
            <a:pathLst>
              <a:path w="7319644" h="628650">
                <a:moveTo>
                  <a:pt x="7319150" y="0"/>
                </a:moveTo>
                <a:lnTo>
                  <a:pt x="4554829" y="0"/>
                </a:lnTo>
                <a:lnTo>
                  <a:pt x="2622956" y="0"/>
                </a:lnTo>
                <a:lnTo>
                  <a:pt x="0" y="0"/>
                </a:lnTo>
                <a:lnTo>
                  <a:pt x="0" y="314134"/>
                </a:lnTo>
                <a:lnTo>
                  <a:pt x="0" y="628256"/>
                </a:lnTo>
                <a:lnTo>
                  <a:pt x="2622956" y="628256"/>
                </a:lnTo>
                <a:lnTo>
                  <a:pt x="4554829" y="628256"/>
                </a:lnTo>
                <a:lnTo>
                  <a:pt x="7319150" y="628256"/>
                </a:lnTo>
                <a:lnTo>
                  <a:pt x="7319150" y="314134"/>
                </a:lnTo>
                <a:lnTo>
                  <a:pt x="7319150" y="0"/>
                </a:lnTo>
                <a:close/>
              </a:path>
            </a:pathLst>
          </a:custGeom>
          <a:solidFill>
            <a:srgbClr val="FFFFFF"/>
          </a:solidFill>
        </p:spPr>
        <p:txBody>
          <a:bodyPr wrap="square" lIns="0" tIns="0" rIns="0" bIns="0" rtlCol="0"/>
          <a:lstStyle/>
          <a:p>
            <a:endParaRPr/>
          </a:p>
        </p:txBody>
      </p:sp>
      <p:graphicFrame>
        <p:nvGraphicFramePr>
          <p:cNvPr id="19" name="object 19"/>
          <p:cNvGraphicFramePr>
            <a:graphicFrameLocks noGrp="1"/>
          </p:cNvGraphicFramePr>
          <p:nvPr>
            <p:extLst>
              <p:ext uri="{D42A27DB-BD31-4B8C-83A1-F6EECF244321}">
                <p14:modId xmlns:p14="http://schemas.microsoft.com/office/powerpoint/2010/main" val="4178420024"/>
              </p:ext>
            </p:extLst>
          </p:nvPr>
        </p:nvGraphicFramePr>
        <p:xfrm>
          <a:off x="7507624" y="8732718"/>
          <a:ext cx="7318375" cy="1915160"/>
        </p:xfrm>
        <a:graphic>
          <a:graphicData uri="http://schemas.openxmlformats.org/drawingml/2006/table">
            <a:tbl>
              <a:tblPr firstRow="1" bandRow="1">
                <a:tableStyleId>{2D5ABB26-0587-4C30-8999-92F81FD0307C}</a:tableStyleId>
              </a:tblPr>
              <a:tblGrid>
                <a:gridCol w="2614930">
                  <a:extLst>
                    <a:ext uri="{9D8B030D-6E8A-4147-A177-3AD203B41FA5}">
                      <a16:colId xmlns:a16="http://schemas.microsoft.com/office/drawing/2014/main" val="20000"/>
                    </a:ext>
                  </a:extLst>
                </a:gridCol>
                <a:gridCol w="1931670">
                  <a:extLst>
                    <a:ext uri="{9D8B030D-6E8A-4147-A177-3AD203B41FA5}">
                      <a16:colId xmlns:a16="http://schemas.microsoft.com/office/drawing/2014/main" val="20001"/>
                    </a:ext>
                  </a:extLst>
                </a:gridCol>
                <a:gridCol w="2771775">
                  <a:extLst>
                    <a:ext uri="{9D8B030D-6E8A-4147-A177-3AD203B41FA5}">
                      <a16:colId xmlns:a16="http://schemas.microsoft.com/office/drawing/2014/main" val="20002"/>
                    </a:ext>
                  </a:extLst>
                </a:gridCol>
              </a:tblGrid>
              <a:tr h="651510">
                <a:tc>
                  <a:txBody>
                    <a:bodyPr/>
                    <a:lstStyle/>
                    <a:p>
                      <a:pPr marL="78105" algn="ctr">
                        <a:lnSpc>
                          <a:spcPct val="100000"/>
                        </a:lnSpc>
                        <a:spcBef>
                          <a:spcPts val="280"/>
                        </a:spcBef>
                      </a:pPr>
                      <a:r>
                        <a:rPr sz="1450" dirty="0">
                          <a:solidFill>
                            <a:srgbClr val="252423"/>
                          </a:solidFill>
                          <a:latin typeface="Segoe UI"/>
                          <a:cs typeface="Segoe UI"/>
                        </a:rPr>
                        <a:t>Taille</a:t>
                      </a:r>
                      <a:r>
                        <a:rPr sz="1450" spc="-100" dirty="0">
                          <a:solidFill>
                            <a:srgbClr val="252423"/>
                          </a:solidFill>
                          <a:latin typeface="Segoe UI"/>
                          <a:cs typeface="Segoe UI"/>
                        </a:rPr>
                        <a:t> </a:t>
                      </a:r>
                      <a:r>
                        <a:rPr sz="1450" spc="-10" dirty="0" err="1">
                          <a:solidFill>
                            <a:srgbClr val="252423"/>
                          </a:solidFill>
                          <a:latin typeface="Segoe UI"/>
                          <a:cs typeface="Segoe UI"/>
                        </a:rPr>
                        <a:t>adhérent</a:t>
                      </a:r>
                      <a:endParaRPr sz="1450" dirty="0">
                        <a:latin typeface="Segoe UI"/>
                        <a:cs typeface="Segoe UI"/>
                      </a:endParaRPr>
                    </a:p>
                  </a:txBody>
                  <a:tcPr marL="0" marR="0" marT="35560" marB="0">
                    <a:lnR w="19050">
                      <a:solidFill>
                        <a:srgbClr val="003FE2"/>
                      </a:solidFill>
                      <a:prstDash val="solid"/>
                    </a:lnR>
                    <a:lnB w="19050">
                      <a:solidFill>
                        <a:srgbClr val="003FE2"/>
                      </a:solidFill>
                      <a:prstDash val="solid"/>
                    </a:lnB>
                  </a:tcPr>
                </a:tc>
                <a:tc>
                  <a:txBody>
                    <a:bodyPr/>
                    <a:lstStyle/>
                    <a:p>
                      <a:pPr marL="80645" algn="ctr">
                        <a:lnSpc>
                          <a:spcPct val="100000"/>
                        </a:lnSpc>
                        <a:spcBef>
                          <a:spcPts val="280"/>
                        </a:spcBef>
                      </a:pPr>
                      <a:r>
                        <a:rPr sz="1450" spc="-10" dirty="0" err="1">
                          <a:solidFill>
                            <a:srgbClr val="252423"/>
                          </a:solidFill>
                          <a:latin typeface="Segoe UI"/>
                          <a:cs typeface="Segoe UI"/>
                        </a:rPr>
                        <a:t>adhérents</a:t>
                      </a:r>
                      <a:endParaRPr sz="145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78105" marR="178435" algn="ctr">
                        <a:lnSpc>
                          <a:spcPct val="113700"/>
                        </a:lnSpc>
                        <a:spcBef>
                          <a:spcPts val="40"/>
                        </a:spcBef>
                      </a:pPr>
                      <a:r>
                        <a:rPr sz="1450" dirty="0" err="1">
                          <a:solidFill>
                            <a:srgbClr val="252423"/>
                          </a:solidFill>
                          <a:latin typeface="Segoe UI"/>
                          <a:cs typeface="Segoe UI"/>
                        </a:rPr>
                        <a:t>adhérents</a:t>
                      </a:r>
                      <a:r>
                        <a:rPr sz="1450" spc="65" dirty="0">
                          <a:solidFill>
                            <a:srgbClr val="252423"/>
                          </a:solidFill>
                          <a:latin typeface="Segoe UI"/>
                          <a:cs typeface="Segoe UI"/>
                        </a:rPr>
                        <a:t> </a:t>
                      </a:r>
                      <a:r>
                        <a:rPr sz="1450" dirty="0">
                          <a:solidFill>
                            <a:srgbClr val="252423"/>
                          </a:solidFill>
                          <a:latin typeface="Segoe UI"/>
                          <a:cs typeface="Segoe UI"/>
                        </a:rPr>
                        <a:t>avec</a:t>
                      </a:r>
                      <a:r>
                        <a:rPr sz="1450" spc="65" dirty="0">
                          <a:solidFill>
                            <a:srgbClr val="252423"/>
                          </a:solidFill>
                          <a:latin typeface="Segoe UI"/>
                          <a:cs typeface="Segoe UI"/>
                        </a:rPr>
                        <a:t> </a:t>
                      </a:r>
                      <a:r>
                        <a:rPr sz="1450" dirty="0">
                          <a:solidFill>
                            <a:srgbClr val="252423"/>
                          </a:solidFill>
                          <a:latin typeface="Segoe UI"/>
                          <a:cs typeface="Segoe UI"/>
                        </a:rPr>
                        <a:t>un</a:t>
                      </a:r>
                      <a:r>
                        <a:rPr sz="1450" spc="60" dirty="0">
                          <a:solidFill>
                            <a:srgbClr val="252423"/>
                          </a:solidFill>
                          <a:latin typeface="Segoe UI"/>
                          <a:cs typeface="Segoe UI"/>
                        </a:rPr>
                        <a:t> </a:t>
                      </a:r>
                      <a:r>
                        <a:rPr sz="1450" spc="-25" dirty="0">
                          <a:solidFill>
                            <a:srgbClr val="252423"/>
                          </a:solidFill>
                          <a:latin typeface="Segoe UI"/>
                          <a:cs typeface="Segoe UI"/>
                        </a:rPr>
                        <a:t>DU </a:t>
                      </a:r>
                      <a:r>
                        <a:rPr sz="1450" dirty="0">
                          <a:solidFill>
                            <a:srgbClr val="252423"/>
                          </a:solidFill>
                          <a:latin typeface="Segoe UI"/>
                          <a:cs typeface="Segoe UI"/>
                        </a:rPr>
                        <a:t>généré</a:t>
                      </a:r>
                      <a:r>
                        <a:rPr sz="1450" spc="70" dirty="0">
                          <a:solidFill>
                            <a:srgbClr val="252423"/>
                          </a:solidFill>
                          <a:latin typeface="Segoe UI"/>
                          <a:cs typeface="Segoe UI"/>
                        </a:rPr>
                        <a:t> </a:t>
                      </a:r>
                      <a:r>
                        <a:rPr sz="1450" dirty="0">
                          <a:solidFill>
                            <a:srgbClr val="252423"/>
                          </a:solidFill>
                          <a:latin typeface="Segoe UI"/>
                          <a:cs typeface="Segoe UI"/>
                        </a:rPr>
                        <a:t>ou</a:t>
                      </a:r>
                      <a:r>
                        <a:rPr sz="1450" spc="70" dirty="0">
                          <a:solidFill>
                            <a:srgbClr val="252423"/>
                          </a:solidFill>
                          <a:latin typeface="Segoe UI"/>
                          <a:cs typeface="Segoe UI"/>
                        </a:rPr>
                        <a:t> </a:t>
                      </a:r>
                      <a:r>
                        <a:rPr sz="1450" dirty="0">
                          <a:solidFill>
                            <a:srgbClr val="252423"/>
                          </a:solidFill>
                          <a:latin typeface="Segoe UI"/>
                          <a:cs typeface="Segoe UI"/>
                        </a:rPr>
                        <a:t>importé</a:t>
                      </a:r>
                      <a:r>
                        <a:rPr sz="1450" spc="70" dirty="0">
                          <a:solidFill>
                            <a:srgbClr val="252423"/>
                          </a:solidFill>
                          <a:latin typeface="Segoe UI"/>
                          <a:cs typeface="Segoe UI"/>
                        </a:rPr>
                        <a:t> </a:t>
                      </a:r>
                      <a:r>
                        <a:rPr sz="1450" dirty="0">
                          <a:solidFill>
                            <a:srgbClr val="252423"/>
                          </a:solidFill>
                          <a:latin typeface="Segoe UI"/>
                          <a:cs typeface="Segoe UI"/>
                        </a:rPr>
                        <a:t>sur</a:t>
                      </a:r>
                      <a:r>
                        <a:rPr sz="1450" spc="70" dirty="0">
                          <a:solidFill>
                            <a:srgbClr val="252423"/>
                          </a:solidFill>
                          <a:latin typeface="Segoe UI"/>
                          <a:cs typeface="Segoe UI"/>
                        </a:rPr>
                        <a:t> </a:t>
                      </a:r>
                      <a:r>
                        <a:rPr sz="1450" spc="-10" dirty="0">
                          <a:solidFill>
                            <a:srgbClr val="252423"/>
                          </a:solidFill>
                          <a:latin typeface="Segoe UI"/>
                          <a:cs typeface="Segoe UI"/>
                        </a:rPr>
                        <a:t>l'année</a:t>
                      </a:r>
                      <a:endParaRPr sz="1450" dirty="0">
                        <a:latin typeface="Segoe UI"/>
                        <a:cs typeface="Segoe UI"/>
                      </a:endParaRPr>
                    </a:p>
                  </a:txBody>
                  <a:tcPr marL="0" marR="0" marT="5080"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21945">
                <a:tc>
                  <a:txBody>
                    <a:bodyPr/>
                    <a:lstStyle/>
                    <a:p>
                      <a:pPr marL="78105">
                        <a:lnSpc>
                          <a:spcPct val="100000"/>
                        </a:lnSpc>
                        <a:spcBef>
                          <a:spcPts val="265"/>
                        </a:spcBef>
                      </a:pPr>
                      <a:r>
                        <a:rPr sz="1650" dirty="0">
                          <a:solidFill>
                            <a:srgbClr val="252423"/>
                          </a:solidFill>
                          <a:latin typeface="Segoe UI"/>
                          <a:cs typeface="Segoe UI"/>
                        </a:rPr>
                        <a:t>0</a:t>
                      </a:r>
                      <a:r>
                        <a:rPr sz="1650" spc="-35" dirty="0">
                          <a:solidFill>
                            <a:srgbClr val="252423"/>
                          </a:solidFill>
                          <a:latin typeface="Segoe UI"/>
                          <a:cs typeface="Segoe UI"/>
                        </a:rPr>
                        <a:t> </a:t>
                      </a:r>
                      <a:r>
                        <a:rPr sz="1650" dirty="0">
                          <a:solidFill>
                            <a:srgbClr val="252423"/>
                          </a:solidFill>
                          <a:latin typeface="Segoe UI"/>
                          <a:cs typeface="Segoe UI"/>
                        </a:rPr>
                        <a:t>-</a:t>
                      </a:r>
                      <a:r>
                        <a:rPr sz="1650" spc="-30" dirty="0">
                          <a:solidFill>
                            <a:srgbClr val="252423"/>
                          </a:solidFill>
                          <a:latin typeface="Segoe UI"/>
                          <a:cs typeface="Segoe UI"/>
                        </a:rPr>
                        <a:t> </a:t>
                      </a:r>
                      <a:r>
                        <a:rPr sz="1650" dirty="0">
                          <a:solidFill>
                            <a:srgbClr val="252423"/>
                          </a:solidFill>
                          <a:latin typeface="Segoe UI"/>
                          <a:cs typeface="Segoe UI"/>
                        </a:rPr>
                        <a:t>Aucun</a:t>
                      </a:r>
                      <a:r>
                        <a:rPr sz="1650" spc="-35" dirty="0">
                          <a:solidFill>
                            <a:srgbClr val="252423"/>
                          </a:solidFill>
                          <a:latin typeface="Segoe UI"/>
                          <a:cs typeface="Segoe UI"/>
                        </a:rPr>
                        <a:t> </a:t>
                      </a:r>
                      <a:r>
                        <a:rPr sz="1650" dirty="0">
                          <a:solidFill>
                            <a:srgbClr val="252423"/>
                          </a:solidFill>
                          <a:latin typeface="Segoe UI"/>
                          <a:cs typeface="Segoe UI"/>
                        </a:rPr>
                        <a:t>salarié</a:t>
                      </a:r>
                      <a:r>
                        <a:rPr sz="1650" spc="-30" dirty="0">
                          <a:solidFill>
                            <a:srgbClr val="252423"/>
                          </a:solidFill>
                          <a:latin typeface="Segoe UI"/>
                          <a:cs typeface="Segoe UI"/>
                        </a:rPr>
                        <a:t> </a:t>
                      </a:r>
                      <a:r>
                        <a:rPr sz="1650" spc="-10" dirty="0">
                          <a:solidFill>
                            <a:srgbClr val="252423"/>
                          </a:solidFill>
                          <a:latin typeface="Segoe UI"/>
                          <a:cs typeface="Segoe UI"/>
                        </a:rPr>
                        <a:t>suivi</a:t>
                      </a:r>
                      <a:endParaRPr sz="165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86360" algn="r">
                        <a:lnSpc>
                          <a:spcPct val="100000"/>
                        </a:lnSpc>
                        <a:spcBef>
                          <a:spcPts val="265"/>
                        </a:spcBef>
                      </a:pPr>
                      <a:r>
                        <a:rPr sz="1650" dirty="0">
                          <a:solidFill>
                            <a:srgbClr val="252423"/>
                          </a:solidFill>
                          <a:latin typeface="Segoe UI"/>
                          <a:cs typeface="Segoe UI"/>
                        </a:rPr>
                        <a:t>1</a:t>
                      </a:r>
                      <a:r>
                        <a:rPr sz="1650" spc="-15" dirty="0">
                          <a:solidFill>
                            <a:srgbClr val="252423"/>
                          </a:solidFill>
                          <a:latin typeface="Segoe UI"/>
                          <a:cs typeface="Segoe UI"/>
                        </a:rPr>
                        <a:t> </a:t>
                      </a:r>
                      <a:r>
                        <a:rPr sz="1650" spc="-25" dirty="0">
                          <a:solidFill>
                            <a:srgbClr val="252423"/>
                          </a:solidFill>
                          <a:latin typeface="Segoe UI"/>
                          <a:cs typeface="Segoe UI"/>
                        </a:rPr>
                        <a:t>151</a:t>
                      </a:r>
                      <a:endParaRPr sz="165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1120" algn="r">
                        <a:lnSpc>
                          <a:spcPct val="100000"/>
                        </a:lnSpc>
                        <a:spcBef>
                          <a:spcPts val="265"/>
                        </a:spcBef>
                      </a:pPr>
                      <a:r>
                        <a:rPr sz="1650" dirty="0">
                          <a:solidFill>
                            <a:srgbClr val="252423"/>
                          </a:solidFill>
                          <a:latin typeface="Segoe UI"/>
                          <a:cs typeface="Segoe UI"/>
                        </a:rPr>
                        <a:t>2</a:t>
                      </a:r>
                      <a:endParaRPr sz="165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13690">
                <a:tc>
                  <a:txBody>
                    <a:bodyPr/>
                    <a:lstStyle/>
                    <a:p>
                      <a:pPr marL="78105">
                        <a:lnSpc>
                          <a:spcPct val="100000"/>
                        </a:lnSpc>
                        <a:spcBef>
                          <a:spcPts val="204"/>
                        </a:spcBef>
                      </a:pPr>
                      <a:r>
                        <a:rPr sz="1650" dirty="0">
                          <a:solidFill>
                            <a:srgbClr val="252423"/>
                          </a:solidFill>
                          <a:latin typeface="Segoe UI"/>
                          <a:cs typeface="Segoe UI"/>
                        </a:rPr>
                        <a:t>1</a:t>
                      </a:r>
                      <a:r>
                        <a:rPr sz="1650" spc="-25" dirty="0">
                          <a:solidFill>
                            <a:srgbClr val="252423"/>
                          </a:solidFill>
                          <a:latin typeface="Segoe UI"/>
                          <a:cs typeface="Segoe UI"/>
                        </a:rPr>
                        <a:t> </a:t>
                      </a:r>
                      <a:r>
                        <a:rPr sz="1650" dirty="0">
                          <a:solidFill>
                            <a:srgbClr val="252423"/>
                          </a:solidFill>
                          <a:latin typeface="Segoe UI"/>
                          <a:cs typeface="Segoe UI"/>
                        </a:rPr>
                        <a:t>-</a:t>
                      </a:r>
                      <a:r>
                        <a:rPr sz="1650" spc="-20" dirty="0">
                          <a:solidFill>
                            <a:srgbClr val="252423"/>
                          </a:solidFill>
                          <a:latin typeface="Segoe UI"/>
                          <a:cs typeface="Segoe UI"/>
                        </a:rPr>
                        <a:t> </a:t>
                      </a:r>
                      <a:r>
                        <a:rPr sz="1650" dirty="0">
                          <a:solidFill>
                            <a:srgbClr val="252423"/>
                          </a:solidFill>
                          <a:latin typeface="Segoe UI"/>
                          <a:cs typeface="Segoe UI"/>
                        </a:rPr>
                        <a:t>Entre</a:t>
                      </a:r>
                      <a:r>
                        <a:rPr sz="1650" spc="-25" dirty="0">
                          <a:solidFill>
                            <a:srgbClr val="252423"/>
                          </a:solidFill>
                          <a:latin typeface="Segoe UI"/>
                          <a:cs typeface="Segoe UI"/>
                        </a:rPr>
                        <a:t> </a:t>
                      </a:r>
                      <a:r>
                        <a:rPr sz="1650" dirty="0">
                          <a:solidFill>
                            <a:srgbClr val="252423"/>
                          </a:solidFill>
                          <a:latin typeface="Segoe UI"/>
                          <a:cs typeface="Segoe UI"/>
                        </a:rPr>
                        <a:t>1</a:t>
                      </a:r>
                      <a:r>
                        <a:rPr sz="1650" spc="-20" dirty="0">
                          <a:solidFill>
                            <a:srgbClr val="252423"/>
                          </a:solidFill>
                          <a:latin typeface="Segoe UI"/>
                          <a:cs typeface="Segoe UI"/>
                        </a:rPr>
                        <a:t> </a:t>
                      </a:r>
                      <a:r>
                        <a:rPr sz="1650" dirty="0">
                          <a:solidFill>
                            <a:srgbClr val="252423"/>
                          </a:solidFill>
                          <a:latin typeface="Segoe UI"/>
                          <a:cs typeface="Segoe UI"/>
                        </a:rPr>
                        <a:t>et</a:t>
                      </a:r>
                      <a:r>
                        <a:rPr sz="1650" spc="-25" dirty="0">
                          <a:solidFill>
                            <a:srgbClr val="252423"/>
                          </a:solidFill>
                          <a:latin typeface="Segoe UI"/>
                          <a:cs typeface="Segoe UI"/>
                        </a:rPr>
                        <a:t> </a:t>
                      </a:r>
                      <a:r>
                        <a:rPr sz="1650" dirty="0">
                          <a:solidFill>
                            <a:srgbClr val="252423"/>
                          </a:solidFill>
                          <a:latin typeface="Segoe UI"/>
                          <a:cs typeface="Segoe UI"/>
                        </a:rPr>
                        <a:t>249</a:t>
                      </a:r>
                      <a:r>
                        <a:rPr sz="1650" spc="-20" dirty="0">
                          <a:solidFill>
                            <a:srgbClr val="252423"/>
                          </a:solidFill>
                          <a:latin typeface="Segoe UI"/>
                          <a:cs typeface="Segoe UI"/>
                        </a:rPr>
                        <a:t> </a:t>
                      </a:r>
                      <a:r>
                        <a:rPr sz="1650" spc="-10" dirty="0">
                          <a:solidFill>
                            <a:srgbClr val="252423"/>
                          </a:solidFill>
                          <a:latin typeface="Segoe UI"/>
                          <a:cs typeface="Segoe UI"/>
                        </a:rPr>
                        <a:t>salariés</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6360" algn="r">
                        <a:lnSpc>
                          <a:spcPct val="100000"/>
                        </a:lnSpc>
                        <a:spcBef>
                          <a:spcPts val="204"/>
                        </a:spcBef>
                      </a:pPr>
                      <a:r>
                        <a:rPr sz="1650" dirty="0">
                          <a:solidFill>
                            <a:srgbClr val="252423"/>
                          </a:solidFill>
                          <a:latin typeface="Segoe UI"/>
                          <a:cs typeface="Segoe UI"/>
                        </a:rPr>
                        <a:t>14</a:t>
                      </a:r>
                      <a:r>
                        <a:rPr sz="1650" spc="-25" dirty="0">
                          <a:solidFill>
                            <a:srgbClr val="252423"/>
                          </a:solidFill>
                          <a:latin typeface="Segoe UI"/>
                          <a:cs typeface="Segoe UI"/>
                        </a:rPr>
                        <a:t> 176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1120" algn="r">
                        <a:lnSpc>
                          <a:spcPct val="100000"/>
                        </a:lnSpc>
                        <a:spcBef>
                          <a:spcPts val="204"/>
                        </a:spcBef>
                      </a:pPr>
                      <a:r>
                        <a:rPr sz="1650" spc="-25" dirty="0">
                          <a:solidFill>
                            <a:srgbClr val="252423"/>
                          </a:solidFill>
                          <a:latin typeface="Segoe UI"/>
                          <a:cs typeface="Segoe UI"/>
                        </a:rPr>
                        <a:t>290</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628015">
                <a:tc>
                  <a:txBody>
                    <a:bodyPr/>
                    <a:lstStyle/>
                    <a:p>
                      <a:pPr marL="78105">
                        <a:lnSpc>
                          <a:spcPct val="100000"/>
                        </a:lnSpc>
                        <a:spcBef>
                          <a:spcPts val="204"/>
                        </a:spcBef>
                      </a:pPr>
                      <a:r>
                        <a:rPr sz="1650" dirty="0">
                          <a:solidFill>
                            <a:srgbClr val="252423"/>
                          </a:solidFill>
                          <a:latin typeface="Segoe UI"/>
                          <a:cs typeface="Segoe UI"/>
                        </a:rPr>
                        <a:t>2</a:t>
                      </a:r>
                      <a:r>
                        <a:rPr sz="1650" spc="-25" dirty="0">
                          <a:solidFill>
                            <a:srgbClr val="252423"/>
                          </a:solidFill>
                          <a:latin typeface="Segoe UI"/>
                          <a:cs typeface="Segoe UI"/>
                        </a:rPr>
                        <a:t> </a:t>
                      </a:r>
                      <a:r>
                        <a:rPr sz="1650" dirty="0">
                          <a:solidFill>
                            <a:srgbClr val="252423"/>
                          </a:solidFill>
                          <a:latin typeface="Segoe UI"/>
                          <a:cs typeface="Segoe UI"/>
                        </a:rPr>
                        <a:t>-</a:t>
                      </a:r>
                      <a:r>
                        <a:rPr sz="1650" spc="-25" dirty="0">
                          <a:solidFill>
                            <a:srgbClr val="252423"/>
                          </a:solidFill>
                          <a:latin typeface="Segoe UI"/>
                          <a:cs typeface="Segoe UI"/>
                        </a:rPr>
                        <a:t> </a:t>
                      </a:r>
                      <a:r>
                        <a:rPr sz="1650" dirty="0">
                          <a:solidFill>
                            <a:srgbClr val="252423"/>
                          </a:solidFill>
                          <a:latin typeface="Segoe UI"/>
                          <a:cs typeface="Segoe UI"/>
                        </a:rPr>
                        <a:t>Plus</a:t>
                      </a:r>
                      <a:r>
                        <a:rPr sz="1650" spc="-20" dirty="0">
                          <a:solidFill>
                            <a:srgbClr val="252423"/>
                          </a:solidFill>
                          <a:latin typeface="Segoe UI"/>
                          <a:cs typeface="Segoe UI"/>
                        </a:rPr>
                        <a:t> </a:t>
                      </a:r>
                      <a:r>
                        <a:rPr sz="1650" dirty="0">
                          <a:solidFill>
                            <a:srgbClr val="252423"/>
                          </a:solidFill>
                          <a:latin typeface="Segoe UI"/>
                          <a:cs typeface="Segoe UI"/>
                        </a:rPr>
                        <a:t>de</a:t>
                      </a:r>
                      <a:r>
                        <a:rPr sz="1650" spc="-25" dirty="0">
                          <a:solidFill>
                            <a:srgbClr val="252423"/>
                          </a:solidFill>
                          <a:latin typeface="Segoe UI"/>
                          <a:cs typeface="Segoe UI"/>
                        </a:rPr>
                        <a:t> </a:t>
                      </a:r>
                      <a:r>
                        <a:rPr sz="1650" dirty="0">
                          <a:solidFill>
                            <a:srgbClr val="252423"/>
                          </a:solidFill>
                          <a:latin typeface="Segoe UI"/>
                          <a:cs typeface="Segoe UI"/>
                        </a:rPr>
                        <a:t>250</a:t>
                      </a:r>
                      <a:r>
                        <a:rPr sz="1650" spc="-25" dirty="0">
                          <a:solidFill>
                            <a:srgbClr val="252423"/>
                          </a:solidFill>
                          <a:latin typeface="Segoe UI"/>
                          <a:cs typeface="Segoe UI"/>
                        </a:rPr>
                        <a:t> </a:t>
                      </a:r>
                      <a:r>
                        <a:rPr sz="1650" spc="-10" dirty="0">
                          <a:solidFill>
                            <a:srgbClr val="252423"/>
                          </a:solidFill>
                          <a:latin typeface="Segoe UI"/>
                          <a:cs typeface="Segoe UI"/>
                        </a:rPr>
                        <a:t>salariés</a:t>
                      </a:r>
                      <a:endParaRPr sz="1650">
                        <a:latin typeface="Segoe UI"/>
                        <a:cs typeface="Segoe UI"/>
                      </a:endParaRPr>
                    </a:p>
                    <a:p>
                      <a:pPr marL="78105">
                        <a:lnSpc>
                          <a:spcPct val="100000"/>
                        </a:lnSpc>
                        <a:spcBef>
                          <a:spcPts val="490"/>
                        </a:spcBef>
                      </a:pPr>
                      <a:r>
                        <a:rPr sz="1650" b="1" spc="-10" dirty="0">
                          <a:solidFill>
                            <a:srgbClr val="252423"/>
                          </a:solidFill>
                          <a:latin typeface="Segoe UI"/>
                          <a:cs typeface="Segoe UI"/>
                        </a:rPr>
                        <a:t>Total</a:t>
                      </a:r>
                      <a:endParaRPr sz="1650">
                        <a:latin typeface="Segoe UI"/>
                        <a:cs typeface="Segoe UI"/>
                      </a:endParaRPr>
                    </a:p>
                  </a:txBody>
                  <a:tcPr marL="0" marR="0" marT="26034" marB="0">
                    <a:lnR w="19050">
                      <a:solidFill>
                        <a:srgbClr val="003FE2"/>
                      </a:solidFill>
                      <a:prstDash val="solid"/>
                    </a:lnR>
                  </a:tcPr>
                </a:tc>
                <a:tc>
                  <a:txBody>
                    <a:bodyPr/>
                    <a:lstStyle/>
                    <a:p>
                      <a:pPr marR="86360" algn="r">
                        <a:lnSpc>
                          <a:spcPct val="100000"/>
                        </a:lnSpc>
                        <a:spcBef>
                          <a:spcPts val="204"/>
                        </a:spcBef>
                      </a:pPr>
                      <a:r>
                        <a:rPr sz="1650" spc="-25" dirty="0">
                          <a:solidFill>
                            <a:srgbClr val="252423"/>
                          </a:solidFill>
                          <a:latin typeface="Segoe UI"/>
                          <a:cs typeface="Segoe UI"/>
                        </a:rPr>
                        <a:t>131</a:t>
                      </a:r>
                      <a:endParaRPr sz="1650">
                        <a:latin typeface="Segoe UI"/>
                        <a:cs typeface="Segoe UI"/>
                      </a:endParaRPr>
                    </a:p>
                    <a:p>
                      <a:pPr marR="86360" algn="r">
                        <a:lnSpc>
                          <a:spcPct val="100000"/>
                        </a:lnSpc>
                        <a:spcBef>
                          <a:spcPts val="490"/>
                        </a:spcBef>
                      </a:pPr>
                      <a:r>
                        <a:rPr sz="1650" b="1" dirty="0">
                          <a:solidFill>
                            <a:srgbClr val="252423"/>
                          </a:solidFill>
                          <a:latin typeface="Segoe UI"/>
                          <a:cs typeface="Segoe UI"/>
                        </a:rPr>
                        <a:t>15</a:t>
                      </a:r>
                      <a:r>
                        <a:rPr sz="1650" b="1" spc="-25" dirty="0">
                          <a:solidFill>
                            <a:srgbClr val="252423"/>
                          </a:solidFill>
                          <a:latin typeface="Segoe UI"/>
                          <a:cs typeface="Segoe UI"/>
                        </a:rPr>
                        <a:t> 458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1120" algn="r">
                        <a:lnSpc>
                          <a:spcPct val="100000"/>
                        </a:lnSpc>
                        <a:spcBef>
                          <a:spcPts val="204"/>
                        </a:spcBef>
                      </a:pPr>
                      <a:r>
                        <a:rPr sz="1650" dirty="0">
                          <a:solidFill>
                            <a:srgbClr val="252423"/>
                          </a:solidFill>
                          <a:latin typeface="Segoe UI"/>
                          <a:cs typeface="Segoe UI"/>
                        </a:rPr>
                        <a:t>2</a:t>
                      </a:r>
                      <a:endParaRPr sz="1650" dirty="0">
                        <a:latin typeface="Segoe UI"/>
                        <a:cs typeface="Segoe UI"/>
                      </a:endParaRPr>
                    </a:p>
                    <a:p>
                      <a:pPr marR="71755" algn="r">
                        <a:lnSpc>
                          <a:spcPct val="100000"/>
                        </a:lnSpc>
                        <a:spcBef>
                          <a:spcPts val="490"/>
                        </a:spcBef>
                      </a:pPr>
                      <a:r>
                        <a:rPr sz="1650" b="1" spc="-25" dirty="0">
                          <a:solidFill>
                            <a:srgbClr val="252423"/>
                          </a:solidFill>
                          <a:latin typeface="Segoe UI"/>
                          <a:cs typeface="Segoe UI"/>
                        </a:rPr>
                        <a:t>294</a:t>
                      </a:r>
                      <a:endParaRPr sz="1650" dirty="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3"/>
                  </a:ext>
                </a:extLst>
              </a:tr>
            </a:tbl>
          </a:graphicData>
        </a:graphic>
      </p:graphicFrame>
      <p:sp>
        <p:nvSpPr>
          <p:cNvPr id="20" name="object 20"/>
          <p:cNvSpPr/>
          <p:nvPr/>
        </p:nvSpPr>
        <p:spPr>
          <a:xfrm>
            <a:off x="581134" y="5936992"/>
            <a:ext cx="2748915" cy="659765"/>
          </a:xfrm>
          <a:custGeom>
            <a:avLst/>
            <a:gdLst/>
            <a:ahLst/>
            <a:cxnLst/>
            <a:rect l="l" t="t" r="r" b="b"/>
            <a:pathLst>
              <a:path w="2748915" h="659765">
                <a:moveTo>
                  <a:pt x="2686229" y="659665"/>
                </a:moveTo>
                <a:lnTo>
                  <a:pt x="69114" y="659665"/>
                </a:lnTo>
                <a:lnTo>
                  <a:pt x="61535" y="656947"/>
                </a:lnTo>
                <a:lnTo>
                  <a:pt x="29193" y="635336"/>
                </a:lnTo>
                <a:lnTo>
                  <a:pt x="7588" y="603000"/>
                </a:lnTo>
                <a:lnTo>
                  <a:pt x="0" y="564854"/>
                </a:lnTo>
                <a:lnTo>
                  <a:pt x="0" y="99679"/>
                </a:lnTo>
                <a:lnTo>
                  <a:pt x="7587" y="61533"/>
                </a:lnTo>
                <a:lnTo>
                  <a:pt x="29195" y="29195"/>
                </a:lnTo>
                <a:lnTo>
                  <a:pt x="61534" y="7587"/>
                </a:lnTo>
                <a:lnTo>
                  <a:pt x="99680" y="0"/>
                </a:lnTo>
                <a:lnTo>
                  <a:pt x="2655661" y="0"/>
                </a:lnTo>
                <a:lnTo>
                  <a:pt x="2665480" y="474"/>
                </a:lnTo>
                <a:lnTo>
                  <a:pt x="2702697" y="11783"/>
                </a:lnTo>
                <a:lnTo>
                  <a:pt x="2732753" y="36473"/>
                </a:lnTo>
                <a:lnTo>
                  <a:pt x="2748607" y="63914"/>
                </a:lnTo>
                <a:lnTo>
                  <a:pt x="2748607" y="600620"/>
                </a:lnTo>
                <a:lnTo>
                  <a:pt x="2726141" y="635342"/>
                </a:lnTo>
                <a:lnTo>
                  <a:pt x="2693796" y="656950"/>
                </a:lnTo>
                <a:lnTo>
                  <a:pt x="2686229" y="659665"/>
                </a:lnTo>
                <a:close/>
              </a:path>
            </a:pathLst>
          </a:custGeom>
          <a:solidFill>
            <a:srgbClr val="003FE2">
              <a:alpha val="29998"/>
            </a:srgbClr>
          </a:solidFill>
        </p:spPr>
        <p:txBody>
          <a:bodyPr wrap="square" lIns="0" tIns="0" rIns="0" bIns="0" rtlCol="0"/>
          <a:lstStyle/>
          <a:p>
            <a:endParaRPr/>
          </a:p>
        </p:txBody>
      </p:sp>
      <p:sp>
        <p:nvSpPr>
          <p:cNvPr id="21" name="object 21"/>
          <p:cNvSpPr txBox="1"/>
          <p:nvPr/>
        </p:nvSpPr>
        <p:spPr>
          <a:xfrm>
            <a:off x="922415" y="6061128"/>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31/12/2023</a:t>
            </a:r>
            <a:endParaRPr sz="2300">
              <a:latin typeface="Segoe UI"/>
              <a:cs typeface="Segoe UI"/>
            </a:endParaRPr>
          </a:p>
        </p:txBody>
      </p:sp>
      <p:sp>
        <p:nvSpPr>
          <p:cNvPr id="22" name="object 22"/>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9</a:t>
            </a:r>
          </a:p>
        </p:txBody>
      </p:sp>
      <p:sp>
        <p:nvSpPr>
          <p:cNvPr id="23" name="Organigramme : Données stockées 22">
            <a:extLst>
              <a:ext uri="{FF2B5EF4-FFF2-40B4-BE49-F238E27FC236}">
                <a16:creationId xmlns:a16="http://schemas.microsoft.com/office/drawing/2014/main" id="{5EF09EED-E1E1-6166-3365-946F24461CA2}"/>
              </a:ext>
            </a:extLst>
          </p:cNvPr>
          <p:cNvSpPr/>
          <p:nvPr/>
        </p:nvSpPr>
        <p:spPr>
          <a:xfrm rot="5182807">
            <a:off x="8312934" y="-10086940"/>
            <a:ext cx="2940596" cy="2049697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1">
            <a:extLst>
              <a:ext uri="{FF2B5EF4-FFF2-40B4-BE49-F238E27FC236}">
                <a16:creationId xmlns:a16="http://schemas.microsoft.com/office/drawing/2014/main" id="{47228CB7-3DFE-C270-1343-E806E0CD590D}"/>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 SUIVI FICHE D’ENTREPRISE </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88941" y="3486804"/>
            <a:ext cx="4398010" cy="4633595"/>
          </a:xfrm>
          <a:custGeom>
            <a:avLst/>
            <a:gdLst/>
            <a:ahLst/>
            <a:cxnLst/>
            <a:rect l="l" t="t" r="r" b="b"/>
            <a:pathLst>
              <a:path w="4398010" h="4633595">
                <a:moveTo>
                  <a:pt x="3738105" y="4633366"/>
                </a:moveTo>
                <a:lnTo>
                  <a:pt x="659654" y="4633366"/>
                </a:lnTo>
                <a:lnTo>
                  <a:pt x="595007" y="4630189"/>
                </a:lnTo>
                <a:lnTo>
                  <a:pt x="530975" y="4620691"/>
                </a:lnTo>
                <a:lnTo>
                  <a:pt x="468174" y="4604960"/>
                </a:lnTo>
                <a:lnTo>
                  <a:pt x="407200" y="4583142"/>
                </a:lnTo>
                <a:lnTo>
                  <a:pt x="348701" y="4555473"/>
                </a:lnTo>
                <a:lnTo>
                  <a:pt x="293174" y="4522192"/>
                </a:lnTo>
                <a:lnTo>
                  <a:pt x="241178" y="4483628"/>
                </a:lnTo>
                <a:lnTo>
                  <a:pt x="193190" y="4440133"/>
                </a:lnTo>
                <a:lnTo>
                  <a:pt x="149737" y="4392187"/>
                </a:lnTo>
                <a:lnTo>
                  <a:pt x="111172" y="4340189"/>
                </a:lnTo>
                <a:lnTo>
                  <a:pt x="77892" y="4284665"/>
                </a:lnTo>
                <a:lnTo>
                  <a:pt x="50208" y="4226128"/>
                </a:lnTo>
                <a:lnTo>
                  <a:pt x="28404" y="4165191"/>
                </a:lnTo>
                <a:lnTo>
                  <a:pt x="12673" y="4102383"/>
                </a:lnTo>
                <a:lnTo>
                  <a:pt x="3176" y="4038358"/>
                </a:lnTo>
                <a:lnTo>
                  <a:pt x="0" y="3973707"/>
                </a:lnTo>
                <a:lnTo>
                  <a:pt x="0" y="659665"/>
                </a:lnTo>
                <a:lnTo>
                  <a:pt x="794" y="627297"/>
                </a:lnTo>
                <a:lnTo>
                  <a:pt x="7176" y="562641"/>
                </a:lnTo>
                <a:lnTo>
                  <a:pt x="19768" y="499379"/>
                </a:lnTo>
                <a:lnTo>
                  <a:pt x="38639" y="437218"/>
                </a:lnTo>
                <a:lnTo>
                  <a:pt x="63334" y="377621"/>
                </a:lnTo>
                <a:lnTo>
                  <a:pt x="93955" y="320359"/>
                </a:lnTo>
                <a:lnTo>
                  <a:pt x="129816" y="266702"/>
                </a:lnTo>
                <a:lnTo>
                  <a:pt x="171025" y="216510"/>
                </a:lnTo>
                <a:lnTo>
                  <a:pt x="216660" y="170885"/>
                </a:lnTo>
                <a:lnTo>
                  <a:pt x="266887" y="129682"/>
                </a:lnTo>
                <a:lnTo>
                  <a:pt x="320529" y="93850"/>
                </a:lnTo>
                <a:lnTo>
                  <a:pt x="377817" y="63244"/>
                </a:lnTo>
                <a:lnTo>
                  <a:pt x="437430" y="38560"/>
                </a:lnTo>
                <a:lnTo>
                  <a:pt x="499593" y="19718"/>
                </a:lnTo>
                <a:lnTo>
                  <a:pt x="562872" y="7139"/>
                </a:lnTo>
                <a:lnTo>
                  <a:pt x="627516" y="785"/>
                </a:lnTo>
                <a:lnTo>
                  <a:pt x="3738105" y="0"/>
                </a:lnTo>
                <a:lnTo>
                  <a:pt x="3770474" y="793"/>
                </a:lnTo>
                <a:lnTo>
                  <a:pt x="3835116" y="7174"/>
                </a:lnTo>
                <a:lnTo>
                  <a:pt x="3898391" y="19768"/>
                </a:lnTo>
                <a:lnTo>
                  <a:pt x="3960521" y="38628"/>
                </a:lnTo>
                <a:lnTo>
                  <a:pt x="4020148" y="63334"/>
                </a:lnTo>
                <a:lnTo>
                  <a:pt x="4077434" y="93970"/>
                </a:lnTo>
                <a:lnTo>
                  <a:pt x="4131067" y="129816"/>
                </a:lnTo>
                <a:lnTo>
                  <a:pt x="4181270" y="171034"/>
                </a:lnTo>
                <a:lnTo>
                  <a:pt x="4226885" y="216660"/>
                </a:lnTo>
                <a:lnTo>
                  <a:pt x="4268070" y="266863"/>
                </a:lnTo>
                <a:lnTo>
                  <a:pt x="4303919" y="320529"/>
                </a:lnTo>
                <a:lnTo>
                  <a:pt x="4334516" y="377797"/>
                </a:lnTo>
                <a:lnTo>
                  <a:pt x="4359209" y="437430"/>
                </a:lnTo>
                <a:lnTo>
                  <a:pt x="4378040" y="499541"/>
                </a:lnTo>
                <a:lnTo>
                  <a:pt x="4390674" y="563184"/>
                </a:lnTo>
                <a:lnTo>
                  <a:pt x="4396984" y="627473"/>
                </a:lnTo>
                <a:lnTo>
                  <a:pt x="4397771" y="659665"/>
                </a:lnTo>
                <a:lnTo>
                  <a:pt x="4397771" y="3973707"/>
                </a:lnTo>
                <a:lnTo>
                  <a:pt x="4394595" y="4038358"/>
                </a:lnTo>
                <a:lnTo>
                  <a:pt x="4385095" y="4102393"/>
                </a:lnTo>
                <a:lnTo>
                  <a:pt x="4369366" y="4165191"/>
                </a:lnTo>
                <a:lnTo>
                  <a:pt x="4347556" y="4226143"/>
                </a:lnTo>
                <a:lnTo>
                  <a:pt x="4319878" y="4284665"/>
                </a:lnTo>
                <a:lnTo>
                  <a:pt x="4286596" y="4340190"/>
                </a:lnTo>
                <a:lnTo>
                  <a:pt x="4248034" y="4392187"/>
                </a:lnTo>
                <a:lnTo>
                  <a:pt x="4204554" y="4440159"/>
                </a:lnTo>
                <a:lnTo>
                  <a:pt x="4156592" y="4483629"/>
                </a:lnTo>
                <a:lnTo>
                  <a:pt x="4104559" y="4522215"/>
                </a:lnTo>
                <a:lnTo>
                  <a:pt x="4049069" y="4555473"/>
                </a:lnTo>
                <a:lnTo>
                  <a:pt x="3990544" y="4583152"/>
                </a:lnTo>
                <a:lnTo>
                  <a:pt x="3929596" y="4604961"/>
                </a:lnTo>
                <a:lnTo>
                  <a:pt x="3866784" y="4620693"/>
                </a:lnTo>
                <a:lnTo>
                  <a:pt x="3802764" y="4630189"/>
                </a:lnTo>
                <a:lnTo>
                  <a:pt x="3738105" y="4633366"/>
                </a:lnTo>
                <a:close/>
              </a:path>
            </a:pathLst>
          </a:custGeom>
          <a:solidFill>
            <a:srgbClr val="003FE2">
              <a:alpha val="14999"/>
            </a:srgbClr>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7145" rIns="0" bIns="0" rtlCol="0">
            <a:spAutoFit/>
          </a:bodyPr>
          <a:lstStyle/>
          <a:p>
            <a:pPr marL="2640965">
              <a:lnSpc>
                <a:spcPct val="100000"/>
              </a:lnSpc>
              <a:spcBef>
                <a:spcPts val="135"/>
              </a:spcBef>
            </a:pPr>
            <a:r>
              <a:rPr spc="-10" dirty="0"/>
              <a:t>Visites</a:t>
            </a:r>
          </a:p>
        </p:txBody>
      </p:sp>
      <p:sp>
        <p:nvSpPr>
          <p:cNvPr id="7" name="object 7"/>
          <p:cNvSpPr/>
          <p:nvPr/>
        </p:nvSpPr>
        <p:spPr>
          <a:xfrm>
            <a:off x="8458111" y="1488667"/>
            <a:ext cx="11293475" cy="9419853"/>
          </a:xfrm>
          <a:custGeom>
            <a:avLst/>
            <a:gdLst/>
            <a:ahLst/>
            <a:cxnLst/>
            <a:rect l="l" t="t" r="r" b="b"/>
            <a:pathLst>
              <a:path w="11293475" h="10209530">
                <a:moveTo>
                  <a:pt x="0" y="9981370"/>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11065107" y="0"/>
                </a:lnTo>
                <a:lnTo>
                  <a:pt x="11072566" y="0"/>
                </a:lnTo>
                <a:lnTo>
                  <a:pt x="11080007" y="365"/>
                </a:lnTo>
                <a:lnTo>
                  <a:pt x="11087430" y="1096"/>
                </a:lnTo>
                <a:lnTo>
                  <a:pt x="11094852" y="1827"/>
                </a:lnTo>
                <a:lnTo>
                  <a:pt x="11138353" y="11971"/>
                </a:lnTo>
                <a:lnTo>
                  <a:pt x="11152259" y="17335"/>
                </a:lnTo>
                <a:lnTo>
                  <a:pt x="11159150" y="20190"/>
                </a:lnTo>
                <a:lnTo>
                  <a:pt x="11165886" y="23375"/>
                </a:lnTo>
                <a:lnTo>
                  <a:pt x="11172463" y="26891"/>
                </a:lnTo>
                <a:lnTo>
                  <a:pt x="11179041" y="30407"/>
                </a:lnTo>
                <a:lnTo>
                  <a:pt x="11185430" y="34237"/>
                </a:lnTo>
                <a:lnTo>
                  <a:pt x="11191632" y="38381"/>
                </a:lnTo>
                <a:lnTo>
                  <a:pt x="11197835" y="42525"/>
                </a:lnTo>
                <a:lnTo>
                  <a:pt x="11226144" y="66704"/>
                </a:lnTo>
                <a:lnTo>
                  <a:pt x="11231418" y="71978"/>
                </a:lnTo>
                <a:lnTo>
                  <a:pt x="11236421" y="77498"/>
                </a:lnTo>
                <a:lnTo>
                  <a:pt x="11241153" y="83263"/>
                </a:lnTo>
                <a:lnTo>
                  <a:pt x="11245885" y="89029"/>
                </a:lnTo>
                <a:lnTo>
                  <a:pt x="11250322" y="95013"/>
                </a:lnTo>
                <a:lnTo>
                  <a:pt x="11254466" y="101215"/>
                </a:lnTo>
                <a:lnTo>
                  <a:pt x="11258610" y="107416"/>
                </a:lnTo>
                <a:lnTo>
                  <a:pt x="11262440" y="113806"/>
                </a:lnTo>
                <a:lnTo>
                  <a:pt x="11265956" y="120385"/>
                </a:lnTo>
                <a:lnTo>
                  <a:pt x="11269471" y="126963"/>
                </a:lnTo>
                <a:lnTo>
                  <a:pt x="11285206" y="168769"/>
                </a:lnTo>
                <a:lnTo>
                  <a:pt x="11288471" y="183311"/>
                </a:lnTo>
                <a:lnTo>
                  <a:pt x="11289927" y="190627"/>
                </a:lnTo>
                <a:lnTo>
                  <a:pt x="11291020" y="197996"/>
                </a:lnTo>
                <a:lnTo>
                  <a:pt x="11291752" y="205419"/>
                </a:lnTo>
                <a:lnTo>
                  <a:pt x="11292483" y="212842"/>
                </a:lnTo>
                <a:lnTo>
                  <a:pt x="11292849" y="220282"/>
                </a:lnTo>
                <a:lnTo>
                  <a:pt x="11292849" y="227741"/>
                </a:lnTo>
                <a:lnTo>
                  <a:pt x="11292849" y="9981370"/>
                </a:lnTo>
                <a:lnTo>
                  <a:pt x="11292849" y="9988829"/>
                </a:lnTo>
                <a:lnTo>
                  <a:pt x="11292483" y="9996269"/>
                </a:lnTo>
                <a:lnTo>
                  <a:pt x="11291752" y="10003692"/>
                </a:lnTo>
                <a:lnTo>
                  <a:pt x="11291020" y="10011115"/>
                </a:lnTo>
                <a:lnTo>
                  <a:pt x="11283040" y="10047479"/>
                </a:lnTo>
                <a:lnTo>
                  <a:pt x="11280875" y="10054617"/>
                </a:lnTo>
                <a:lnTo>
                  <a:pt x="11278365" y="10061631"/>
                </a:lnTo>
                <a:lnTo>
                  <a:pt x="11275511" y="10068522"/>
                </a:lnTo>
                <a:lnTo>
                  <a:pt x="11272657" y="10075414"/>
                </a:lnTo>
                <a:lnTo>
                  <a:pt x="11254465" y="10107896"/>
                </a:lnTo>
                <a:lnTo>
                  <a:pt x="11250321" y="10114098"/>
                </a:lnTo>
                <a:lnTo>
                  <a:pt x="11245884" y="10120082"/>
                </a:lnTo>
                <a:lnTo>
                  <a:pt x="11241152" y="10125848"/>
                </a:lnTo>
                <a:lnTo>
                  <a:pt x="11236421" y="10131614"/>
                </a:lnTo>
                <a:lnTo>
                  <a:pt x="11231418" y="10137134"/>
                </a:lnTo>
                <a:lnTo>
                  <a:pt x="11226144" y="10142407"/>
                </a:lnTo>
                <a:lnTo>
                  <a:pt x="11220870" y="10147681"/>
                </a:lnTo>
                <a:lnTo>
                  <a:pt x="11191633" y="10170729"/>
                </a:lnTo>
                <a:lnTo>
                  <a:pt x="11185431" y="10174873"/>
                </a:lnTo>
                <a:lnTo>
                  <a:pt x="11152259" y="10191775"/>
                </a:lnTo>
                <a:lnTo>
                  <a:pt x="11145368" y="10194630"/>
                </a:lnTo>
                <a:lnTo>
                  <a:pt x="11109537" y="10204735"/>
                </a:lnTo>
                <a:lnTo>
                  <a:pt x="11102221" y="10206190"/>
                </a:lnTo>
                <a:lnTo>
                  <a:pt x="11094852" y="10207284"/>
                </a:lnTo>
                <a:lnTo>
                  <a:pt x="11087430" y="10208015"/>
                </a:lnTo>
                <a:lnTo>
                  <a:pt x="11080007" y="10208747"/>
                </a:lnTo>
                <a:lnTo>
                  <a:pt x="11072566" y="10209112"/>
                </a:lnTo>
                <a:lnTo>
                  <a:pt x="11065107" y="10209112"/>
                </a:lnTo>
                <a:lnTo>
                  <a:pt x="227741" y="10209112"/>
                </a:lnTo>
                <a:lnTo>
                  <a:pt x="220282" y="10209112"/>
                </a:lnTo>
                <a:lnTo>
                  <a:pt x="212842" y="10208747"/>
                </a:lnTo>
                <a:lnTo>
                  <a:pt x="205419" y="10208015"/>
                </a:lnTo>
                <a:lnTo>
                  <a:pt x="197996" y="10207284"/>
                </a:lnTo>
                <a:lnTo>
                  <a:pt x="190627" y="10206190"/>
                </a:lnTo>
                <a:lnTo>
                  <a:pt x="183311" y="10204735"/>
                </a:lnTo>
                <a:lnTo>
                  <a:pt x="175996" y="10203281"/>
                </a:lnTo>
                <a:lnTo>
                  <a:pt x="140588" y="10191775"/>
                </a:lnTo>
                <a:lnTo>
                  <a:pt x="133697" y="10188921"/>
                </a:lnTo>
                <a:lnTo>
                  <a:pt x="126963" y="10185736"/>
                </a:lnTo>
                <a:lnTo>
                  <a:pt x="120385" y="10182219"/>
                </a:lnTo>
                <a:lnTo>
                  <a:pt x="113806" y="10178704"/>
                </a:lnTo>
                <a:lnTo>
                  <a:pt x="107416" y="10174873"/>
                </a:lnTo>
                <a:lnTo>
                  <a:pt x="101215" y="10170729"/>
                </a:lnTo>
                <a:lnTo>
                  <a:pt x="95013" y="10166585"/>
                </a:lnTo>
                <a:lnTo>
                  <a:pt x="89029" y="10162147"/>
                </a:lnTo>
                <a:lnTo>
                  <a:pt x="83263" y="10157416"/>
                </a:lnTo>
                <a:lnTo>
                  <a:pt x="77498" y="10152684"/>
                </a:lnTo>
                <a:lnTo>
                  <a:pt x="71978" y="10147681"/>
                </a:lnTo>
                <a:lnTo>
                  <a:pt x="66704" y="10142407"/>
                </a:lnTo>
                <a:lnTo>
                  <a:pt x="61429" y="10137134"/>
                </a:lnTo>
                <a:lnTo>
                  <a:pt x="56426" y="10131614"/>
                </a:lnTo>
                <a:lnTo>
                  <a:pt x="51694" y="10125848"/>
                </a:lnTo>
                <a:lnTo>
                  <a:pt x="46963" y="10120082"/>
                </a:lnTo>
                <a:lnTo>
                  <a:pt x="42525" y="10114098"/>
                </a:lnTo>
                <a:lnTo>
                  <a:pt x="38381" y="10107896"/>
                </a:lnTo>
                <a:lnTo>
                  <a:pt x="34237" y="10101695"/>
                </a:lnTo>
                <a:lnTo>
                  <a:pt x="30407" y="10095304"/>
                </a:lnTo>
                <a:lnTo>
                  <a:pt x="26891" y="10088726"/>
                </a:lnTo>
                <a:lnTo>
                  <a:pt x="23375" y="10082149"/>
                </a:lnTo>
                <a:lnTo>
                  <a:pt x="20190" y="10075414"/>
                </a:lnTo>
                <a:lnTo>
                  <a:pt x="17335" y="10068522"/>
                </a:lnTo>
                <a:lnTo>
                  <a:pt x="14481" y="10061631"/>
                </a:lnTo>
                <a:lnTo>
                  <a:pt x="11971" y="10054617"/>
                </a:lnTo>
                <a:lnTo>
                  <a:pt x="9806" y="10047479"/>
                </a:lnTo>
                <a:lnTo>
                  <a:pt x="7641" y="10040342"/>
                </a:lnTo>
                <a:lnTo>
                  <a:pt x="1096" y="10003692"/>
                </a:lnTo>
                <a:lnTo>
                  <a:pt x="365" y="9996269"/>
                </a:lnTo>
                <a:lnTo>
                  <a:pt x="0" y="9988829"/>
                </a:lnTo>
                <a:lnTo>
                  <a:pt x="0" y="9981370"/>
                </a:lnTo>
                <a:close/>
              </a:path>
            </a:pathLst>
          </a:custGeom>
          <a:ln w="15706">
            <a:solidFill>
              <a:srgbClr val="003FE2"/>
            </a:solidFill>
          </a:ln>
        </p:spPr>
        <p:txBody>
          <a:bodyPr wrap="square" lIns="0" tIns="0" rIns="0" bIns="0" rtlCol="0"/>
          <a:lstStyle/>
          <a:p>
            <a:endParaRPr/>
          </a:p>
        </p:txBody>
      </p:sp>
      <p:sp>
        <p:nvSpPr>
          <p:cNvPr id="8" name="object 8"/>
          <p:cNvSpPr txBox="1"/>
          <p:nvPr/>
        </p:nvSpPr>
        <p:spPr>
          <a:xfrm>
            <a:off x="12153576" y="1583398"/>
            <a:ext cx="393382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Répartition</a:t>
            </a:r>
            <a:r>
              <a:rPr sz="1800" b="1" spc="-15" dirty="0">
                <a:solidFill>
                  <a:srgbClr val="252423"/>
                </a:solidFill>
                <a:latin typeface="Segoe UI"/>
                <a:cs typeface="Segoe UI"/>
              </a:rPr>
              <a:t> </a:t>
            </a:r>
            <a:r>
              <a:rPr sz="1800" b="1" dirty="0">
                <a:solidFill>
                  <a:srgbClr val="252423"/>
                </a:solidFill>
                <a:latin typeface="Segoe UI"/>
                <a:cs typeface="Segoe UI"/>
              </a:rPr>
              <a:t>des</a:t>
            </a:r>
            <a:r>
              <a:rPr sz="1800" b="1" spc="-10" dirty="0">
                <a:solidFill>
                  <a:srgbClr val="252423"/>
                </a:solidFill>
                <a:latin typeface="Segoe UI"/>
                <a:cs typeface="Segoe UI"/>
              </a:rPr>
              <a:t> </a:t>
            </a:r>
            <a:r>
              <a:rPr sz="1800" b="1" dirty="0">
                <a:solidFill>
                  <a:srgbClr val="252423"/>
                </a:solidFill>
                <a:latin typeface="Segoe UI"/>
                <a:cs typeface="Segoe UI"/>
              </a:rPr>
              <a:t>visites</a:t>
            </a:r>
            <a:r>
              <a:rPr sz="1800" b="1" spc="-15" dirty="0">
                <a:solidFill>
                  <a:srgbClr val="252423"/>
                </a:solidFill>
                <a:latin typeface="Segoe UI"/>
                <a:cs typeface="Segoe UI"/>
              </a:rPr>
              <a:t> </a:t>
            </a:r>
            <a:r>
              <a:rPr sz="1800" b="1" dirty="0">
                <a:solidFill>
                  <a:srgbClr val="252423"/>
                </a:solidFill>
                <a:latin typeface="Segoe UI"/>
                <a:cs typeface="Segoe UI"/>
              </a:rPr>
              <a:t>par</a:t>
            </a:r>
            <a:r>
              <a:rPr sz="1800" b="1" spc="-10" dirty="0">
                <a:solidFill>
                  <a:srgbClr val="252423"/>
                </a:solidFill>
                <a:latin typeface="Segoe UI"/>
                <a:cs typeface="Segoe UI"/>
              </a:rPr>
              <a:t> typologie</a:t>
            </a:r>
            <a:endParaRPr sz="1800">
              <a:latin typeface="Segoe UI"/>
              <a:cs typeface="Segoe UI"/>
            </a:endParaRPr>
          </a:p>
        </p:txBody>
      </p:sp>
      <p:grpSp>
        <p:nvGrpSpPr>
          <p:cNvPr id="9" name="object 9"/>
          <p:cNvGrpSpPr/>
          <p:nvPr/>
        </p:nvGrpSpPr>
        <p:grpSpPr>
          <a:xfrm>
            <a:off x="8623027" y="1967710"/>
            <a:ext cx="10806430" cy="974090"/>
            <a:chOff x="8607067" y="1523513"/>
            <a:chExt cx="10806430" cy="974090"/>
          </a:xfrm>
        </p:grpSpPr>
        <p:sp>
          <p:nvSpPr>
            <p:cNvPr id="10" name="object 10"/>
            <p:cNvSpPr/>
            <p:nvPr/>
          </p:nvSpPr>
          <p:spPr>
            <a:xfrm>
              <a:off x="8607057" y="1523524"/>
              <a:ext cx="10806430" cy="974090"/>
            </a:xfrm>
            <a:custGeom>
              <a:avLst/>
              <a:gdLst/>
              <a:ahLst/>
              <a:cxnLst/>
              <a:rect l="l" t="t" r="r" b="b"/>
              <a:pathLst>
                <a:path w="10806430" h="974089">
                  <a:moveTo>
                    <a:pt x="10805960" y="0"/>
                  </a:moveTo>
                  <a:lnTo>
                    <a:pt x="10805960" y="0"/>
                  </a:lnTo>
                  <a:lnTo>
                    <a:pt x="0" y="0"/>
                  </a:lnTo>
                  <a:lnTo>
                    <a:pt x="0" y="659663"/>
                  </a:lnTo>
                  <a:lnTo>
                    <a:pt x="0" y="973785"/>
                  </a:lnTo>
                  <a:lnTo>
                    <a:pt x="5057445" y="973785"/>
                  </a:lnTo>
                  <a:lnTo>
                    <a:pt x="5057445" y="659663"/>
                  </a:lnTo>
                  <a:lnTo>
                    <a:pt x="6502425" y="659663"/>
                  </a:lnTo>
                  <a:lnTo>
                    <a:pt x="7947406" y="659663"/>
                  </a:lnTo>
                  <a:lnTo>
                    <a:pt x="9188209" y="659663"/>
                  </a:lnTo>
                  <a:lnTo>
                    <a:pt x="10805960" y="659663"/>
                  </a:lnTo>
                  <a:lnTo>
                    <a:pt x="10805960" y="0"/>
                  </a:lnTo>
                  <a:close/>
                </a:path>
              </a:pathLst>
            </a:custGeom>
            <a:solidFill>
              <a:srgbClr val="FFFFFF"/>
            </a:solidFill>
          </p:spPr>
          <p:txBody>
            <a:bodyPr wrap="square" lIns="0" tIns="0" rIns="0" bIns="0" rtlCol="0"/>
            <a:lstStyle/>
            <a:p>
              <a:endParaRPr/>
            </a:p>
          </p:txBody>
        </p:sp>
        <p:sp>
          <p:nvSpPr>
            <p:cNvPr id="11" name="object 11"/>
            <p:cNvSpPr/>
            <p:nvPr/>
          </p:nvSpPr>
          <p:spPr>
            <a:xfrm>
              <a:off x="8693442" y="2285029"/>
              <a:ext cx="141605" cy="140970"/>
            </a:xfrm>
            <a:custGeom>
              <a:avLst/>
              <a:gdLst/>
              <a:ahLst/>
              <a:cxnLst/>
              <a:rect l="l" t="t" r="r" b="b"/>
              <a:pathLst>
                <a:path w="141604" h="140969">
                  <a:moveTo>
                    <a:pt x="109880" y="63500"/>
                  </a:moveTo>
                  <a:lnTo>
                    <a:pt x="31394" y="63500"/>
                  </a:lnTo>
                  <a:lnTo>
                    <a:pt x="31394" y="66040"/>
                  </a:lnTo>
                  <a:lnTo>
                    <a:pt x="31394" y="76200"/>
                  </a:lnTo>
                  <a:lnTo>
                    <a:pt x="31394" y="78740"/>
                  </a:lnTo>
                  <a:lnTo>
                    <a:pt x="109880" y="78740"/>
                  </a:lnTo>
                  <a:lnTo>
                    <a:pt x="109880" y="76212"/>
                  </a:lnTo>
                  <a:lnTo>
                    <a:pt x="109880" y="66040"/>
                  </a:lnTo>
                  <a:lnTo>
                    <a:pt x="109880" y="65747"/>
                  </a:lnTo>
                  <a:lnTo>
                    <a:pt x="109880" y="63500"/>
                  </a:lnTo>
                  <a:close/>
                </a:path>
                <a:path w="141604" h="140969">
                  <a:moveTo>
                    <a:pt x="141262" y="0"/>
                  </a:moveTo>
                  <a:lnTo>
                    <a:pt x="125564" y="0"/>
                  </a:lnTo>
                  <a:lnTo>
                    <a:pt x="125564" y="16040"/>
                  </a:lnTo>
                  <a:lnTo>
                    <a:pt x="125564" y="125907"/>
                  </a:lnTo>
                  <a:lnTo>
                    <a:pt x="15697" y="125907"/>
                  </a:lnTo>
                  <a:lnTo>
                    <a:pt x="15697" y="16040"/>
                  </a:lnTo>
                  <a:lnTo>
                    <a:pt x="125564" y="16040"/>
                  </a:lnTo>
                  <a:lnTo>
                    <a:pt x="125564" y="0"/>
                  </a:lnTo>
                  <a:lnTo>
                    <a:pt x="5232" y="0"/>
                  </a:lnTo>
                  <a:lnTo>
                    <a:pt x="5232" y="2540"/>
                  </a:lnTo>
                  <a:lnTo>
                    <a:pt x="5232" y="2959"/>
                  </a:lnTo>
                  <a:lnTo>
                    <a:pt x="2616" y="2959"/>
                  </a:lnTo>
                  <a:lnTo>
                    <a:pt x="2616" y="2540"/>
                  </a:lnTo>
                  <a:lnTo>
                    <a:pt x="5232" y="2540"/>
                  </a:lnTo>
                  <a:lnTo>
                    <a:pt x="5232" y="0"/>
                  </a:lnTo>
                  <a:lnTo>
                    <a:pt x="0" y="0"/>
                  </a:lnTo>
                  <a:lnTo>
                    <a:pt x="0" y="2540"/>
                  </a:lnTo>
                  <a:lnTo>
                    <a:pt x="0" y="138430"/>
                  </a:lnTo>
                  <a:lnTo>
                    <a:pt x="0" y="140970"/>
                  </a:lnTo>
                  <a:lnTo>
                    <a:pt x="141262" y="140970"/>
                  </a:lnTo>
                  <a:lnTo>
                    <a:pt x="141262" y="138988"/>
                  </a:lnTo>
                  <a:lnTo>
                    <a:pt x="141262" y="138430"/>
                  </a:lnTo>
                  <a:lnTo>
                    <a:pt x="141262" y="2959"/>
                  </a:lnTo>
                  <a:lnTo>
                    <a:pt x="138645" y="2959"/>
                  </a:lnTo>
                  <a:lnTo>
                    <a:pt x="136029" y="2959"/>
                  </a:lnTo>
                  <a:lnTo>
                    <a:pt x="136029" y="2540"/>
                  </a:lnTo>
                  <a:lnTo>
                    <a:pt x="141262" y="2540"/>
                  </a:lnTo>
                  <a:lnTo>
                    <a:pt x="141262" y="0"/>
                  </a:lnTo>
                  <a:close/>
                </a:path>
              </a:pathLst>
            </a:custGeom>
            <a:solidFill>
              <a:srgbClr val="252423">
                <a:alpha val="64999"/>
              </a:srgbClr>
            </a:solidFill>
          </p:spPr>
          <p:txBody>
            <a:bodyPr wrap="square" lIns="0" tIns="0" rIns="0" bIns="0" rtlCol="0"/>
            <a:lstStyle/>
            <a:p>
              <a:endParaRPr/>
            </a:p>
          </p:txBody>
        </p:sp>
        <p:sp>
          <p:nvSpPr>
            <p:cNvPr id="12" name="object 12"/>
            <p:cNvSpPr/>
            <p:nvPr/>
          </p:nvSpPr>
          <p:spPr>
            <a:xfrm>
              <a:off x="13664502" y="2183188"/>
              <a:ext cx="5748655" cy="314325"/>
            </a:xfrm>
            <a:custGeom>
              <a:avLst/>
              <a:gdLst/>
              <a:ahLst/>
              <a:cxnLst/>
              <a:rect l="l" t="t" r="r" b="b"/>
              <a:pathLst>
                <a:path w="5748655" h="314325">
                  <a:moveTo>
                    <a:pt x="5748515" y="0"/>
                  </a:moveTo>
                  <a:lnTo>
                    <a:pt x="4130764" y="0"/>
                  </a:lnTo>
                  <a:lnTo>
                    <a:pt x="2889961" y="0"/>
                  </a:lnTo>
                  <a:lnTo>
                    <a:pt x="1444980" y="0"/>
                  </a:lnTo>
                  <a:lnTo>
                    <a:pt x="0" y="0"/>
                  </a:lnTo>
                  <a:lnTo>
                    <a:pt x="0" y="314121"/>
                  </a:lnTo>
                  <a:lnTo>
                    <a:pt x="1444980" y="314121"/>
                  </a:lnTo>
                  <a:lnTo>
                    <a:pt x="2889961" y="314121"/>
                  </a:lnTo>
                  <a:lnTo>
                    <a:pt x="4130764" y="314121"/>
                  </a:lnTo>
                  <a:lnTo>
                    <a:pt x="5748515" y="314121"/>
                  </a:lnTo>
                  <a:lnTo>
                    <a:pt x="5748515" y="0"/>
                  </a:lnTo>
                  <a:close/>
                </a:path>
              </a:pathLst>
            </a:custGeom>
            <a:solidFill>
              <a:srgbClr val="FFFFFF"/>
            </a:solidFill>
          </p:spPr>
          <p:txBody>
            <a:bodyPr wrap="square" lIns="0" tIns="0" rIns="0" bIns="0" rtlCol="0"/>
            <a:lstStyle/>
            <a:p>
              <a:endParaRPr/>
            </a:p>
          </p:txBody>
        </p:sp>
      </p:grpSp>
      <p:sp>
        <p:nvSpPr>
          <p:cNvPr id="13" name="object 13"/>
          <p:cNvSpPr/>
          <p:nvPr/>
        </p:nvSpPr>
        <p:spPr>
          <a:xfrm>
            <a:off x="8623016" y="3255641"/>
            <a:ext cx="10806430" cy="314325"/>
          </a:xfrm>
          <a:custGeom>
            <a:avLst/>
            <a:gdLst/>
            <a:ahLst/>
            <a:cxnLst/>
            <a:rect l="l" t="t" r="r" b="b"/>
            <a:pathLst>
              <a:path w="10806430" h="314325">
                <a:moveTo>
                  <a:pt x="10805960" y="0"/>
                </a:moveTo>
                <a:lnTo>
                  <a:pt x="10805960" y="0"/>
                </a:lnTo>
                <a:lnTo>
                  <a:pt x="0" y="0"/>
                </a:lnTo>
                <a:lnTo>
                  <a:pt x="0" y="314121"/>
                </a:lnTo>
                <a:lnTo>
                  <a:pt x="10805960" y="314121"/>
                </a:lnTo>
                <a:lnTo>
                  <a:pt x="10805960" y="0"/>
                </a:lnTo>
                <a:close/>
              </a:path>
            </a:pathLst>
          </a:custGeom>
          <a:solidFill>
            <a:srgbClr val="FFFFFF"/>
          </a:solidFill>
        </p:spPr>
        <p:txBody>
          <a:bodyPr wrap="square" lIns="0" tIns="0" rIns="0" bIns="0" rtlCol="0"/>
          <a:lstStyle/>
          <a:p>
            <a:endParaRPr/>
          </a:p>
        </p:txBody>
      </p:sp>
      <p:grpSp>
        <p:nvGrpSpPr>
          <p:cNvPr id="14" name="object 14"/>
          <p:cNvGrpSpPr/>
          <p:nvPr/>
        </p:nvGrpSpPr>
        <p:grpSpPr>
          <a:xfrm>
            <a:off x="8623027" y="3883882"/>
            <a:ext cx="10806430" cy="942975"/>
            <a:chOff x="8607067" y="3439685"/>
            <a:chExt cx="10806430" cy="942975"/>
          </a:xfrm>
        </p:grpSpPr>
        <p:sp>
          <p:nvSpPr>
            <p:cNvPr id="15" name="object 15"/>
            <p:cNvSpPr/>
            <p:nvPr/>
          </p:nvSpPr>
          <p:spPr>
            <a:xfrm>
              <a:off x="8607057" y="3439688"/>
              <a:ext cx="10806430" cy="314325"/>
            </a:xfrm>
            <a:custGeom>
              <a:avLst/>
              <a:gdLst/>
              <a:ahLst/>
              <a:cxnLst/>
              <a:rect l="l" t="t" r="r" b="b"/>
              <a:pathLst>
                <a:path w="10806430" h="314325">
                  <a:moveTo>
                    <a:pt x="10805960" y="0"/>
                  </a:moveTo>
                  <a:lnTo>
                    <a:pt x="10805960" y="0"/>
                  </a:lnTo>
                  <a:lnTo>
                    <a:pt x="0" y="0"/>
                  </a:lnTo>
                  <a:lnTo>
                    <a:pt x="0" y="314134"/>
                  </a:lnTo>
                  <a:lnTo>
                    <a:pt x="10805960" y="314134"/>
                  </a:lnTo>
                  <a:lnTo>
                    <a:pt x="10805960" y="0"/>
                  </a:lnTo>
                  <a:close/>
                </a:path>
              </a:pathLst>
            </a:custGeom>
            <a:solidFill>
              <a:srgbClr val="FFFFFF"/>
            </a:solidFill>
          </p:spPr>
          <p:txBody>
            <a:bodyPr wrap="square" lIns="0" tIns="0" rIns="0" bIns="0" rtlCol="0"/>
            <a:lstStyle/>
            <a:p>
              <a:endParaRPr/>
            </a:p>
          </p:txBody>
        </p:sp>
        <p:sp>
          <p:nvSpPr>
            <p:cNvPr id="16" name="object 16"/>
            <p:cNvSpPr/>
            <p:nvPr/>
          </p:nvSpPr>
          <p:spPr>
            <a:xfrm>
              <a:off x="8607067" y="3753811"/>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EDECEC"/>
            </a:solidFill>
          </p:spPr>
          <p:txBody>
            <a:bodyPr wrap="square" lIns="0" tIns="0" rIns="0" bIns="0" rtlCol="0"/>
            <a:lstStyle/>
            <a:p>
              <a:endParaRPr/>
            </a:p>
          </p:txBody>
        </p:sp>
        <p:sp>
          <p:nvSpPr>
            <p:cNvPr id="17" name="object 17"/>
            <p:cNvSpPr/>
            <p:nvPr/>
          </p:nvSpPr>
          <p:spPr>
            <a:xfrm>
              <a:off x="8693442" y="3856019"/>
              <a:ext cx="141605" cy="140970"/>
            </a:xfrm>
            <a:custGeom>
              <a:avLst/>
              <a:gdLst/>
              <a:ahLst/>
              <a:cxnLst/>
              <a:rect l="l" t="t" r="r" b="b"/>
              <a:pathLst>
                <a:path w="141604" h="140970">
                  <a:moveTo>
                    <a:pt x="109880" y="62230"/>
                  </a:moveTo>
                  <a:lnTo>
                    <a:pt x="31394" y="62230"/>
                  </a:lnTo>
                  <a:lnTo>
                    <a:pt x="31394" y="64770"/>
                  </a:lnTo>
                  <a:lnTo>
                    <a:pt x="31394" y="76200"/>
                  </a:lnTo>
                  <a:lnTo>
                    <a:pt x="31394" y="78740"/>
                  </a:lnTo>
                  <a:lnTo>
                    <a:pt x="109880" y="78740"/>
                  </a:lnTo>
                  <a:lnTo>
                    <a:pt x="109880" y="76200"/>
                  </a:lnTo>
                  <a:lnTo>
                    <a:pt x="34010" y="76200"/>
                  </a:lnTo>
                  <a:lnTo>
                    <a:pt x="34010" y="75844"/>
                  </a:lnTo>
                  <a:lnTo>
                    <a:pt x="36626" y="75844"/>
                  </a:lnTo>
                  <a:lnTo>
                    <a:pt x="104648" y="75844"/>
                  </a:lnTo>
                  <a:lnTo>
                    <a:pt x="107264" y="75844"/>
                  </a:lnTo>
                  <a:lnTo>
                    <a:pt x="109880" y="75844"/>
                  </a:lnTo>
                  <a:lnTo>
                    <a:pt x="109880" y="65379"/>
                  </a:lnTo>
                  <a:lnTo>
                    <a:pt x="107264" y="65379"/>
                  </a:lnTo>
                  <a:lnTo>
                    <a:pt x="104648" y="65379"/>
                  </a:lnTo>
                  <a:lnTo>
                    <a:pt x="36626" y="65379"/>
                  </a:lnTo>
                  <a:lnTo>
                    <a:pt x="34010" y="65379"/>
                  </a:lnTo>
                  <a:lnTo>
                    <a:pt x="34010" y="64770"/>
                  </a:lnTo>
                  <a:lnTo>
                    <a:pt x="109880" y="64770"/>
                  </a:lnTo>
                  <a:lnTo>
                    <a:pt x="109880" y="62230"/>
                  </a:lnTo>
                  <a:close/>
                </a:path>
                <a:path w="141604" h="140970">
                  <a:moveTo>
                    <a:pt x="141262" y="0"/>
                  </a:moveTo>
                  <a:lnTo>
                    <a:pt x="5232" y="0"/>
                  </a:lnTo>
                  <a:lnTo>
                    <a:pt x="5232" y="2540"/>
                  </a:lnTo>
                  <a:lnTo>
                    <a:pt x="2616" y="2603"/>
                  </a:lnTo>
                  <a:lnTo>
                    <a:pt x="5232" y="2540"/>
                  </a:lnTo>
                  <a:lnTo>
                    <a:pt x="5232" y="0"/>
                  </a:lnTo>
                  <a:lnTo>
                    <a:pt x="0" y="0"/>
                  </a:lnTo>
                  <a:lnTo>
                    <a:pt x="0" y="2540"/>
                  </a:lnTo>
                  <a:lnTo>
                    <a:pt x="0" y="138430"/>
                  </a:lnTo>
                  <a:lnTo>
                    <a:pt x="0" y="140970"/>
                  </a:lnTo>
                  <a:lnTo>
                    <a:pt x="141262" y="140970"/>
                  </a:lnTo>
                  <a:lnTo>
                    <a:pt x="141262" y="138633"/>
                  </a:lnTo>
                  <a:lnTo>
                    <a:pt x="141262" y="138430"/>
                  </a:lnTo>
                  <a:lnTo>
                    <a:pt x="141262" y="2603"/>
                  </a:lnTo>
                  <a:lnTo>
                    <a:pt x="138645" y="2603"/>
                  </a:lnTo>
                  <a:lnTo>
                    <a:pt x="136029" y="2603"/>
                  </a:lnTo>
                  <a:lnTo>
                    <a:pt x="136029" y="10160"/>
                  </a:lnTo>
                  <a:lnTo>
                    <a:pt x="136029" y="10452"/>
                  </a:lnTo>
                  <a:lnTo>
                    <a:pt x="136029" y="130784"/>
                  </a:lnTo>
                  <a:lnTo>
                    <a:pt x="130797" y="130810"/>
                  </a:lnTo>
                  <a:lnTo>
                    <a:pt x="136029" y="130784"/>
                  </a:lnTo>
                  <a:lnTo>
                    <a:pt x="136029" y="10452"/>
                  </a:lnTo>
                  <a:lnTo>
                    <a:pt x="130797" y="10452"/>
                  </a:lnTo>
                  <a:lnTo>
                    <a:pt x="130797" y="12700"/>
                  </a:lnTo>
                  <a:lnTo>
                    <a:pt x="130797" y="13068"/>
                  </a:lnTo>
                  <a:lnTo>
                    <a:pt x="130797" y="128168"/>
                  </a:lnTo>
                  <a:lnTo>
                    <a:pt x="13081" y="128270"/>
                  </a:lnTo>
                  <a:lnTo>
                    <a:pt x="15697" y="128168"/>
                  </a:lnTo>
                  <a:lnTo>
                    <a:pt x="125564" y="128168"/>
                  </a:lnTo>
                  <a:lnTo>
                    <a:pt x="128181" y="128168"/>
                  </a:lnTo>
                  <a:lnTo>
                    <a:pt x="130797" y="128168"/>
                  </a:lnTo>
                  <a:lnTo>
                    <a:pt x="130797" y="13068"/>
                  </a:lnTo>
                  <a:lnTo>
                    <a:pt x="128181" y="13068"/>
                  </a:lnTo>
                  <a:lnTo>
                    <a:pt x="125564" y="13068"/>
                  </a:lnTo>
                  <a:lnTo>
                    <a:pt x="125564" y="15684"/>
                  </a:lnTo>
                  <a:lnTo>
                    <a:pt x="125564" y="125552"/>
                  </a:lnTo>
                  <a:lnTo>
                    <a:pt x="15697" y="125552"/>
                  </a:lnTo>
                  <a:lnTo>
                    <a:pt x="15697" y="15684"/>
                  </a:lnTo>
                  <a:lnTo>
                    <a:pt x="125564" y="15684"/>
                  </a:lnTo>
                  <a:lnTo>
                    <a:pt x="125564" y="13068"/>
                  </a:lnTo>
                  <a:lnTo>
                    <a:pt x="15697" y="13068"/>
                  </a:lnTo>
                  <a:lnTo>
                    <a:pt x="13081" y="13068"/>
                  </a:lnTo>
                  <a:lnTo>
                    <a:pt x="13081" y="12700"/>
                  </a:lnTo>
                  <a:lnTo>
                    <a:pt x="130797" y="12700"/>
                  </a:lnTo>
                  <a:lnTo>
                    <a:pt x="130797" y="10452"/>
                  </a:lnTo>
                  <a:lnTo>
                    <a:pt x="130797" y="10160"/>
                  </a:lnTo>
                  <a:lnTo>
                    <a:pt x="136029" y="10160"/>
                  </a:lnTo>
                  <a:lnTo>
                    <a:pt x="136029" y="2603"/>
                  </a:lnTo>
                  <a:lnTo>
                    <a:pt x="141262" y="2540"/>
                  </a:lnTo>
                  <a:lnTo>
                    <a:pt x="141262" y="0"/>
                  </a:lnTo>
                  <a:close/>
                </a:path>
              </a:pathLst>
            </a:custGeom>
            <a:solidFill>
              <a:srgbClr val="252423">
                <a:alpha val="64999"/>
              </a:srgbClr>
            </a:solidFill>
          </p:spPr>
          <p:txBody>
            <a:bodyPr wrap="square" lIns="0" tIns="0" rIns="0" bIns="0" rtlCol="0"/>
            <a:lstStyle/>
            <a:p>
              <a:endParaRPr/>
            </a:p>
          </p:txBody>
        </p:sp>
        <p:sp>
          <p:nvSpPr>
            <p:cNvPr id="18" name="object 18"/>
            <p:cNvSpPr/>
            <p:nvPr/>
          </p:nvSpPr>
          <p:spPr>
            <a:xfrm>
              <a:off x="8607057" y="4067944"/>
              <a:ext cx="10806430" cy="314325"/>
            </a:xfrm>
            <a:custGeom>
              <a:avLst/>
              <a:gdLst/>
              <a:ahLst/>
              <a:cxnLst/>
              <a:rect l="l" t="t" r="r" b="b"/>
              <a:pathLst>
                <a:path w="10806430" h="314325">
                  <a:moveTo>
                    <a:pt x="10805960" y="0"/>
                  </a:moveTo>
                  <a:lnTo>
                    <a:pt x="10805960" y="0"/>
                  </a:lnTo>
                  <a:lnTo>
                    <a:pt x="0" y="0"/>
                  </a:lnTo>
                  <a:lnTo>
                    <a:pt x="0" y="314121"/>
                  </a:lnTo>
                  <a:lnTo>
                    <a:pt x="10805960" y="314121"/>
                  </a:lnTo>
                  <a:lnTo>
                    <a:pt x="10805960" y="0"/>
                  </a:lnTo>
                  <a:close/>
                </a:path>
              </a:pathLst>
            </a:custGeom>
            <a:solidFill>
              <a:srgbClr val="FFFFFF"/>
            </a:solidFill>
          </p:spPr>
          <p:txBody>
            <a:bodyPr wrap="square" lIns="0" tIns="0" rIns="0" bIns="0" rtlCol="0"/>
            <a:lstStyle/>
            <a:p>
              <a:endParaRPr/>
            </a:p>
          </p:txBody>
        </p:sp>
      </p:grpSp>
      <p:sp>
        <p:nvSpPr>
          <p:cNvPr id="19" name="object 19"/>
          <p:cNvSpPr/>
          <p:nvPr/>
        </p:nvSpPr>
        <p:spPr>
          <a:xfrm>
            <a:off x="8623016" y="5140397"/>
            <a:ext cx="10806430" cy="314325"/>
          </a:xfrm>
          <a:custGeom>
            <a:avLst/>
            <a:gdLst/>
            <a:ahLst/>
            <a:cxnLst/>
            <a:rect l="l" t="t" r="r" b="b"/>
            <a:pathLst>
              <a:path w="10806430" h="314325">
                <a:moveTo>
                  <a:pt x="10805960" y="0"/>
                </a:moveTo>
                <a:lnTo>
                  <a:pt x="10805960" y="0"/>
                </a:lnTo>
                <a:lnTo>
                  <a:pt x="0" y="0"/>
                </a:lnTo>
                <a:lnTo>
                  <a:pt x="0" y="314121"/>
                </a:lnTo>
                <a:lnTo>
                  <a:pt x="10805960" y="314121"/>
                </a:lnTo>
                <a:lnTo>
                  <a:pt x="10805960" y="0"/>
                </a:lnTo>
                <a:close/>
              </a:path>
            </a:pathLst>
          </a:custGeom>
          <a:solidFill>
            <a:srgbClr val="FFFFFF"/>
          </a:solidFill>
        </p:spPr>
        <p:txBody>
          <a:bodyPr wrap="square" lIns="0" tIns="0" rIns="0" bIns="0" rtlCol="0"/>
          <a:lstStyle/>
          <a:p>
            <a:endParaRPr/>
          </a:p>
        </p:txBody>
      </p:sp>
      <p:sp>
        <p:nvSpPr>
          <p:cNvPr id="20" name="object 20"/>
          <p:cNvSpPr/>
          <p:nvPr/>
        </p:nvSpPr>
        <p:spPr>
          <a:xfrm>
            <a:off x="8623016" y="5768654"/>
            <a:ext cx="10806430" cy="314325"/>
          </a:xfrm>
          <a:custGeom>
            <a:avLst/>
            <a:gdLst/>
            <a:ahLst/>
            <a:cxnLst/>
            <a:rect l="l" t="t" r="r" b="b"/>
            <a:pathLst>
              <a:path w="10806430" h="314325">
                <a:moveTo>
                  <a:pt x="10805960" y="0"/>
                </a:moveTo>
                <a:lnTo>
                  <a:pt x="10805960" y="0"/>
                </a:lnTo>
                <a:lnTo>
                  <a:pt x="0" y="0"/>
                </a:lnTo>
                <a:lnTo>
                  <a:pt x="0" y="314121"/>
                </a:lnTo>
                <a:lnTo>
                  <a:pt x="10805960" y="314121"/>
                </a:lnTo>
                <a:lnTo>
                  <a:pt x="10805960" y="0"/>
                </a:lnTo>
                <a:close/>
              </a:path>
            </a:pathLst>
          </a:custGeom>
          <a:solidFill>
            <a:srgbClr val="FFFFFF"/>
          </a:solidFill>
        </p:spPr>
        <p:txBody>
          <a:bodyPr wrap="square" lIns="0" tIns="0" rIns="0" bIns="0" rtlCol="0"/>
          <a:lstStyle/>
          <a:p>
            <a:endParaRPr/>
          </a:p>
        </p:txBody>
      </p:sp>
      <p:sp>
        <p:nvSpPr>
          <p:cNvPr id="21" name="object 21"/>
          <p:cNvSpPr/>
          <p:nvPr/>
        </p:nvSpPr>
        <p:spPr>
          <a:xfrm>
            <a:off x="8623016" y="6396897"/>
            <a:ext cx="10806430" cy="314325"/>
          </a:xfrm>
          <a:custGeom>
            <a:avLst/>
            <a:gdLst/>
            <a:ahLst/>
            <a:cxnLst/>
            <a:rect l="l" t="t" r="r" b="b"/>
            <a:pathLst>
              <a:path w="10806430" h="314325">
                <a:moveTo>
                  <a:pt x="10805960" y="0"/>
                </a:moveTo>
                <a:lnTo>
                  <a:pt x="10805960" y="0"/>
                </a:lnTo>
                <a:lnTo>
                  <a:pt x="0" y="0"/>
                </a:lnTo>
                <a:lnTo>
                  <a:pt x="0" y="314134"/>
                </a:lnTo>
                <a:lnTo>
                  <a:pt x="10805960" y="314134"/>
                </a:lnTo>
                <a:lnTo>
                  <a:pt x="10805960" y="0"/>
                </a:lnTo>
                <a:close/>
              </a:path>
            </a:pathLst>
          </a:custGeom>
          <a:solidFill>
            <a:srgbClr val="FFFFFF"/>
          </a:solidFill>
        </p:spPr>
        <p:txBody>
          <a:bodyPr wrap="square" lIns="0" tIns="0" rIns="0" bIns="0" rtlCol="0"/>
          <a:lstStyle/>
          <a:p>
            <a:endParaRPr/>
          </a:p>
        </p:txBody>
      </p:sp>
      <p:grpSp>
        <p:nvGrpSpPr>
          <p:cNvPr id="22" name="object 22"/>
          <p:cNvGrpSpPr/>
          <p:nvPr/>
        </p:nvGrpSpPr>
        <p:grpSpPr>
          <a:xfrm>
            <a:off x="8623027" y="7025148"/>
            <a:ext cx="10806430" cy="942975"/>
            <a:chOff x="8607067" y="6580951"/>
            <a:chExt cx="10806430" cy="942975"/>
          </a:xfrm>
        </p:grpSpPr>
        <p:sp>
          <p:nvSpPr>
            <p:cNvPr id="23" name="object 23"/>
            <p:cNvSpPr/>
            <p:nvPr/>
          </p:nvSpPr>
          <p:spPr>
            <a:xfrm>
              <a:off x="8607067" y="6580951"/>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FFFFFF"/>
            </a:solidFill>
          </p:spPr>
          <p:txBody>
            <a:bodyPr wrap="square" lIns="0" tIns="0" rIns="0" bIns="0" rtlCol="0"/>
            <a:lstStyle/>
            <a:p>
              <a:endParaRPr/>
            </a:p>
          </p:txBody>
        </p:sp>
        <p:sp>
          <p:nvSpPr>
            <p:cNvPr id="24" name="object 24"/>
            <p:cNvSpPr/>
            <p:nvPr/>
          </p:nvSpPr>
          <p:spPr>
            <a:xfrm>
              <a:off x="8693442" y="6683039"/>
              <a:ext cx="141605" cy="140970"/>
            </a:xfrm>
            <a:custGeom>
              <a:avLst/>
              <a:gdLst/>
              <a:ahLst/>
              <a:cxnLst/>
              <a:rect l="l" t="t" r="r" b="b"/>
              <a:pathLst>
                <a:path w="141604" h="140970">
                  <a:moveTo>
                    <a:pt x="109880" y="63500"/>
                  </a:moveTo>
                  <a:lnTo>
                    <a:pt x="107264" y="63500"/>
                  </a:lnTo>
                  <a:lnTo>
                    <a:pt x="107264" y="75971"/>
                  </a:lnTo>
                  <a:lnTo>
                    <a:pt x="107264" y="76200"/>
                  </a:lnTo>
                  <a:lnTo>
                    <a:pt x="104648" y="76200"/>
                  </a:lnTo>
                  <a:lnTo>
                    <a:pt x="104648" y="75971"/>
                  </a:lnTo>
                  <a:lnTo>
                    <a:pt x="107264" y="75971"/>
                  </a:lnTo>
                  <a:lnTo>
                    <a:pt x="107264" y="63500"/>
                  </a:lnTo>
                  <a:lnTo>
                    <a:pt x="78486" y="63500"/>
                  </a:lnTo>
                  <a:lnTo>
                    <a:pt x="78486" y="65506"/>
                  </a:lnTo>
                  <a:lnTo>
                    <a:pt x="78486" y="66040"/>
                  </a:lnTo>
                  <a:lnTo>
                    <a:pt x="75869" y="66040"/>
                  </a:lnTo>
                  <a:lnTo>
                    <a:pt x="75869" y="65506"/>
                  </a:lnTo>
                  <a:lnTo>
                    <a:pt x="78486" y="65506"/>
                  </a:lnTo>
                  <a:lnTo>
                    <a:pt x="78486" y="63500"/>
                  </a:lnTo>
                  <a:lnTo>
                    <a:pt x="78486" y="34290"/>
                  </a:lnTo>
                  <a:lnTo>
                    <a:pt x="78486" y="34112"/>
                  </a:lnTo>
                  <a:lnTo>
                    <a:pt x="78486" y="31750"/>
                  </a:lnTo>
                  <a:lnTo>
                    <a:pt x="73253" y="31750"/>
                  </a:lnTo>
                  <a:lnTo>
                    <a:pt x="73253" y="68122"/>
                  </a:lnTo>
                  <a:lnTo>
                    <a:pt x="73253" y="68580"/>
                  </a:lnTo>
                  <a:lnTo>
                    <a:pt x="73253" y="107365"/>
                  </a:lnTo>
                  <a:lnTo>
                    <a:pt x="73253" y="107950"/>
                  </a:lnTo>
                  <a:lnTo>
                    <a:pt x="68021" y="107950"/>
                  </a:lnTo>
                  <a:lnTo>
                    <a:pt x="68021" y="107365"/>
                  </a:lnTo>
                  <a:lnTo>
                    <a:pt x="73253" y="107365"/>
                  </a:lnTo>
                  <a:lnTo>
                    <a:pt x="73253" y="68580"/>
                  </a:lnTo>
                  <a:lnTo>
                    <a:pt x="68021" y="68580"/>
                  </a:lnTo>
                  <a:lnTo>
                    <a:pt x="68021" y="68122"/>
                  </a:lnTo>
                  <a:lnTo>
                    <a:pt x="73253" y="68122"/>
                  </a:lnTo>
                  <a:lnTo>
                    <a:pt x="73253" y="31750"/>
                  </a:lnTo>
                  <a:lnTo>
                    <a:pt x="62788" y="31750"/>
                  </a:lnTo>
                  <a:lnTo>
                    <a:pt x="62788" y="34290"/>
                  </a:lnTo>
                  <a:lnTo>
                    <a:pt x="62788" y="63500"/>
                  </a:lnTo>
                  <a:lnTo>
                    <a:pt x="36626" y="63500"/>
                  </a:lnTo>
                  <a:lnTo>
                    <a:pt x="36626" y="75971"/>
                  </a:lnTo>
                  <a:lnTo>
                    <a:pt x="36626" y="76200"/>
                  </a:lnTo>
                  <a:lnTo>
                    <a:pt x="34010" y="76200"/>
                  </a:lnTo>
                  <a:lnTo>
                    <a:pt x="34010" y="75971"/>
                  </a:lnTo>
                  <a:lnTo>
                    <a:pt x="36626" y="75971"/>
                  </a:lnTo>
                  <a:lnTo>
                    <a:pt x="36626" y="63500"/>
                  </a:lnTo>
                  <a:lnTo>
                    <a:pt x="31394" y="63500"/>
                  </a:lnTo>
                  <a:lnTo>
                    <a:pt x="31394" y="66040"/>
                  </a:lnTo>
                  <a:lnTo>
                    <a:pt x="31394" y="76200"/>
                  </a:lnTo>
                  <a:lnTo>
                    <a:pt x="31394" y="78740"/>
                  </a:lnTo>
                  <a:lnTo>
                    <a:pt x="62788" y="78740"/>
                  </a:lnTo>
                  <a:lnTo>
                    <a:pt x="62788" y="107950"/>
                  </a:lnTo>
                  <a:lnTo>
                    <a:pt x="62788" y="110490"/>
                  </a:lnTo>
                  <a:lnTo>
                    <a:pt x="78486" y="110490"/>
                  </a:lnTo>
                  <a:lnTo>
                    <a:pt x="78486" y="107950"/>
                  </a:lnTo>
                  <a:lnTo>
                    <a:pt x="75869" y="107950"/>
                  </a:lnTo>
                  <a:lnTo>
                    <a:pt x="75869" y="107365"/>
                  </a:lnTo>
                  <a:lnTo>
                    <a:pt x="78486" y="107365"/>
                  </a:lnTo>
                  <a:lnTo>
                    <a:pt x="78486" y="78740"/>
                  </a:lnTo>
                  <a:lnTo>
                    <a:pt x="109880" y="78740"/>
                  </a:lnTo>
                  <a:lnTo>
                    <a:pt x="109880" y="76200"/>
                  </a:lnTo>
                  <a:lnTo>
                    <a:pt x="109880" y="66040"/>
                  </a:lnTo>
                  <a:lnTo>
                    <a:pt x="109880" y="63500"/>
                  </a:lnTo>
                  <a:close/>
                </a:path>
                <a:path w="141604" h="140970">
                  <a:moveTo>
                    <a:pt x="141262" y="0"/>
                  </a:moveTo>
                  <a:lnTo>
                    <a:pt x="5232" y="0"/>
                  </a:lnTo>
                  <a:lnTo>
                    <a:pt x="5232" y="2540"/>
                  </a:lnTo>
                  <a:lnTo>
                    <a:pt x="5232" y="2717"/>
                  </a:lnTo>
                  <a:lnTo>
                    <a:pt x="2616" y="2717"/>
                  </a:lnTo>
                  <a:lnTo>
                    <a:pt x="2616" y="2540"/>
                  </a:lnTo>
                  <a:lnTo>
                    <a:pt x="5232" y="2540"/>
                  </a:lnTo>
                  <a:lnTo>
                    <a:pt x="5232" y="0"/>
                  </a:lnTo>
                  <a:lnTo>
                    <a:pt x="0" y="0"/>
                  </a:lnTo>
                  <a:lnTo>
                    <a:pt x="0" y="2540"/>
                  </a:lnTo>
                  <a:lnTo>
                    <a:pt x="0" y="138430"/>
                  </a:lnTo>
                  <a:lnTo>
                    <a:pt x="0" y="140970"/>
                  </a:lnTo>
                  <a:lnTo>
                    <a:pt x="141262" y="140970"/>
                  </a:lnTo>
                  <a:lnTo>
                    <a:pt x="141262" y="138760"/>
                  </a:lnTo>
                  <a:lnTo>
                    <a:pt x="141262" y="138430"/>
                  </a:lnTo>
                  <a:lnTo>
                    <a:pt x="141262" y="2717"/>
                  </a:lnTo>
                  <a:lnTo>
                    <a:pt x="138645" y="2717"/>
                  </a:lnTo>
                  <a:lnTo>
                    <a:pt x="136029" y="2717"/>
                  </a:lnTo>
                  <a:lnTo>
                    <a:pt x="136029" y="10160"/>
                  </a:lnTo>
                  <a:lnTo>
                    <a:pt x="136029" y="10566"/>
                  </a:lnTo>
                  <a:lnTo>
                    <a:pt x="130797" y="10566"/>
                  </a:lnTo>
                  <a:lnTo>
                    <a:pt x="130797" y="12700"/>
                  </a:lnTo>
                  <a:lnTo>
                    <a:pt x="130797" y="13182"/>
                  </a:lnTo>
                  <a:lnTo>
                    <a:pt x="128181" y="13182"/>
                  </a:lnTo>
                  <a:lnTo>
                    <a:pt x="125564" y="13182"/>
                  </a:lnTo>
                  <a:lnTo>
                    <a:pt x="125564" y="15798"/>
                  </a:lnTo>
                  <a:lnTo>
                    <a:pt x="125564" y="125679"/>
                  </a:lnTo>
                  <a:lnTo>
                    <a:pt x="15697" y="125679"/>
                  </a:lnTo>
                  <a:lnTo>
                    <a:pt x="15697" y="15798"/>
                  </a:lnTo>
                  <a:lnTo>
                    <a:pt x="125564" y="15798"/>
                  </a:lnTo>
                  <a:lnTo>
                    <a:pt x="125564" y="13182"/>
                  </a:lnTo>
                  <a:lnTo>
                    <a:pt x="15697" y="13182"/>
                  </a:lnTo>
                  <a:lnTo>
                    <a:pt x="13081" y="13182"/>
                  </a:lnTo>
                  <a:lnTo>
                    <a:pt x="13081" y="12700"/>
                  </a:lnTo>
                  <a:lnTo>
                    <a:pt x="130797" y="12700"/>
                  </a:lnTo>
                  <a:lnTo>
                    <a:pt x="130797" y="10566"/>
                  </a:lnTo>
                  <a:lnTo>
                    <a:pt x="130797" y="10160"/>
                  </a:lnTo>
                  <a:lnTo>
                    <a:pt x="136029" y="10160"/>
                  </a:lnTo>
                  <a:lnTo>
                    <a:pt x="136029" y="2717"/>
                  </a:lnTo>
                  <a:lnTo>
                    <a:pt x="136029" y="2540"/>
                  </a:lnTo>
                  <a:lnTo>
                    <a:pt x="141262" y="2540"/>
                  </a:lnTo>
                  <a:lnTo>
                    <a:pt x="141262" y="0"/>
                  </a:lnTo>
                  <a:close/>
                </a:path>
              </a:pathLst>
            </a:custGeom>
            <a:solidFill>
              <a:srgbClr val="252423">
                <a:alpha val="64999"/>
              </a:srgbClr>
            </a:solidFill>
          </p:spPr>
          <p:txBody>
            <a:bodyPr wrap="square" lIns="0" tIns="0" rIns="0" bIns="0" rtlCol="0"/>
            <a:lstStyle/>
            <a:p>
              <a:endParaRPr/>
            </a:p>
          </p:txBody>
        </p:sp>
        <p:sp>
          <p:nvSpPr>
            <p:cNvPr id="25" name="object 25"/>
            <p:cNvSpPr/>
            <p:nvPr/>
          </p:nvSpPr>
          <p:spPr>
            <a:xfrm>
              <a:off x="13664502" y="6580957"/>
              <a:ext cx="5748655" cy="314325"/>
            </a:xfrm>
            <a:custGeom>
              <a:avLst/>
              <a:gdLst/>
              <a:ahLst/>
              <a:cxnLst/>
              <a:rect l="l" t="t" r="r" b="b"/>
              <a:pathLst>
                <a:path w="5748655" h="314325">
                  <a:moveTo>
                    <a:pt x="5748515" y="0"/>
                  </a:moveTo>
                  <a:lnTo>
                    <a:pt x="4130764" y="0"/>
                  </a:lnTo>
                  <a:lnTo>
                    <a:pt x="2889961" y="0"/>
                  </a:lnTo>
                  <a:lnTo>
                    <a:pt x="1444980" y="0"/>
                  </a:lnTo>
                  <a:lnTo>
                    <a:pt x="0" y="0"/>
                  </a:lnTo>
                  <a:lnTo>
                    <a:pt x="0" y="314121"/>
                  </a:lnTo>
                  <a:lnTo>
                    <a:pt x="1444980" y="314121"/>
                  </a:lnTo>
                  <a:lnTo>
                    <a:pt x="2889961" y="314121"/>
                  </a:lnTo>
                  <a:lnTo>
                    <a:pt x="4130764" y="314121"/>
                  </a:lnTo>
                  <a:lnTo>
                    <a:pt x="5748515" y="314121"/>
                  </a:lnTo>
                  <a:lnTo>
                    <a:pt x="5748515" y="0"/>
                  </a:lnTo>
                  <a:close/>
                </a:path>
              </a:pathLst>
            </a:custGeom>
            <a:solidFill>
              <a:srgbClr val="FFFFFF"/>
            </a:solidFill>
          </p:spPr>
          <p:txBody>
            <a:bodyPr wrap="square" lIns="0" tIns="0" rIns="0" bIns="0" rtlCol="0"/>
            <a:lstStyle/>
            <a:p>
              <a:endParaRPr/>
            </a:p>
          </p:txBody>
        </p:sp>
        <p:sp>
          <p:nvSpPr>
            <p:cNvPr id="26" name="object 26"/>
            <p:cNvSpPr/>
            <p:nvPr/>
          </p:nvSpPr>
          <p:spPr>
            <a:xfrm>
              <a:off x="8607067" y="6895077"/>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EDECEC"/>
            </a:solidFill>
          </p:spPr>
          <p:txBody>
            <a:bodyPr wrap="square" lIns="0" tIns="0" rIns="0" bIns="0" rtlCol="0"/>
            <a:lstStyle/>
            <a:p>
              <a:endParaRPr/>
            </a:p>
          </p:txBody>
        </p:sp>
        <p:sp>
          <p:nvSpPr>
            <p:cNvPr id="27" name="object 27"/>
            <p:cNvSpPr/>
            <p:nvPr/>
          </p:nvSpPr>
          <p:spPr>
            <a:xfrm>
              <a:off x="8693442" y="6996729"/>
              <a:ext cx="141605" cy="142240"/>
            </a:xfrm>
            <a:custGeom>
              <a:avLst/>
              <a:gdLst/>
              <a:ahLst/>
              <a:cxnLst/>
              <a:rect l="l" t="t" r="r" b="b"/>
              <a:pathLst>
                <a:path w="141604" h="142240">
                  <a:moveTo>
                    <a:pt x="109880" y="63500"/>
                  </a:moveTo>
                  <a:lnTo>
                    <a:pt x="78486" y="63500"/>
                  </a:lnTo>
                  <a:lnTo>
                    <a:pt x="78486" y="65938"/>
                  </a:lnTo>
                  <a:lnTo>
                    <a:pt x="78486" y="76200"/>
                  </a:lnTo>
                  <a:lnTo>
                    <a:pt x="78486" y="76403"/>
                  </a:lnTo>
                  <a:lnTo>
                    <a:pt x="75869" y="76403"/>
                  </a:lnTo>
                  <a:lnTo>
                    <a:pt x="75869" y="76200"/>
                  </a:lnTo>
                  <a:lnTo>
                    <a:pt x="78486" y="76200"/>
                  </a:lnTo>
                  <a:lnTo>
                    <a:pt x="78486" y="66040"/>
                  </a:lnTo>
                  <a:lnTo>
                    <a:pt x="75869" y="66040"/>
                  </a:lnTo>
                  <a:lnTo>
                    <a:pt x="78486" y="65938"/>
                  </a:lnTo>
                  <a:lnTo>
                    <a:pt x="78486" y="63500"/>
                  </a:lnTo>
                  <a:lnTo>
                    <a:pt x="78486" y="34544"/>
                  </a:lnTo>
                  <a:lnTo>
                    <a:pt x="75869" y="34544"/>
                  </a:lnTo>
                  <a:lnTo>
                    <a:pt x="75869" y="34290"/>
                  </a:lnTo>
                  <a:lnTo>
                    <a:pt x="78486" y="34290"/>
                  </a:lnTo>
                  <a:lnTo>
                    <a:pt x="78486" y="31750"/>
                  </a:lnTo>
                  <a:lnTo>
                    <a:pt x="73253" y="31750"/>
                  </a:lnTo>
                  <a:lnTo>
                    <a:pt x="73253" y="34290"/>
                  </a:lnTo>
                  <a:lnTo>
                    <a:pt x="73253" y="34544"/>
                  </a:lnTo>
                  <a:lnTo>
                    <a:pt x="73253" y="107950"/>
                  </a:lnTo>
                  <a:lnTo>
                    <a:pt x="68021" y="107950"/>
                  </a:lnTo>
                  <a:lnTo>
                    <a:pt x="68021" y="107797"/>
                  </a:lnTo>
                  <a:lnTo>
                    <a:pt x="73253" y="107797"/>
                  </a:lnTo>
                  <a:lnTo>
                    <a:pt x="73253" y="73787"/>
                  </a:lnTo>
                  <a:lnTo>
                    <a:pt x="68021" y="73787"/>
                  </a:lnTo>
                  <a:lnTo>
                    <a:pt x="68021" y="73660"/>
                  </a:lnTo>
                  <a:lnTo>
                    <a:pt x="73253" y="73660"/>
                  </a:lnTo>
                  <a:lnTo>
                    <a:pt x="73253" y="68580"/>
                  </a:lnTo>
                  <a:lnTo>
                    <a:pt x="68021" y="68580"/>
                  </a:lnTo>
                  <a:lnTo>
                    <a:pt x="73253" y="68554"/>
                  </a:lnTo>
                  <a:lnTo>
                    <a:pt x="73253" y="34544"/>
                  </a:lnTo>
                  <a:lnTo>
                    <a:pt x="68021" y="34544"/>
                  </a:lnTo>
                  <a:lnTo>
                    <a:pt x="68021" y="34290"/>
                  </a:lnTo>
                  <a:lnTo>
                    <a:pt x="73253" y="34290"/>
                  </a:lnTo>
                  <a:lnTo>
                    <a:pt x="73253" y="31750"/>
                  </a:lnTo>
                  <a:lnTo>
                    <a:pt x="62788" y="31750"/>
                  </a:lnTo>
                  <a:lnTo>
                    <a:pt x="62788" y="34290"/>
                  </a:lnTo>
                  <a:lnTo>
                    <a:pt x="62788" y="63500"/>
                  </a:lnTo>
                  <a:lnTo>
                    <a:pt x="31394" y="63500"/>
                  </a:lnTo>
                  <a:lnTo>
                    <a:pt x="31394" y="66040"/>
                  </a:lnTo>
                  <a:lnTo>
                    <a:pt x="31394" y="76200"/>
                  </a:lnTo>
                  <a:lnTo>
                    <a:pt x="31394" y="78740"/>
                  </a:lnTo>
                  <a:lnTo>
                    <a:pt x="62788" y="78740"/>
                  </a:lnTo>
                  <a:lnTo>
                    <a:pt x="62788" y="107950"/>
                  </a:lnTo>
                  <a:lnTo>
                    <a:pt x="62788" y="110490"/>
                  </a:lnTo>
                  <a:lnTo>
                    <a:pt x="78486" y="110490"/>
                  </a:lnTo>
                  <a:lnTo>
                    <a:pt x="78486" y="107950"/>
                  </a:lnTo>
                  <a:lnTo>
                    <a:pt x="75869" y="107950"/>
                  </a:lnTo>
                  <a:lnTo>
                    <a:pt x="75869" y="107797"/>
                  </a:lnTo>
                  <a:lnTo>
                    <a:pt x="78486" y="107797"/>
                  </a:lnTo>
                  <a:lnTo>
                    <a:pt x="78486" y="78740"/>
                  </a:lnTo>
                  <a:lnTo>
                    <a:pt x="109880" y="78740"/>
                  </a:lnTo>
                  <a:lnTo>
                    <a:pt x="109880" y="76200"/>
                  </a:lnTo>
                  <a:lnTo>
                    <a:pt x="109880" y="66040"/>
                  </a:lnTo>
                  <a:lnTo>
                    <a:pt x="109880" y="63500"/>
                  </a:lnTo>
                  <a:close/>
                </a:path>
                <a:path w="141604" h="142240">
                  <a:moveTo>
                    <a:pt x="141262" y="0"/>
                  </a:moveTo>
                  <a:lnTo>
                    <a:pt x="125564" y="0"/>
                  </a:lnTo>
                  <a:lnTo>
                    <a:pt x="125564" y="16230"/>
                  </a:lnTo>
                  <a:lnTo>
                    <a:pt x="125564" y="126111"/>
                  </a:lnTo>
                  <a:lnTo>
                    <a:pt x="15697" y="126111"/>
                  </a:lnTo>
                  <a:lnTo>
                    <a:pt x="15697" y="16230"/>
                  </a:lnTo>
                  <a:lnTo>
                    <a:pt x="125564" y="16230"/>
                  </a:lnTo>
                  <a:lnTo>
                    <a:pt x="125564" y="0"/>
                  </a:lnTo>
                  <a:lnTo>
                    <a:pt x="5232" y="0"/>
                  </a:lnTo>
                  <a:lnTo>
                    <a:pt x="5232" y="2540"/>
                  </a:lnTo>
                  <a:lnTo>
                    <a:pt x="5232" y="3149"/>
                  </a:lnTo>
                  <a:lnTo>
                    <a:pt x="5232" y="139192"/>
                  </a:lnTo>
                  <a:lnTo>
                    <a:pt x="5232" y="139700"/>
                  </a:lnTo>
                  <a:lnTo>
                    <a:pt x="2616" y="139700"/>
                  </a:lnTo>
                  <a:lnTo>
                    <a:pt x="2616" y="139192"/>
                  </a:lnTo>
                  <a:lnTo>
                    <a:pt x="5232" y="139192"/>
                  </a:lnTo>
                  <a:lnTo>
                    <a:pt x="5232" y="3149"/>
                  </a:lnTo>
                  <a:lnTo>
                    <a:pt x="2616" y="3149"/>
                  </a:lnTo>
                  <a:lnTo>
                    <a:pt x="2616" y="2540"/>
                  </a:lnTo>
                  <a:lnTo>
                    <a:pt x="5232" y="2540"/>
                  </a:lnTo>
                  <a:lnTo>
                    <a:pt x="5232" y="0"/>
                  </a:lnTo>
                  <a:lnTo>
                    <a:pt x="0" y="0"/>
                  </a:lnTo>
                  <a:lnTo>
                    <a:pt x="0" y="2540"/>
                  </a:lnTo>
                  <a:lnTo>
                    <a:pt x="0" y="139700"/>
                  </a:lnTo>
                  <a:lnTo>
                    <a:pt x="0" y="142240"/>
                  </a:lnTo>
                  <a:lnTo>
                    <a:pt x="141262" y="142240"/>
                  </a:lnTo>
                  <a:lnTo>
                    <a:pt x="141262" y="139700"/>
                  </a:lnTo>
                  <a:lnTo>
                    <a:pt x="136029" y="139700"/>
                  </a:lnTo>
                  <a:lnTo>
                    <a:pt x="136029" y="139192"/>
                  </a:lnTo>
                  <a:lnTo>
                    <a:pt x="138645" y="139192"/>
                  </a:lnTo>
                  <a:lnTo>
                    <a:pt x="141262" y="139192"/>
                  </a:lnTo>
                  <a:lnTo>
                    <a:pt x="141262" y="3149"/>
                  </a:lnTo>
                  <a:lnTo>
                    <a:pt x="138645" y="3149"/>
                  </a:lnTo>
                  <a:lnTo>
                    <a:pt x="136029" y="3149"/>
                  </a:lnTo>
                  <a:lnTo>
                    <a:pt x="136029" y="2540"/>
                  </a:lnTo>
                  <a:lnTo>
                    <a:pt x="141262" y="2540"/>
                  </a:lnTo>
                  <a:lnTo>
                    <a:pt x="141262" y="0"/>
                  </a:lnTo>
                  <a:close/>
                </a:path>
              </a:pathLst>
            </a:custGeom>
            <a:solidFill>
              <a:srgbClr val="252423">
                <a:alpha val="64999"/>
              </a:srgbClr>
            </a:solidFill>
          </p:spPr>
          <p:txBody>
            <a:bodyPr wrap="square" lIns="0" tIns="0" rIns="0" bIns="0" rtlCol="0"/>
            <a:lstStyle/>
            <a:p>
              <a:endParaRPr/>
            </a:p>
          </p:txBody>
        </p:sp>
        <p:sp>
          <p:nvSpPr>
            <p:cNvPr id="28" name="object 28"/>
            <p:cNvSpPr/>
            <p:nvPr/>
          </p:nvSpPr>
          <p:spPr>
            <a:xfrm>
              <a:off x="8607067" y="7209204"/>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FFFFFF"/>
            </a:solidFill>
          </p:spPr>
          <p:txBody>
            <a:bodyPr wrap="square" lIns="0" tIns="0" rIns="0" bIns="0" rtlCol="0"/>
            <a:lstStyle/>
            <a:p>
              <a:endParaRPr/>
            </a:p>
          </p:txBody>
        </p:sp>
        <p:sp>
          <p:nvSpPr>
            <p:cNvPr id="29" name="object 29"/>
            <p:cNvSpPr/>
            <p:nvPr/>
          </p:nvSpPr>
          <p:spPr>
            <a:xfrm>
              <a:off x="8693442" y="7311689"/>
              <a:ext cx="141605" cy="140970"/>
            </a:xfrm>
            <a:custGeom>
              <a:avLst/>
              <a:gdLst/>
              <a:ahLst/>
              <a:cxnLst/>
              <a:rect l="l" t="t" r="r" b="b"/>
              <a:pathLst>
                <a:path w="141604" h="140970">
                  <a:moveTo>
                    <a:pt x="109880" y="62230"/>
                  </a:moveTo>
                  <a:lnTo>
                    <a:pt x="31394" y="62230"/>
                  </a:lnTo>
                  <a:lnTo>
                    <a:pt x="31394" y="64770"/>
                  </a:lnTo>
                  <a:lnTo>
                    <a:pt x="31394" y="76200"/>
                  </a:lnTo>
                  <a:lnTo>
                    <a:pt x="31394" y="78740"/>
                  </a:lnTo>
                  <a:lnTo>
                    <a:pt x="109880" y="78740"/>
                  </a:lnTo>
                  <a:lnTo>
                    <a:pt x="109880" y="76200"/>
                  </a:lnTo>
                  <a:lnTo>
                    <a:pt x="34010" y="76200"/>
                  </a:lnTo>
                  <a:lnTo>
                    <a:pt x="34010" y="75577"/>
                  </a:lnTo>
                  <a:lnTo>
                    <a:pt x="36626" y="75577"/>
                  </a:lnTo>
                  <a:lnTo>
                    <a:pt x="104648" y="75577"/>
                  </a:lnTo>
                  <a:lnTo>
                    <a:pt x="107264" y="75577"/>
                  </a:lnTo>
                  <a:lnTo>
                    <a:pt x="109880" y="75577"/>
                  </a:lnTo>
                  <a:lnTo>
                    <a:pt x="109880" y="65112"/>
                  </a:lnTo>
                  <a:lnTo>
                    <a:pt x="107264" y="65112"/>
                  </a:lnTo>
                  <a:lnTo>
                    <a:pt x="104648" y="65112"/>
                  </a:lnTo>
                  <a:lnTo>
                    <a:pt x="36626" y="65112"/>
                  </a:lnTo>
                  <a:lnTo>
                    <a:pt x="34010" y="65112"/>
                  </a:lnTo>
                  <a:lnTo>
                    <a:pt x="34010" y="64770"/>
                  </a:lnTo>
                  <a:lnTo>
                    <a:pt x="109880" y="64770"/>
                  </a:lnTo>
                  <a:lnTo>
                    <a:pt x="109880" y="62230"/>
                  </a:lnTo>
                  <a:close/>
                </a:path>
                <a:path w="141604" h="140970">
                  <a:moveTo>
                    <a:pt x="141262" y="0"/>
                  </a:moveTo>
                  <a:lnTo>
                    <a:pt x="136029" y="0"/>
                  </a:lnTo>
                  <a:lnTo>
                    <a:pt x="136029" y="10160"/>
                  </a:lnTo>
                  <a:lnTo>
                    <a:pt x="136029" y="130505"/>
                  </a:lnTo>
                  <a:lnTo>
                    <a:pt x="136029" y="130810"/>
                  </a:lnTo>
                  <a:lnTo>
                    <a:pt x="130797" y="130810"/>
                  </a:lnTo>
                  <a:lnTo>
                    <a:pt x="130797" y="130505"/>
                  </a:lnTo>
                  <a:lnTo>
                    <a:pt x="136029" y="130505"/>
                  </a:lnTo>
                  <a:lnTo>
                    <a:pt x="136029" y="10172"/>
                  </a:lnTo>
                  <a:lnTo>
                    <a:pt x="130797" y="10172"/>
                  </a:lnTo>
                  <a:lnTo>
                    <a:pt x="130797" y="12700"/>
                  </a:lnTo>
                  <a:lnTo>
                    <a:pt x="130797" y="127889"/>
                  </a:lnTo>
                  <a:lnTo>
                    <a:pt x="130797" y="128270"/>
                  </a:lnTo>
                  <a:lnTo>
                    <a:pt x="13081" y="128270"/>
                  </a:lnTo>
                  <a:lnTo>
                    <a:pt x="13081" y="127889"/>
                  </a:lnTo>
                  <a:lnTo>
                    <a:pt x="15697" y="127889"/>
                  </a:lnTo>
                  <a:lnTo>
                    <a:pt x="125564" y="127889"/>
                  </a:lnTo>
                  <a:lnTo>
                    <a:pt x="128181" y="127889"/>
                  </a:lnTo>
                  <a:lnTo>
                    <a:pt x="130797" y="127889"/>
                  </a:lnTo>
                  <a:lnTo>
                    <a:pt x="130797" y="12788"/>
                  </a:lnTo>
                  <a:lnTo>
                    <a:pt x="128181" y="12788"/>
                  </a:lnTo>
                  <a:lnTo>
                    <a:pt x="125564" y="12788"/>
                  </a:lnTo>
                  <a:lnTo>
                    <a:pt x="125564" y="15405"/>
                  </a:lnTo>
                  <a:lnTo>
                    <a:pt x="125564" y="125272"/>
                  </a:lnTo>
                  <a:lnTo>
                    <a:pt x="15697" y="125272"/>
                  </a:lnTo>
                  <a:lnTo>
                    <a:pt x="15697" y="15405"/>
                  </a:lnTo>
                  <a:lnTo>
                    <a:pt x="125564" y="15405"/>
                  </a:lnTo>
                  <a:lnTo>
                    <a:pt x="125564" y="12788"/>
                  </a:lnTo>
                  <a:lnTo>
                    <a:pt x="15697" y="12788"/>
                  </a:lnTo>
                  <a:lnTo>
                    <a:pt x="13081" y="12788"/>
                  </a:lnTo>
                  <a:lnTo>
                    <a:pt x="130797" y="12700"/>
                  </a:lnTo>
                  <a:lnTo>
                    <a:pt x="130797" y="10172"/>
                  </a:lnTo>
                  <a:lnTo>
                    <a:pt x="136029" y="10160"/>
                  </a:lnTo>
                  <a:lnTo>
                    <a:pt x="136029" y="0"/>
                  </a:lnTo>
                  <a:lnTo>
                    <a:pt x="5232" y="0"/>
                  </a:lnTo>
                  <a:lnTo>
                    <a:pt x="5232" y="138353"/>
                  </a:lnTo>
                  <a:lnTo>
                    <a:pt x="2616" y="138430"/>
                  </a:lnTo>
                  <a:lnTo>
                    <a:pt x="5232" y="138353"/>
                  </a:lnTo>
                  <a:lnTo>
                    <a:pt x="5232" y="0"/>
                  </a:lnTo>
                  <a:lnTo>
                    <a:pt x="0" y="0"/>
                  </a:lnTo>
                  <a:lnTo>
                    <a:pt x="0" y="2540"/>
                  </a:lnTo>
                  <a:lnTo>
                    <a:pt x="0" y="138430"/>
                  </a:lnTo>
                  <a:lnTo>
                    <a:pt x="0" y="140970"/>
                  </a:lnTo>
                  <a:lnTo>
                    <a:pt x="141262" y="140970"/>
                  </a:lnTo>
                  <a:lnTo>
                    <a:pt x="141262" y="138430"/>
                  </a:lnTo>
                  <a:lnTo>
                    <a:pt x="136029" y="138430"/>
                  </a:lnTo>
                  <a:lnTo>
                    <a:pt x="138645" y="138353"/>
                  </a:lnTo>
                  <a:lnTo>
                    <a:pt x="141262" y="138353"/>
                  </a:lnTo>
                  <a:lnTo>
                    <a:pt x="141262" y="2540"/>
                  </a:lnTo>
                  <a:lnTo>
                    <a:pt x="141262" y="2324"/>
                  </a:lnTo>
                  <a:lnTo>
                    <a:pt x="141262" y="0"/>
                  </a:lnTo>
                  <a:close/>
                </a:path>
              </a:pathLst>
            </a:custGeom>
            <a:solidFill>
              <a:srgbClr val="252423">
                <a:alpha val="64999"/>
              </a:srgbClr>
            </a:solidFill>
          </p:spPr>
          <p:txBody>
            <a:bodyPr wrap="square" lIns="0" tIns="0" rIns="0" bIns="0" rtlCol="0"/>
            <a:lstStyle/>
            <a:p>
              <a:endParaRPr/>
            </a:p>
          </p:txBody>
        </p:sp>
        <p:sp>
          <p:nvSpPr>
            <p:cNvPr id="30" name="object 30"/>
            <p:cNvSpPr/>
            <p:nvPr/>
          </p:nvSpPr>
          <p:spPr>
            <a:xfrm>
              <a:off x="13664502" y="7209213"/>
              <a:ext cx="5748655" cy="314325"/>
            </a:xfrm>
            <a:custGeom>
              <a:avLst/>
              <a:gdLst/>
              <a:ahLst/>
              <a:cxnLst/>
              <a:rect l="l" t="t" r="r" b="b"/>
              <a:pathLst>
                <a:path w="5748655" h="314325">
                  <a:moveTo>
                    <a:pt x="5748515" y="0"/>
                  </a:moveTo>
                  <a:lnTo>
                    <a:pt x="4130764" y="0"/>
                  </a:lnTo>
                  <a:lnTo>
                    <a:pt x="2889961" y="0"/>
                  </a:lnTo>
                  <a:lnTo>
                    <a:pt x="1444980" y="0"/>
                  </a:lnTo>
                  <a:lnTo>
                    <a:pt x="0" y="0"/>
                  </a:lnTo>
                  <a:lnTo>
                    <a:pt x="0" y="314121"/>
                  </a:lnTo>
                  <a:lnTo>
                    <a:pt x="1444980" y="314121"/>
                  </a:lnTo>
                  <a:lnTo>
                    <a:pt x="2889961" y="314121"/>
                  </a:lnTo>
                  <a:lnTo>
                    <a:pt x="4130764" y="314121"/>
                  </a:lnTo>
                  <a:lnTo>
                    <a:pt x="5748515" y="314121"/>
                  </a:lnTo>
                  <a:lnTo>
                    <a:pt x="5748515" y="0"/>
                  </a:lnTo>
                  <a:close/>
                </a:path>
              </a:pathLst>
            </a:custGeom>
            <a:solidFill>
              <a:srgbClr val="FFFFFF"/>
            </a:solidFill>
          </p:spPr>
          <p:txBody>
            <a:bodyPr wrap="square" lIns="0" tIns="0" rIns="0" bIns="0" rtlCol="0"/>
            <a:lstStyle/>
            <a:p>
              <a:endParaRPr/>
            </a:p>
          </p:txBody>
        </p:sp>
      </p:grpSp>
      <p:sp>
        <p:nvSpPr>
          <p:cNvPr id="31" name="object 31"/>
          <p:cNvSpPr/>
          <p:nvPr/>
        </p:nvSpPr>
        <p:spPr>
          <a:xfrm>
            <a:off x="8623016" y="8281666"/>
            <a:ext cx="10806430" cy="314325"/>
          </a:xfrm>
          <a:custGeom>
            <a:avLst/>
            <a:gdLst/>
            <a:ahLst/>
            <a:cxnLst/>
            <a:rect l="l" t="t" r="r" b="b"/>
            <a:pathLst>
              <a:path w="10806430" h="314325">
                <a:moveTo>
                  <a:pt x="10805960" y="0"/>
                </a:moveTo>
                <a:lnTo>
                  <a:pt x="10805960" y="0"/>
                </a:lnTo>
                <a:lnTo>
                  <a:pt x="0" y="0"/>
                </a:lnTo>
                <a:lnTo>
                  <a:pt x="0" y="314121"/>
                </a:lnTo>
                <a:lnTo>
                  <a:pt x="10805960" y="314121"/>
                </a:lnTo>
                <a:lnTo>
                  <a:pt x="10805960" y="0"/>
                </a:lnTo>
                <a:close/>
              </a:path>
            </a:pathLst>
          </a:custGeom>
          <a:solidFill>
            <a:srgbClr val="FFFFFF"/>
          </a:solidFill>
        </p:spPr>
        <p:txBody>
          <a:bodyPr wrap="square" lIns="0" tIns="0" rIns="0" bIns="0" rtlCol="0"/>
          <a:lstStyle/>
          <a:p>
            <a:endParaRPr/>
          </a:p>
        </p:txBody>
      </p:sp>
      <p:grpSp>
        <p:nvGrpSpPr>
          <p:cNvPr id="32" name="object 32"/>
          <p:cNvGrpSpPr/>
          <p:nvPr/>
        </p:nvGrpSpPr>
        <p:grpSpPr>
          <a:xfrm>
            <a:off x="8623027" y="8909907"/>
            <a:ext cx="10806430" cy="1570990"/>
            <a:chOff x="8607067" y="8465710"/>
            <a:chExt cx="10806430" cy="1570990"/>
          </a:xfrm>
        </p:grpSpPr>
        <p:sp>
          <p:nvSpPr>
            <p:cNvPr id="33" name="object 33"/>
            <p:cNvSpPr/>
            <p:nvPr/>
          </p:nvSpPr>
          <p:spPr>
            <a:xfrm>
              <a:off x="8607057" y="8465713"/>
              <a:ext cx="10806430" cy="314325"/>
            </a:xfrm>
            <a:custGeom>
              <a:avLst/>
              <a:gdLst/>
              <a:ahLst/>
              <a:cxnLst/>
              <a:rect l="l" t="t" r="r" b="b"/>
              <a:pathLst>
                <a:path w="10806430" h="314325">
                  <a:moveTo>
                    <a:pt x="10805960" y="0"/>
                  </a:moveTo>
                  <a:lnTo>
                    <a:pt x="10805960" y="0"/>
                  </a:lnTo>
                  <a:lnTo>
                    <a:pt x="0" y="0"/>
                  </a:lnTo>
                  <a:lnTo>
                    <a:pt x="0" y="314134"/>
                  </a:lnTo>
                  <a:lnTo>
                    <a:pt x="10805960" y="314134"/>
                  </a:lnTo>
                  <a:lnTo>
                    <a:pt x="10805960" y="0"/>
                  </a:lnTo>
                  <a:close/>
                </a:path>
              </a:pathLst>
            </a:custGeom>
            <a:solidFill>
              <a:srgbClr val="FFFFFF"/>
            </a:solidFill>
          </p:spPr>
          <p:txBody>
            <a:bodyPr wrap="square" lIns="0" tIns="0" rIns="0" bIns="0" rtlCol="0"/>
            <a:lstStyle/>
            <a:p>
              <a:endParaRPr/>
            </a:p>
          </p:txBody>
        </p:sp>
        <p:sp>
          <p:nvSpPr>
            <p:cNvPr id="34" name="object 34"/>
            <p:cNvSpPr/>
            <p:nvPr/>
          </p:nvSpPr>
          <p:spPr>
            <a:xfrm>
              <a:off x="8607067" y="8779836"/>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EDECEC"/>
            </a:solidFill>
          </p:spPr>
          <p:txBody>
            <a:bodyPr wrap="square" lIns="0" tIns="0" rIns="0" bIns="0" rtlCol="0"/>
            <a:lstStyle/>
            <a:p>
              <a:endParaRPr/>
            </a:p>
          </p:txBody>
        </p:sp>
        <p:sp>
          <p:nvSpPr>
            <p:cNvPr id="35" name="object 35"/>
            <p:cNvSpPr/>
            <p:nvPr/>
          </p:nvSpPr>
          <p:spPr>
            <a:xfrm>
              <a:off x="8693442" y="8881410"/>
              <a:ext cx="141605" cy="142240"/>
            </a:xfrm>
            <a:custGeom>
              <a:avLst/>
              <a:gdLst/>
              <a:ahLst/>
              <a:cxnLst/>
              <a:rect l="l" t="t" r="r" b="b"/>
              <a:pathLst>
                <a:path w="141604" h="142240">
                  <a:moveTo>
                    <a:pt x="109880" y="63500"/>
                  </a:moveTo>
                  <a:lnTo>
                    <a:pt x="78486" y="63500"/>
                  </a:lnTo>
                  <a:lnTo>
                    <a:pt x="78486" y="66014"/>
                  </a:lnTo>
                  <a:lnTo>
                    <a:pt x="78486" y="76200"/>
                  </a:lnTo>
                  <a:lnTo>
                    <a:pt x="78486" y="76479"/>
                  </a:lnTo>
                  <a:lnTo>
                    <a:pt x="75869" y="76479"/>
                  </a:lnTo>
                  <a:lnTo>
                    <a:pt x="75869" y="76200"/>
                  </a:lnTo>
                  <a:lnTo>
                    <a:pt x="78486" y="76200"/>
                  </a:lnTo>
                  <a:lnTo>
                    <a:pt x="78486" y="66040"/>
                  </a:lnTo>
                  <a:lnTo>
                    <a:pt x="75869" y="66040"/>
                  </a:lnTo>
                  <a:lnTo>
                    <a:pt x="78486" y="66014"/>
                  </a:lnTo>
                  <a:lnTo>
                    <a:pt x="78486" y="63500"/>
                  </a:lnTo>
                  <a:lnTo>
                    <a:pt x="78486" y="34632"/>
                  </a:lnTo>
                  <a:lnTo>
                    <a:pt x="75869" y="34632"/>
                  </a:lnTo>
                  <a:lnTo>
                    <a:pt x="75869" y="34290"/>
                  </a:lnTo>
                  <a:lnTo>
                    <a:pt x="78486" y="34290"/>
                  </a:lnTo>
                  <a:lnTo>
                    <a:pt x="78486" y="31750"/>
                  </a:lnTo>
                  <a:lnTo>
                    <a:pt x="73253" y="31750"/>
                  </a:lnTo>
                  <a:lnTo>
                    <a:pt x="73253" y="34290"/>
                  </a:lnTo>
                  <a:lnTo>
                    <a:pt x="73253" y="34632"/>
                  </a:lnTo>
                  <a:lnTo>
                    <a:pt x="73253" y="73660"/>
                  </a:lnTo>
                  <a:lnTo>
                    <a:pt x="73253" y="73863"/>
                  </a:lnTo>
                  <a:lnTo>
                    <a:pt x="73253" y="107873"/>
                  </a:lnTo>
                  <a:lnTo>
                    <a:pt x="68021" y="107950"/>
                  </a:lnTo>
                  <a:lnTo>
                    <a:pt x="73253" y="107873"/>
                  </a:lnTo>
                  <a:lnTo>
                    <a:pt x="73253" y="73863"/>
                  </a:lnTo>
                  <a:lnTo>
                    <a:pt x="68021" y="73863"/>
                  </a:lnTo>
                  <a:lnTo>
                    <a:pt x="68021" y="73660"/>
                  </a:lnTo>
                  <a:lnTo>
                    <a:pt x="73253" y="73660"/>
                  </a:lnTo>
                  <a:lnTo>
                    <a:pt x="73253" y="34632"/>
                  </a:lnTo>
                  <a:lnTo>
                    <a:pt x="68021" y="34632"/>
                  </a:lnTo>
                  <a:lnTo>
                    <a:pt x="68021" y="34290"/>
                  </a:lnTo>
                  <a:lnTo>
                    <a:pt x="73253" y="34290"/>
                  </a:lnTo>
                  <a:lnTo>
                    <a:pt x="73253" y="31750"/>
                  </a:lnTo>
                  <a:lnTo>
                    <a:pt x="62788" y="31750"/>
                  </a:lnTo>
                  <a:lnTo>
                    <a:pt x="62788" y="34290"/>
                  </a:lnTo>
                  <a:lnTo>
                    <a:pt x="62788" y="63500"/>
                  </a:lnTo>
                  <a:lnTo>
                    <a:pt x="31394" y="63500"/>
                  </a:lnTo>
                  <a:lnTo>
                    <a:pt x="31394" y="66040"/>
                  </a:lnTo>
                  <a:lnTo>
                    <a:pt x="31394" y="76200"/>
                  </a:lnTo>
                  <a:lnTo>
                    <a:pt x="31394" y="78740"/>
                  </a:lnTo>
                  <a:lnTo>
                    <a:pt x="62788" y="78740"/>
                  </a:lnTo>
                  <a:lnTo>
                    <a:pt x="62788" y="107950"/>
                  </a:lnTo>
                  <a:lnTo>
                    <a:pt x="62788" y="110490"/>
                  </a:lnTo>
                  <a:lnTo>
                    <a:pt x="78486" y="110490"/>
                  </a:lnTo>
                  <a:lnTo>
                    <a:pt x="78486" y="107950"/>
                  </a:lnTo>
                  <a:lnTo>
                    <a:pt x="75869" y="107950"/>
                  </a:lnTo>
                  <a:lnTo>
                    <a:pt x="78486" y="107873"/>
                  </a:lnTo>
                  <a:lnTo>
                    <a:pt x="78486" y="78740"/>
                  </a:lnTo>
                  <a:lnTo>
                    <a:pt x="109880" y="78740"/>
                  </a:lnTo>
                  <a:lnTo>
                    <a:pt x="109880" y="76200"/>
                  </a:lnTo>
                  <a:lnTo>
                    <a:pt x="109880" y="66040"/>
                  </a:lnTo>
                  <a:lnTo>
                    <a:pt x="109880" y="63500"/>
                  </a:lnTo>
                  <a:close/>
                </a:path>
                <a:path w="141604" h="142240">
                  <a:moveTo>
                    <a:pt x="141262" y="0"/>
                  </a:moveTo>
                  <a:lnTo>
                    <a:pt x="125564" y="0"/>
                  </a:lnTo>
                  <a:lnTo>
                    <a:pt x="125564" y="16319"/>
                  </a:lnTo>
                  <a:lnTo>
                    <a:pt x="125564" y="126187"/>
                  </a:lnTo>
                  <a:lnTo>
                    <a:pt x="15697" y="126187"/>
                  </a:lnTo>
                  <a:lnTo>
                    <a:pt x="15697" y="16319"/>
                  </a:lnTo>
                  <a:lnTo>
                    <a:pt x="125564" y="16319"/>
                  </a:lnTo>
                  <a:lnTo>
                    <a:pt x="125564" y="0"/>
                  </a:lnTo>
                  <a:lnTo>
                    <a:pt x="5232" y="0"/>
                  </a:lnTo>
                  <a:lnTo>
                    <a:pt x="5232" y="139268"/>
                  </a:lnTo>
                  <a:lnTo>
                    <a:pt x="5232" y="139700"/>
                  </a:lnTo>
                  <a:lnTo>
                    <a:pt x="2616" y="139700"/>
                  </a:lnTo>
                  <a:lnTo>
                    <a:pt x="2616" y="139268"/>
                  </a:lnTo>
                  <a:lnTo>
                    <a:pt x="5232" y="139268"/>
                  </a:lnTo>
                  <a:lnTo>
                    <a:pt x="5232" y="0"/>
                  </a:lnTo>
                  <a:lnTo>
                    <a:pt x="0" y="0"/>
                  </a:lnTo>
                  <a:lnTo>
                    <a:pt x="0" y="3810"/>
                  </a:lnTo>
                  <a:lnTo>
                    <a:pt x="0" y="139700"/>
                  </a:lnTo>
                  <a:lnTo>
                    <a:pt x="0" y="142240"/>
                  </a:lnTo>
                  <a:lnTo>
                    <a:pt x="141262" y="142240"/>
                  </a:lnTo>
                  <a:lnTo>
                    <a:pt x="141262" y="139700"/>
                  </a:lnTo>
                  <a:lnTo>
                    <a:pt x="136029" y="139700"/>
                  </a:lnTo>
                  <a:lnTo>
                    <a:pt x="136029" y="139268"/>
                  </a:lnTo>
                  <a:lnTo>
                    <a:pt x="138645" y="139268"/>
                  </a:lnTo>
                  <a:lnTo>
                    <a:pt x="141262" y="139268"/>
                  </a:lnTo>
                  <a:lnTo>
                    <a:pt x="141262" y="3810"/>
                  </a:lnTo>
                  <a:lnTo>
                    <a:pt x="141262" y="3238"/>
                  </a:lnTo>
                  <a:lnTo>
                    <a:pt x="141262" y="0"/>
                  </a:lnTo>
                  <a:close/>
                </a:path>
              </a:pathLst>
            </a:custGeom>
            <a:solidFill>
              <a:srgbClr val="252423">
                <a:alpha val="64999"/>
              </a:srgbClr>
            </a:solidFill>
          </p:spPr>
          <p:txBody>
            <a:bodyPr wrap="square" lIns="0" tIns="0" rIns="0" bIns="0" rtlCol="0"/>
            <a:lstStyle/>
            <a:p>
              <a:endParaRPr/>
            </a:p>
          </p:txBody>
        </p:sp>
        <p:sp>
          <p:nvSpPr>
            <p:cNvPr id="36" name="object 36"/>
            <p:cNvSpPr/>
            <p:nvPr/>
          </p:nvSpPr>
          <p:spPr>
            <a:xfrm>
              <a:off x="8607067" y="9093963"/>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FFFFFF"/>
            </a:solidFill>
          </p:spPr>
          <p:txBody>
            <a:bodyPr wrap="square" lIns="0" tIns="0" rIns="0" bIns="0" rtlCol="0"/>
            <a:lstStyle/>
            <a:p>
              <a:endParaRPr/>
            </a:p>
          </p:txBody>
        </p:sp>
        <p:sp>
          <p:nvSpPr>
            <p:cNvPr id="37" name="object 37"/>
            <p:cNvSpPr/>
            <p:nvPr/>
          </p:nvSpPr>
          <p:spPr>
            <a:xfrm>
              <a:off x="8693442" y="9196370"/>
              <a:ext cx="141605" cy="140970"/>
            </a:xfrm>
            <a:custGeom>
              <a:avLst/>
              <a:gdLst/>
              <a:ahLst/>
              <a:cxnLst/>
              <a:rect l="l" t="t" r="r" b="b"/>
              <a:pathLst>
                <a:path w="141604" h="140970">
                  <a:moveTo>
                    <a:pt x="109880" y="62230"/>
                  </a:moveTo>
                  <a:lnTo>
                    <a:pt x="107264" y="62230"/>
                  </a:lnTo>
                  <a:lnTo>
                    <a:pt x="107264" y="64770"/>
                  </a:lnTo>
                  <a:lnTo>
                    <a:pt x="107264" y="65189"/>
                  </a:lnTo>
                  <a:lnTo>
                    <a:pt x="107264" y="75653"/>
                  </a:lnTo>
                  <a:lnTo>
                    <a:pt x="107264" y="76200"/>
                  </a:lnTo>
                  <a:lnTo>
                    <a:pt x="104648" y="76200"/>
                  </a:lnTo>
                  <a:lnTo>
                    <a:pt x="104648" y="75653"/>
                  </a:lnTo>
                  <a:lnTo>
                    <a:pt x="107264" y="75653"/>
                  </a:lnTo>
                  <a:lnTo>
                    <a:pt x="107264" y="65189"/>
                  </a:lnTo>
                  <a:lnTo>
                    <a:pt x="104648" y="65189"/>
                  </a:lnTo>
                  <a:lnTo>
                    <a:pt x="104648" y="64770"/>
                  </a:lnTo>
                  <a:lnTo>
                    <a:pt x="107264" y="64770"/>
                  </a:lnTo>
                  <a:lnTo>
                    <a:pt x="107264" y="62230"/>
                  </a:lnTo>
                  <a:lnTo>
                    <a:pt x="78486" y="62230"/>
                  </a:lnTo>
                  <a:lnTo>
                    <a:pt x="78486" y="34290"/>
                  </a:lnTo>
                  <a:lnTo>
                    <a:pt x="78486" y="33794"/>
                  </a:lnTo>
                  <a:lnTo>
                    <a:pt x="78486" y="31750"/>
                  </a:lnTo>
                  <a:lnTo>
                    <a:pt x="62788" y="31750"/>
                  </a:lnTo>
                  <a:lnTo>
                    <a:pt x="62788" y="34290"/>
                  </a:lnTo>
                  <a:lnTo>
                    <a:pt x="62788" y="62230"/>
                  </a:lnTo>
                  <a:lnTo>
                    <a:pt x="36626" y="62230"/>
                  </a:lnTo>
                  <a:lnTo>
                    <a:pt x="36626" y="64770"/>
                  </a:lnTo>
                  <a:lnTo>
                    <a:pt x="36626" y="65189"/>
                  </a:lnTo>
                  <a:lnTo>
                    <a:pt x="36626" y="75653"/>
                  </a:lnTo>
                  <a:lnTo>
                    <a:pt x="36626" y="76200"/>
                  </a:lnTo>
                  <a:lnTo>
                    <a:pt x="34010" y="76200"/>
                  </a:lnTo>
                  <a:lnTo>
                    <a:pt x="34010" y="75653"/>
                  </a:lnTo>
                  <a:lnTo>
                    <a:pt x="36626" y="75653"/>
                  </a:lnTo>
                  <a:lnTo>
                    <a:pt x="36626" y="65189"/>
                  </a:lnTo>
                  <a:lnTo>
                    <a:pt x="34010" y="65189"/>
                  </a:lnTo>
                  <a:lnTo>
                    <a:pt x="34010" y="64770"/>
                  </a:lnTo>
                  <a:lnTo>
                    <a:pt x="36626" y="64770"/>
                  </a:lnTo>
                  <a:lnTo>
                    <a:pt x="36626" y="62230"/>
                  </a:lnTo>
                  <a:lnTo>
                    <a:pt x="31394" y="62230"/>
                  </a:lnTo>
                  <a:lnTo>
                    <a:pt x="31394" y="64770"/>
                  </a:lnTo>
                  <a:lnTo>
                    <a:pt x="31394" y="76200"/>
                  </a:lnTo>
                  <a:lnTo>
                    <a:pt x="31394" y="78740"/>
                  </a:lnTo>
                  <a:lnTo>
                    <a:pt x="62788" y="78740"/>
                  </a:lnTo>
                  <a:lnTo>
                    <a:pt x="62788" y="106680"/>
                  </a:lnTo>
                  <a:lnTo>
                    <a:pt x="62788" y="109220"/>
                  </a:lnTo>
                  <a:lnTo>
                    <a:pt x="78486" y="109220"/>
                  </a:lnTo>
                  <a:lnTo>
                    <a:pt x="78486" y="107048"/>
                  </a:lnTo>
                  <a:lnTo>
                    <a:pt x="78486" y="106680"/>
                  </a:lnTo>
                  <a:lnTo>
                    <a:pt x="78486" y="78740"/>
                  </a:lnTo>
                  <a:lnTo>
                    <a:pt x="109880" y="78740"/>
                  </a:lnTo>
                  <a:lnTo>
                    <a:pt x="109880" y="76200"/>
                  </a:lnTo>
                  <a:lnTo>
                    <a:pt x="109880" y="64770"/>
                  </a:lnTo>
                  <a:lnTo>
                    <a:pt x="109880" y="62230"/>
                  </a:lnTo>
                  <a:close/>
                </a:path>
                <a:path w="141604" h="140970">
                  <a:moveTo>
                    <a:pt x="141262" y="0"/>
                  </a:moveTo>
                  <a:lnTo>
                    <a:pt x="136029" y="0"/>
                  </a:lnTo>
                  <a:lnTo>
                    <a:pt x="136029" y="10160"/>
                  </a:lnTo>
                  <a:lnTo>
                    <a:pt x="136029" y="130594"/>
                  </a:lnTo>
                  <a:lnTo>
                    <a:pt x="136029" y="130810"/>
                  </a:lnTo>
                  <a:lnTo>
                    <a:pt x="130797" y="130810"/>
                  </a:lnTo>
                  <a:lnTo>
                    <a:pt x="130797" y="130594"/>
                  </a:lnTo>
                  <a:lnTo>
                    <a:pt x="136029" y="130594"/>
                  </a:lnTo>
                  <a:lnTo>
                    <a:pt x="136029" y="10248"/>
                  </a:lnTo>
                  <a:lnTo>
                    <a:pt x="130797" y="10248"/>
                  </a:lnTo>
                  <a:lnTo>
                    <a:pt x="130797" y="12700"/>
                  </a:lnTo>
                  <a:lnTo>
                    <a:pt x="130797" y="12865"/>
                  </a:lnTo>
                  <a:lnTo>
                    <a:pt x="130797" y="127977"/>
                  </a:lnTo>
                  <a:lnTo>
                    <a:pt x="130797" y="128270"/>
                  </a:lnTo>
                  <a:lnTo>
                    <a:pt x="13081" y="128270"/>
                  </a:lnTo>
                  <a:lnTo>
                    <a:pt x="13081" y="127977"/>
                  </a:lnTo>
                  <a:lnTo>
                    <a:pt x="15697" y="127977"/>
                  </a:lnTo>
                  <a:lnTo>
                    <a:pt x="125564" y="127977"/>
                  </a:lnTo>
                  <a:lnTo>
                    <a:pt x="128181" y="127977"/>
                  </a:lnTo>
                  <a:lnTo>
                    <a:pt x="130797" y="127977"/>
                  </a:lnTo>
                  <a:lnTo>
                    <a:pt x="130797" y="12865"/>
                  </a:lnTo>
                  <a:lnTo>
                    <a:pt x="128181" y="12865"/>
                  </a:lnTo>
                  <a:lnTo>
                    <a:pt x="125564" y="12865"/>
                  </a:lnTo>
                  <a:lnTo>
                    <a:pt x="125564" y="15481"/>
                  </a:lnTo>
                  <a:lnTo>
                    <a:pt x="125564" y="125361"/>
                  </a:lnTo>
                  <a:lnTo>
                    <a:pt x="15697" y="125361"/>
                  </a:lnTo>
                  <a:lnTo>
                    <a:pt x="15697" y="15481"/>
                  </a:lnTo>
                  <a:lnTo>
                    <a:pt x="125564" y="15481"/>
                  </a:lnTo>
                  <a:lnTo>
                    <a:pt x="125564" y="12865"/>
                  </a:lnTo>
                  <a:lnTo>
                    <a:pt x="15697" y="12865"/>
                  </a:lnTo>
                  <a:lnTo>
                    <a:pt x="13081" y="12865"/>
                  </a:lnTo>
                  <a:lnTo>
                    <a:pt x="13081" y="12700"/>
                  </a:lnTo>
                  <a:lnTo>
                    <a:pt x="130797" y="12700"/>
                  </a:lnTo>
                  <a:lnTo>
                    <a:pt x="130797" y="10248"/>
                  </a:lnTo>
                  <a:lnTo>
                    <a:pt x="136029" y="10160"/>
                  </a:lnTo>
                  <a:lnTo>
                    <a:pt x="136029" y="0"/>
                  </a:lnTo>
                  <a:lnTo>
                    <a:pt x="0" y="0"/>
                  </a:lnTo>
                  <a:lnTo>
                    <a:pt x="0" y="2540"/>
                  </a:lnTo>
                  <a:lnTo>
                    <a:pt x="0" y="138430"/>
                  </a:lnTo>
                  <a:lnTo>
                    <a:pt x="0" y="140970"/>
                  </a:lnTo>
                  <a:lnTo>
                    <a:pt x="141262" y="140970"/>
                  </a:lnTo>
                  <a:lnTo>
                    <a:pt x="141262" y="138442"/>
                  </a:lnTo>
                  <a:lnTo>
                    <a:pt x="141262" y="2540"/>
                  </a:lnTo>
                  <a:lnTo>
                    <a:pt x="141262" y="2400"/>
                  </a:lnTo>
                  <a:lnTo>
                    <a:pt x="141262" y="0"/>
                  </a:lnTo>
                  <a:close/>
                </a:path>
              </a:pathLst>
            </a:custGeom>
            <a:solidFill>
              <a:srgbClr val="252423">
                <a:alpha val="64999"/>
              </a:srgbClr>
            </a:solidFill>
          </p:spPr>
          <p:txBody>
            <a:bodyPr wrap="square" lIns="0" tIns="0" rIns="0" bIns="0" rtlCol="0"/>
            <a:lstStyle/>
            <a:p>
              <a:endParaRPr/>
            </a:p>
          </p:txBody>
        </p:sp>
        <p:sp>
          <p:nvSpPr>
            <p:cNvPr id="38" name="object 38"/>
            <p:cNvSpPr/>
            <p:nvPr/>
          </p:nvSpPr>
          <p:spPr>
            <a:xfrm>
              <a:off x="13664502" y="9093969"/>
              <a:ext cx="5748655" cy="314325"/>
            </a:xfrm>
            <a:custGeom>
              <a:avLst/>
              <a:gdLst/>
              <a:ahLst/>
              <a:cxnLst/>
              <a:rect l="l" t="t" r="r" b="b"/>
              <a:pathLst>
                <a:path w="5748655" h="314325">
                  <a:moveTo>
                    <a:pt x="5748515" y="0"/>
                  </a:moveTo>
                  <a:lnTo>
                    <a:pt x="4130764" y="0"/>
                  </a:lnTo>
                  <a:lnTo>
                    <a:pt x="2889961" y="0"/>
                  </a:lnTo>
                  <a:lnTo>
                    <a:pt x="1444980" y="0"/>
                  </a:lnTo>
                  <a:lnTo>
                    <a:pt x="0" y="0"/>
                  </a:lnTo>
                  <a:lnTo>
                    <a:pt x="0" y="314121"/>
                  </a:lnTo>
                  <a:lnTo>
                    <a:pt x="1444980" y="314121"/>
                  </a:lnTo>
                  <a:lnTo>
                    <a:pt x="2889961" y="314121"/>
                  </a:lnTo>
                  <a:lnTo>
                    <a:pt x="4130764" y="314121"/>
                  </a:lnTo>
                  <a:lnTo>
                    <a:pt x="5748515" y="314121"/>
                  </a:lnTo>
                  <a:lnTo>
                    <a:pt x="5748515" y="0"/>
                  </a:lnTo>
                  <a:close/>
                </a:path>
              </a:pathLst>
            </a:custGeom>
            <a:solidFill>
              <a:srgbClr val="FFFFFF"/>
            </a:solidFill>
          </p:spPr>
          <p:txBody>
            <a:bodyPr wrap="square" lIns="0" tIns="0" rIns="0" bIns="0" rtlCol="0"/>
            <a:lstStyle/>
            <a:p>
              <a:endParaRPr/>
            </a:p>
          </p:txBody>
        </p:sp>
        <p:sp>
          <p:nvSpPr>
            <p:cNvPr id="39" name="object 39"/>
            <p:cNvSpPr/>
            <p:nvPr/>
          </p:nvSpPr>
          <p:spPr>
            <a:xfrm>
              <a:off x="8607067" y="9408089"/>
              <a:ext cx="5057775" cy="314325"/>
            </a:xfrm>
            <a:custGeom>
              <a:avLst/>
              <a:gdLst/>
              <a:ahLst/>
              <a:cxnLst/>
              <a:rect l="l" t="t" r="r" b="b"/>
              <a:pathLst>
                <a:path w="5057775" h="314325">
                  <a:moveTo>
                    <a:pt x="5057437" y="314126"/>
                  </a:moveTo>
                  <a:lnTo>
                    <a:pt x="0" y="314126"/>
                  </a:lnTo>
                  <a:lnTo>
                    <a:pt x="0" y="0"/>
                  </a:lnTo>
                  <a:lnTo>
                    <a:pt x="5057437" y="0"/>
                  </a:lnTo>
                  <a:lnTo>
                    <a:pt x="5057437" y="314126"/>
                  </a:lnTo>
                  <a:close/>
                </a:path>
              </a:pathLst>
            </a:custGeom>
            <a:solidFill>
              <a:srgbClr val="EDECEC"/>
            </a:solidFill>
          </p:spPr>
          <p:txBody>
            <a:bodyPr wrap="square" lIns="0" tIns="0" rIns="0" bIns="0" rtlCol="0"/>
            <a:lstStyle/>
            <a:p>
              <a:endParaRPr/>
            </a:p>
          </p:txBody>
        </p:sp>
        <p:sp>
          <p:nvSpPr>
            <p:cNvPr id="40" name="object 40"/>
            <p:cNvSpPr/>
            <p:nvPr/>
          </p:nvSpPr>
          <p:spPr>
            <a:xfrm>
              <a:off x="8693442" y="9510060"/>
              <a:ext cx="141605" cy="140970"/>
            </a:xfrm>
            <a:custGeom>
              <a:avLst/>
              <a:gdLst/>
              <a:ahLst/>
              <a:cxnLst/>
              <a:rect l="l" t="t" r="r" b="b"/>
              <a:pathLst>
                <a:path w="141604" h="140970">
                  <a:moveTo>
                    <a:pt x="109880" y="63500"/>
                  </a:moveTo>
                  <a:lnTo>
                    <a:pt x="107264" y="63500"/>
                  </a:lnTo>
                  <a:lnTo>
                    <a:pt x="107264" y="76085"/>
                  </a:lnTo>
                  <a:lnTo>
                    <a:pt x="104648" y="76200"/>
                  </a:lnTo>
                  <a:lnTo>
                    <a:pt x="107264" y="76085"/>
                  </a:lnTo>
                  <a:lnTo>
                    <a:pt x="107264" y="63500"/>
                  </a:lnTo>
                  <a:lnTo>
                    <a:pt x="78486" y="63500"/>
                  </a:lnTo>
                  <a:lnTo>
                    <a:pt x="78486" y="65620"/>
                  </a:lnTo>
                  <a:lnTo>
                    <a:pt x="78486" y="66040"/>
                  </a:lnTo>
                  <a:lnTo>
                    <a:pt x="75869" y="66040"/>
                  </a:lnTo>
                  <a:lnTo>
                    <a:pt x="75869" y="65620"/>
                  </a:lnTo>
                  <a:lnTo>
                    <a:pt x="78486" y="65620"/>
                  </a:lnTo>
                  <a:lnTo>
                    <a:pt x="78486" y="63500"/>
                  </a:lnTo>
                  <a:lnTo>
                    <a:pt x="78486" y="34290"/>
                  </a:lnTo>
                  <a:lnTo>
                    <a:pt x="78486" y="31750"/>
                  </a:lnTo>
                  <a:lnTo>
                    <a:pt x="73253" y="31750"/>
                  </a:lnTo>
                  <a:lnTo>
                    <a:pt x="73253" y="68237"/>
                  </a:lnTo>
                  <a:lnTo>
                    <a:pt x="73253" y="68580"/>
                  </a:lnTo>
                  <a:lnTo>
                    <a:pt x="73253" y="107480"/>
                  </a:lnTo>
                  <a:lnTo>
                    <a:pt x="73253" y="107950"/>
                  </a:lnTo>
                  <a:lnTo>
                    <a:pt x="68021" y="107950"/>
                  </a:lnTo>
                  <a:lnTo>
                    <a:pt x="68021" y="107480"/>
                  </a:lnTo>
                  <a:lnTo>
                    <a:pt x="73253" y="107480"/>
                  </a:lnTo>
                  <a:lnTo>
                    <a:pt x="73253" y="68580"/>
                  </a:lnTo>
                  <a:lnTo>
                    <a:pt x="68021" y="68580"/>
                  </a:lnTo>
                  <a:lnTo>
                    <a:pt x="68021" y="68237"/>
                  </a:lnTo>
                  <a:lnTo>
                    <a:pt x="73253" y="68237"/>
                  </a:lnTo>
                  <a:lnTo>
                    <a:pt x="73253" y="31750"/>
                  </a:lnTo>
                  <a:lnTo>
                    <a:pt x="62788" y="31750"/>
                  </a:lnTo>
                  <a:lnTo>
                    <a:pt x="62788" y="34290"/>
                  </a:lnTo>
                  <a:lnTo>
                    <a:pt x="62788" y="63500"/>
                  </a:lnTo>
                  <a:lnTo>
                    <a:pt x="36626" y="63500"/>
                  </a:lnTo>
                  <a:lnTo>
                    <a:pt x="36626" y="76085"/>
                  </a:lnTo>
                  <a:lnTo>
                    <a:pt x="34010" y="76200"/>
                  </a:lnTo>
                  <a:lnTo>
                    <a:pt x="36626" y="76085"/>
                  </a:lnTo>
                  <a:lnTo>
                    <a:pt x="36626" y="63500"/>
                  </a:lnTo>
                  <a:lnTo>
                    <a:pt x="31394" y="63500"/>
                  </a:lnTo>
                  <a:lnTo>
                    <a:pt x="31394" y="66040"/>
                  </a:lnTo>
                  <a:lnTo>
                    <a:pt x="31394" y="76200"/>
                  </a:lnTo>
                  <a:lnTo>
                    <a:pt x="31394" y="78740"/>
                  </a:lnTo>
                  <a:lnTo>
                    <a:pt x="62788" y="78740"/>
                  </a:lnTo>
                  <a:lnTo>
                    <a:pt x="62788" y="107950"/>
                  </a:lnTo>
                  <a:lnTo>
                    <a:pt x="62788" y="110490"/>
                  </a:lnTo>
                  <a:lnTo>
                    <a:pt x="78486" y="110490"/>
                  </a:lnTo>
                  <a:lnTo>
                    <a:pt x="78486" y="107950"/>
                  </a:lnTo>
                  <a:lnTo>
                    <a:pt x="75869" y="107950"/>
                  </a:lnTo>
                  <a:lnTo>
                    <a:pt x="75869" y="107480"/>
                  </a:lnTo>
                  <a:lnTo>
                    <a:pt x="78486" y="107480"/>
                  </a:lnTo>
                  <a:lnTo>
                    <a:pt x="78486" y="78740"/>
                  </a:lnTo>
                  <a:lnTo>
                    <a:pt x="109880" y="78740"/>
                  </a:lnTo>
                  <a:lnTo>
                    <a:pt x="109880" y="76200"/>
                  </a:lnTo>
                  <a:lnTo>
                    <a:pt x="109880" y="66040"/>
                  </a:lnTo>
                  <a:lnTo>
                    <a:pt x="109880" y="63500"/>
                  </a:lnTo>
                  <a:close/>
                </a:path>
                <a:path w="141604" h="140970">
                  <a:moveTo>
                    <a:pt x="141262" y="0"/>
                  </a:moveTo>
                  <a:lnTo>
                    <a:pt x="5232" y="0"/>
                  </a:lnTo>
                  <a:lnTo>
                    <a:pt x="5232" y="2540"/>
                  </a:lnTo>
                  <a:lnTo>
                    <a:pt x="5232" y="2832"/>
                  </a:lnTo>
                  <a:lnTo>
                    <a:pt x="2616" y="2832"/>
                  </a:lnTo>
                  <a:lnTo>
                    <a:pt x="2616" y="2540"/>
                  </a:lnTo>
                  <a:lnTo>
                    <a:pt x="5232" y="2540"/>
                  </a:lnTo>
                  <a:lnTo>
                    <a:pt x="5232" y="0"/>
                  </a:lnTo>
                  <a:lnTo>
                    <a:pt x="0" y="0"/>
                  </a:lnTo>
                  <a:lnTo>
                    <a:pt x="0" y="2540"/>
                  </a:lnTo>
                  <a:lnTo>
                    <a:pt x="0" y="138430"/>
                  </a:lnTo>
                  <a:lnTo>
                    <a:pt x="0" y="140970"/>
                  </a:lnTo>
                  <a:lnTo>
                    <a:pt x="141262" y="140970"/>
                  </a:lnTo>
                  <a:lnTo>
                    <a:pt x="141262" y="138874"/>
                  </a:lnTo>
                  <a:lnTo>
                    <a:pt x="141262" y="138430"/>
                  </a:lnTo>
                  <a:lnTo>
                    <a:pt x="141262" y="2832"/>
                  </a:lnTo>
                  <a:lnTo>
                    <a:pt x="138645" y="2832"/>
                  </a:lnTo>
                  <a:lnTo>
                    <a:pt x="136029" y="2832"/>
                  </a:lnTo>
                  <a:lnTo>
                    <a:pt x="136029" y="10160"/>
                  </a:lnTo>
                  <a:lnTo>
                    <a:pt x="136029" y="10680"/>
                  </a:lnTo>
                  <a:lnTo>
                    <a:pt x="130797" y="10680"/>
                  </a:lnTo>
                  <a:lnTo>
                    <a:pt x="130797" y="12700"/>
                  </a:lnTo>
                  <a:lnTo>
                    <a:pt x="130797" y="13296"/>
                  </a:lnTo>
                  <a:lnTo>
                    <a:pt x="128181" y="13296"/>
                  </a:lnTo>
                  <a:lnTo>
                    <a:pt x="125564" y="13296"/>
                  </a:lnTo>
                  <a:lnTo>
                    <a:pt x="125564" y="15913"/>
                  </a:lnTo>
                  <a:lnTo>
                    <a:pt x="125564" y="125793"/>
                  </a:lnTo>
                  <a:lnTo>
                    <a:pt x="15697" y="125793"/>
                  </a:lnTo>
                  <a:lnTo>
                    <a:pt x="15697" y="15913"/>
                  </a:lnTo>
                  <a:lnTo>
                    <a:pt x="125564" y="15913"/>
                  </a:lnTo>
                  <a:lnTo>
                    <a:pt x="125564" y="13296"/>
                  </a:lnTo>
                  <a:lnTo>
                    <a:pt x="15697" y="13296"/>
                  </a:lnTo>
                  <a:lnTo>
                    <a:pt x="13081" y="13296"/>
                  </a:lnTo>
                  <a:lnTo>
                    <a:pt x="13081" y="12700"/>
                  </a:lnTo>
                  <a:lnTo>
                    <a:pt x="130797" y="12700"/>
                  </a:lnTo>
                  <a:lnTo>
                    <a:pt x="130797" y="10680"/>
                  </a:lnTo>
                  <a:lnTo>
                    <a:pt x="130797" y="10160"/>
                  </a:lnTo>
                  <a:lnTo>
                    <a:pt x="136029" y="10160"/>
                  </a:lnTo>
                  <a:lnTo>
                    <a:pt x="136029" y="2832"/>
                  </a:lnTo>
                  <a:lnTo>
                    <a:pt x="136029" y="2540"/>
                  </a:lnTo>
                  <a:lnTo>
                    <a:pt x="141262" y="2540"/>
                  </a:lnTo>
                  <a:lnTo>
                    <a:pt x="141262" y="0"/>
                  </a:lnTo>
                  <a:close/>
                </a:path>
              </a:pathLst>
            </a:custGeom>
            <a:solidFill>
              <a:srgbClr val="252423">
                <a:alpha val="64999"/>
              </a:srgbClr>
            </a:solidFill>
          </p:spPr>
          <p:txBody>
            <a:bodyPr wrap="square" lIns="0" tIns="0" rIns="0" bIns="0" rtlCol="0"/>
            <a:lstStyle/>
            <a:p>
              <a:endParaRPr/>
            </a:p>
          </p:txBody>
        </p:sp>
        <p:sp>
          <p:nvSpPr>
            <p:cNvPr id="41" name="object 41"/>
            <p:cNvSpPr/>
            <p:nvPr/>
          </p:nvSpPr>
          <p:spPr>
            <a:xfrm>
              <a:off x="8607057" y="9722226"/>
              <a:ext cx="10806430" cy="314325"/>
            </a:xfrm>
            <a:custGeom>
              <a:avLst/>
              <a:gdLst/>
              <a:ahLst/>
              <a:cxnLst/>
              <a:rect l="l" t="t" r="r" b="b"/>
              <a:pathLst>
                <a:path w="10806430" h="314325">
                  <a:moveTo>
                    <a:pt x="10805960" y="0"/>
                  </a:moveTo>
                  <a:lnTo>
                    <a:pt x="10805960" y="0"/>
                  </a:lnTo>
                  <a:lnTo>
                    <a:pt x="0" y="0"/>
                  </a:lnTo>
                  <a:lnTo>
                    <a:pt x="0" y="314121"/>
                  </a:lnTo>
                  <a:lnTo>
                    <a:pt x="10805960" y="314121"/>
                  </a:lnTo>
                  <a:lnTo>
                    <a:pt x="10805960" y="0"/>
                  </a:lnTo>
                  <a:close/>
                </a:path>
              </a:pathLst>
            </a:custGeom>
            <a:solidFill>
              <a:srgbClr val="FFFFFF"/>
            </a:solidFill>
          </p:spPr>
          <p:txBody>
            <a:bodyPr wrap="square" lIns="0" tIns="0" rIns="0" bIns="0" rtlCol="0"/>
            <a:lstStyle/>
            <a:p>
              <a:endParaRPr/>
            </a:p>
          </p:txBody>
        </p:sp>
      </p:grpSp>
      <p:graphicFrame>
        <p:nvGraphicFramePr>
          <p:cNvPr id="42" name="object 42"/>
          <p:cNvGraphicFramePr>
            <a:graphicFrameLocks noGrp="1"/>
          </p:cNvGraphicFramePr>
          <p:nvPr>
            <p:extLst>
              <p:ext uri="{D42A27DB-BD31-4B8C-83A1-F6EECF244321}">
                <p14:modId xmlns:p14="http://schemas.microsoft.com/office/powerpoint/2010/main" val="386002603"/>
              </p:ext>
            </p:extLst>
          </p:nvPr>
        </p:nvGraphicFramePr>
        <p:xfrm>
          <a:off x="8623027" y="1967711"/>
          <a:ext cx="10803889" cy="8502015"/>
        </p:xfrm>
        <a:graphic>
          <a:graphicData uri="http://schemas.openxmlformats.org/drawingml/2006/table">
            <a:tbl>
              <a:tblPr firstRow="1" bandRow="1">
                <a:tableStyleId>{2D5ABB26-0587-4C30-8999-92F81FD0307C}</a:tableStyleId>
              </a:tblPr>
              <a:tblGrid>
                <a:gridCol w="5049520">
                  <a:extLst>
                    <a:ext uri="{9D8B030D-6E8A-4147-A177-3AD203B41FA5}">
                      <a16:colId xmlns:a16="http://schemas.microsoft.com/office/drawing/2014/main" val="20000"/>
                    </a:ext>
                  </a:extLst>
                </a:gridCol>
                <a:gridCol w="1444625">
                  <a:extLst>
                    <a:ext uri="{9D8B030D-6E8A-4147-A177-3AD203B41FA5}">
                      <a16:colId xmlns:a16="http://schemas.microsoft.com/office/drawing/2014/main" val="20001"/>
                    </a:ext>
                  </a:extLst>
                </a:gridCol>
                <a:gridCol w="1444625">
                  <a:extLst>
                    <a:ext uri="{9D8B030D-6E8A-4147-A177-3AD203B41FA5}">
                      <a16:colId xmlns:a16="http://schemas.microsoft.com/office/drawing/2014/main" val="20002"/>
                    </a:ext>
                  </a:extLst>
                </a:gridCol>
                <a:gridCol w="1240154">
                  <a:extLst>
                    <a:ext uri="{9D8B030D-6E8A-4147-A177-3AD203B41FA5}">
                      <a16:colId xmlns:a16="http://schemas.microsoft.com/office/drawing/2014/main" val="20003"/>
                    </a:ext>
                  </a:extLst>
                </a:gridCol>
                <a:gridCol w="1624965">
                  <a:extLst>
                    <a:ext uri="{9D8B030D-6E8A-4147-A177-3AD203B41FA5}">
                      <a16:colId xmlns:a16="http://schemas.microsoft.com/office/drawing/2014/main" val="20004"/>
                    </a:ext>
                  </a:extLst>
                </a:gridCol>
              </a:tblGrid>
              <a:tr h="651510">
                <a:tc>
                  <a:txBody>
                    <a:bodyPr/>
                    <a:lstStyle/>
                    <a:p>
                      <a:pPr marL="78105">
                        <a:lnSpc>
                          <a:spcPct val="100000"/>
                        </a:lnSpc>
                        <a:spcBef>
                          <a:spcPts val="280"/>
                        </a:spcBef>
                      </a:pPr>
                      <a:r>
                        <a:rPr sz="1450" dirty="0">
                          <a:solidFill>
                            <a:srgbClr val="252423"/>
                          </a:solidFill>
                          <a:latin typeface="Segoe UI"/>
                          <a:cs typeface="Segoe UI"/>
                        </a:rPr>
                        <a:t>Type</a:t>
                      </a:r>
                      <a:r>
                        <a:rPr sz="1450" spc="-20" dirty="0">
                          <a:solidFill>
                            <a:srgbClr val="252423"/>
                          </a:solidFill>
                          <a:latin typeface="Segoe UI"/>
                          <a:cs typeface="Segoe UI"/>
                        </a:rPr>
                        <a:t> </a:t>
                      </a:r>
                      <a:r>
                        <a:rPr sz="1450" spc="-10" dirty="0">
                          <a:solidFill>
                            <a:srgbClr val="252423"/>
                          </a:solidFill>
                          <a:latin typeface="Segoe UI"/>
                          <a:cs typeface="Segoe UI"/>
                        </a:rPr>
                        <a:t>visite</a:t>
                      </a:r>
                      <a:endParaRPr sz="1450">
                        <a:latin typeface="Segoe UI"/>
                        <a:cs typeface="Segoe UI"/>
                      </a:endParaRPr>
                    </a:p>
                  </a:txBody>
                  <a:tcPr marL="0" marR="0" marT="35560" marB="0">
                    <a:lnR w="19050" cap="flat" cmpd="sng" algn="ctr">
                      <a:solidFill>
                        <a:srgbClr val="003FE2"/>
                      </a:solidFill>
                      <a:prstDash val="solid"/>
                      <a:round/>
                      <a:headEnd type="none" w="med" len="med"/>
                      <a:tailEnd type="none" w="med" len="med"/>
                    </a:lnR>
                    <a:lnT w="19050" cap="flat" cmpd="sng" algn="ctr">
                      <a:solidFill>
                        <a:srgbClr val="003FE2"/>
                      </a:solidFill>
                      <a:prstDash val="solid"/>
                      <a:round/>
                      <a:headEnd type="none" w="med" len="med"/>
                      <a:tailEnd type="none" w="med" len="med"/>
                    </a:lnT>
                    <a:lnB w="19050">
                      <a:solidFill>
                        <a:srgbClr val="003FE2"/>
                      </a:solidFill>
                      <a:prstDash val="solid"/>
                    </a:lnB>
                  </a:tcPr>
                </a:tc>
                <a:tc>
                  <a:txBody>
                    <a:bodyPr/>
                    <a:lstStyle/>
                    <a:p>
                      <a:pPr marL="92710" marR="269875">
                        <a:lnSpc>
                          <a:spcPct val="113700"/>
                        </a:lnSpc>
                        <a:spcBef>
                          <a:spcPts val="40"/>
                        </a:spcBef>
                      </a:pPr>
                      <a:r>
                        <a:rPr sz="1450" dirty="0">
                          <a:solidFill>
                            <a:srgbClr val="252423"/>
                          </a:solidFill>
                          <a:latin typeface="Segoe UI"/>
                          <a:cs typeface="Segoe UI"/>
                        </a:rPr>
                        <a:t>Réalisées</a:t>
                      </a:r>
                      <a:r>
                        <a:rPr sz="1450" spc="75" dirty="0">
                          <a:solidFill>
                            <a:srgbClr val="252423"/>
                          </a:solidFill>
                          <a:latin typeface="Segoe UI"/>
                          <a:cs typeface="Segoe UI"/>
                        </a:rPr>
                        <a:t> </a:t>
                      </a:r>
                      <a:r>
                        <a:rPr sz="1450" spc="-25" dirty="0">
                          <a:solidFill>
                            <a:srgbClr val="252423"/>
                          </a:solidFill>
                          <a:latin typeface="Segoe UI"/>
                          <a:cs typeface="Segoe UI"/>
                        </a:rPr>
                        <a:t>par </a:t>
                      </a:r>
                      <a:r>
                        <a:rPr sz="1450" dirty="0">
                          <a:solidFill>
                            <a:srgbClr val="252423"/>
                          </a:solidFill>
                          <a:latin typeface="Segoe UI"/>
                          <a:cs typeface="Segoe UI"/>
                        </a:rPr>
                        <a:t>un</a:t>
                      </a:r>
                      <a:r>
                        <a:rPr sz="1450" spc="35" dirty="0">
                          <a:solidFill>
                            <a:srgbClr val="252423"/>
                          </a:solidFill>
                          <a:latin typeface="Segoe UI"/>
                          <a:cs typeface="Segoe UI"/>
                        </a:rPr>
                        <a:t> </a:t>
                      </a:r>
                      <a:r>
                        <a:rPr sz="1450" spc="-10" dirty="0">
                          <a:solidFill>
                            <a:srgbClr val="252423"/>
                          </a:solidFill>
                          <a:latin typeface="Segoe UI"/>
                          <a:cs typeface="Segoe UI"/>
                        </a:rPr>
                        <a:t>médecin</a:t>
                      </a:r>
                      <a:endParaRPr sz="1450">
                        <a:latin typeface="Segoe UI"/>
                        <a:cs typeface="Segoe UI"/>
                      </a:endParaRPr>
                    </a:p>
                  </a:txBody>
                  <a:tcPr marL="0" marR="0" marT="5080" marB="0">
                    <a:lnL w="19050" cap="flat" cmpd="sng" algn="ctr">
                      <a:solidFill>
                        <a:srgbClr val="003FE2"/>
                      </a:solidFill>
                      <a:prstDash val="solid"/>
                      <a:round/>
                      <a:headEnd type="none" w="med" len="med"/>
                      <a:tailEnd type="none" w="med" len="med"/>
                    </a:lnL>
                    <a:lnR w="19050" cap="flat" cmpd="sng" algn="ctr">
                      <a:solidFill>
                        <a:srgbClr val="003FE2"/>
                      </a:solidFill>
                      <a:prstDash val="solid"/>
                      <a:round/>
                      <a:headEnd type="none" w="med" len="med"/>
                      <a:tailEnd type="none" w="med" len="med"/>
                    </a:lnR>
                    <a:lnT w="19050" cap="flat" cmpd="sng" algn="ctr">
                      <a:solidFill>
                        <a:srgbClr val="003FE2"/>
                      </a:solidFill>
                      <a:prstDash val="solid"/>
                      <a:round/>
                      <a:headEnd type="none" w="med" len="med"/>
                      <a:tailEnd type="none" w="med" len="med"/>
                    </a:lnT>
                    <a:lnB w="19050">
                      <a:solidFill>
                        <a:srgbClr val="003FE2"/>
                      </a:solidFill>
                      <a:prstDash val="solid"/>
                    </a:lnB>
                  </a:tcPr>
                </a:tc>
                <a:tc>
                  <a:txBody>
                    <a:bodyPr/>
                    <a:lstStyle/>
                    <a:p>
                      <a:pPr marL="82550" marR="280670">
                        <a:lnSpc>
                          <a:spcPct val="113700"/>
                        </a:lnSpc>
                        <a:spcBef>
                          <a:spcPts val="40"/>
                        </a:spcBef>
                      </a:pPr>
                      <a:r>
                        <a:rPr sz="1450" dirty="0">
                          <a:solidFill>
                            <a:srgbClr val="252423"/>
                          </a:solidFill>
                          <a:latin typeface="Segoe UI"/>
                          <a:cs typeface="Segoe UI"/>
                        </a:rPr>
                        <a:t>Réalisées</a:t>
                      </a:r>
                      <a:r>
                        <a:rPr sz="1450" spc="75" dirty="0">
                          <a:solidFill>
                            <a:srgbClr val="252423"/>
                          </a:solidFill>
                          <a:latin typeface="Segoe UI"/>
                          <a:cs typeface="Segoe UI"/>
                        </a:rPr>
                        <a:t> </a:t>
                      </a:r>
                      <a:r>
                        <a:rPr sz="1450" spc="-25" dirty="0">
                          <a:solidFill>
                            <a:srgbClr val="252423"/>
                          </a:solidFill>
                          <a:latin typeface="Segoe UI"/>
                          <a:cs typeface="Segoe UI"/>
                        </a:rPr>
                        <a:t>par </a:t>
                      </a:r>
                      <a:r>
                        <a:rPr sz="1450" dirty="0">
                          <a:solidFill>
                            <a:srgbClr val="252423"/>
                          </a:solidFill>
                          <a:latin typeface="Segoe UI"/>
                          <a:cs typeface="Segoe UI"/>
                        </a:rPr>
                        <a:t>un</a:t>
                      </a:r>
                      <a:r>
                        <a:rPr sz="1450" spc="35" dirty="0">
                          <a:solidFill>
                            <a:srgbClr val="252423"/>
                          </a:solidFill>
                          <a:latin typeface="Segoe UI"/>
                          <a:cs typeface="Segoe UI"/>
                        </a:rPr>
                        <a:t> </a:t>
                      </a:r>
                      <a:r>
                        <a:rPr sz="1450" spc="-10" dirty="0">
                          <a:solidFill>
                            <a:srgbClr val="252423"/>
                          </a:solidFill>
                          <a:latin typeface="Segoe UI"/>
                          <a:cs typeface="Segoe UI"/>
                        </a:rPr>
                        <a:t>infirmier</a:t>
                      </a:r>
                      <a:endParaRPr sz="1450">
                        <a:latin typeface="Segoe UI"/>
                        <a:cs typeface="Segoe UI"/>
                      </a:endParaRPr>
                    </a:p>
                  </a:txBody>
                  <a:tcPr marL="0" marR="0" marT="5080" marB="0">
                    <a:lnL w="19050" cap="flat" cmpd="sng" algn="ctr">
                      <a:solidFill>
                        <a:srgbClr val="003FE2"/>
                      </a:solidFill>
                      <a:prstDash val="solid"/>
                      <a:round/>
                      <a:headEnd type="none" w="med" len="med"/>
                      <a:tailEnd type="none" w="med" len="med"/>
                    </a:lnL>
                    <a:lnR w="19050" cap="flat" cmpd="sng" algn="ctr">
                      <a:solidFill>
                        <a:srgbClr val="003FE2"/>
                      </a:solidFill>
                      <a:prstDash val="solid"/>
                      <a:round/>
                      <a:headEnd type="none" w="med" len="med"/>
                      <a:tailEnd type="none" w="med" len="med"/>
                    </a:lnR>
                    <a:lnT w="19050" cap="flat" cmpd="sng" algn="ctr">
                      <a:solidFill>
                        <a:srgbClr val="003FE2"/>
                      </a:solidFill>
                      <a:prstDash val="solid"/>
                      <a:round/>
                      <a:headEnd type="none" w="med" len="med"/>
                      <a:tailEnd type="none" w="med" len="med"/>
                    </a:lnT>
                    <a:lnB w="19050">
                      <a:solidFill>
                        <a:srgbClr val="003FE2"/>
                      </a:solidFill>
                      <a:prstDash val="solid"/>
                    </a:lnB>
                  </a:tcPr>
                </a:tc>
                <a:tc>
                  <a:txBody>
                    <a:bodyPr/>
                    <a:lstStyle/>
                    <a:p>
                      <a:pPr marL="82550">
                        <a:lnSpc>
                          <a:spcPct val="100000"/>
                        </a:lnSpc>
                        <a:spcBef>
                          <a:spcPts val="280"/>
                        </a:spcBef>
                      </a:pPr>
                      <a:r>
                        <a:rPr sz="1450" spc="-10" dirty="0">
                          <a:solidFill>
                            <a:srgbClr val="252423"/>
                          </a:solidFill>
                          <a:latin typeface="Segoe UI"/>
                          <a:cs typeface="Segoe UI"/>
                        </a:rPr>
                        <a:t>Total</a:t>
                      </a:r>
                      <a:endParaRPr sz="1450">
                        <a:latin typeface="Segoe UI"/>
                        <a:cs typeface="Segoe UI"/>
                      </a:endParaRPr>
                    </a:p>
                  </a:txBody>
                  <a:tcPr marL="0" marR="0" marT="35560" marB="0">
                    <a:lnL w="19050" cap="flat" cmpd="sng" algn="ctr">
                      <a:solidFill>
                        <a:srgbClr val="003FE2"/>
                      </a:solidFill>
                      <a:prstDash val="solid"/>
                      <a:round/>
                      <a:headEnd type="none" w="med" len="med"/>
                      <a:tailEnd type="none" w="med" len="med"/>
                    </a:lnL>
                    <a:lnR w="19050" cap="flat" cmpd="sng" algn="ctr">
                      <a:solidFill>
                        <a:srgbClr val="003FE2"/>
                      </a:solidFill>
                      <a:prstDash val="solid"/>
                      <a:round/>
                      <a:headEnd type="none" w="med" len="med"/>
                      <a:tailEnd type="none" w="med" len="med"/>
                    </a:lnR>
                    <a:lnT w="19050" cap="flat" cmpd="sng" algn="ctr">
                      <a:solidFill>
                        <a:srgbClr val="003FE2"/>
                      </a:solidFill>
                      <a:prstDash val="solid"/>
                      <a:round/>
                      <a:headEnd type="none" w="med" len="med"/>
                      <a:tailEnd type="none" w="med" len="med"/>
                    </a:lnT>
                    <a:lnB w="19050">
                      <a:solidFill>
                        <a:srgbClr val="003FE2"/>
                      </a:solidFill>
                      <a:prstDash val="solid"/>
                    </a:lnB>
                  </a:tcPr>
                </a:tc>
                <a:tc>
                  <a:txBody>
                    <a:bodyPr/>
                    <a:lstStyle/>
                    <a:p>
                      <a:pPr marL="87630" marR="200660">
                        <a:lnSpc>
                          <a:spcPct val="113700"/>
                        </a:lnSpc>
                        <a:spcBef>
                          <a:spcPts val="40"/>
                        </a:spcBef>
                      </a:pPr>
                      <a:r>
                        <a:rPr sz="1450" dirty="0">
                          <a:solidFill>
                            <a:srgbClr val="252423"/>
                          </a:solidFill>
                          <a:latin typeface="Segoe UI"/>
                          <a:cs typeface="Segoe UI"/>
                        </a:rPr>
                        <a:t>Dont</a:t>
                      </a:r>
                      <a:r>
                        <a:rPr sz="1450" spc="65" dirty="0">
                          <a:solidFill>
                            <a:srgbClr val="252423"/>
                          </a:solidFill>
                          <a:latin typeface="Segoe UI"/>
                          <a:cs typeface="Segoe UI"/>
                        </a:rPr>
                        <a:t> </a:t>
                      </a:r>
                      <a:r>
                        <a:rPr sz="1450" spc="-25" dirty="0">
                          <a:solidFill>
                            <a:srgbClr val="252423"/>
                          </a:solidFill>
                          <a:latin typeface="Segoe UI"/>
                          <a:cs typeface="Segoe UI"/>
                        </a:rPr>
                        <a:t>en </a:t>
                      </a:r>
                      <a:r>
                        <a:rPr sz="1450" spc="-10" dirty="0">
                          <a:solidFill>
                            <a:srgbClr val="252423"/>
                          </a:solidFill>
                          <a:latin typeface="Segoe UI"/>
                          <a:cs typeface="Segoe UI"/>
                        </a:rPr>
                        <a:t>téléconsultation</a:t>
                      </a:r>
                      <a:endParaRPr sz="1450" dirty="0">
                        <a:latin typeface="Segoe UI"/>
                        <a:cs typeface="Segoe UI"/>
                      </a:endParaRPr>
                    </a:p>
                  </a:txBody>
                  <a:tcPr marL="0" marR="0" marT="5080" marB="0">
                    <a:lnL w="19050" cap="flat" cmpd="sng" algn="ctr">
                      <a:solidFill>
                        <a:srgbClr val="003FE2"/>
                      </a:solidFill>
                      <a:prstDash val="solid"/>
                      <a:round/>
                      <a:headEnd type="none" w="med" len="med"/>
                      <a:tailEnd type="none" w="med" len="med"/>
                    </a:lnL>
                    <a:lnT w="19050" cap="flat" cmpd="sng" algn="ctr">
                      <a:solidFill>
                        <a:srgbClr val="003FE2"/>
                      </a:solidFill>
                      <a:prstDash val="solid"/>
                      <a:round/>
                      <a:headEnd type="none" w="med" len="med"/>
                      <a:tailEnd type="none" w="med" len="med"/>
                    </a:lnT>
                    <a:lnB w="19050">
                      <a:solidFill>
                        <a:srgbClr val="003FE2"/>
                      </a:solidFill>
                      <a:prstDash val="solid"/>
                    </a:lnB>
                  </a:tcPr>
                </a:tc>
                <a:extLst>
                  <a:ext uri="{0D108BD9-81ED-4DB2-BD59-A6C34878D82A}">
                    <a16:rowId xmlns:a16="http://schemas.microsoft.com/office/drawing/2014/main" val="10000"/>
                  </a:ext>
                </a:extLst>
              </a:tr>
              <a:tr h="321945">
                <a:tc>
                  <a:txBody>
                    <a:bodyPr/>
                    <a:lstStyle/>
                    <a:p>
                      <a:pPr marL="78105">
                        <a:lnSpc>
                          <a:spcPct val="100000"/>
                        </a:lnSpc>
                        <a:spcBef>
                          <a:spcPts val="265"/>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01</a:t>
                      </a:r>
                      <a:r>
                        <a:rPr sz="1650" b="1" spc="-35" dirty="0">
                          <a:solidFill>
                            <a:srgbClr val="252423"/>
                          </a:solidFill>
                          <a:latin typeface="Segoe UI"/>
                          <a:cs typeface="Segoe UI"/>
                        </a:rPr>
                        <a:t> </a:t>
                      </a:r>
                      <a:r>
                        <a:rPr sz="1650" b="1" dirty="0">
                          <a:solidFill>
                            <a:srgbClr val="252423"/>
                          </a:solidFill>
                          <a:latin typeface="Segoe UI"/>
                          <a:cs typeface="Segoe UI"/>
                        </a:rPr>
                        <a:t>-</a:t>
                      </a:r>
                      <a:r>
                        <a:rPr sz="1650" b="1" spc="-35" dirty="0">
                          <a:solidFill>
                            <a:srgbClr val="252423"/>
                          </a:solidFill>
                          <a:latin typeface="Segoe UI"/>
                          <a:cs typeface="Segoe UI"/>
                        </a:rPr>
                        <a:t> </a:t>
                      </a:r>
                      <a:r>
                        <a:rPr sz="1650" b="1" dirty="0">
                          <a:solidFill>
                            <a:srgbClr val="252423"/>
                          </a:solidFill>
                          <a:latin typeface="Segoe UI"/>
                          <a:cs typeface="Segoe UI"/>
                        </a:rPr>
                        <a:t>Visites</a:t>
                      </a:r>
                      <a:r>
                        <a:rPr sz="1650" b="1" spc="-35" dirty="0">
                          <a:solidFill>
                            <a:srgbClr val="252423"/>
                          </a:solidFill>
                          <a:latin typeface="Segoe UI"/>
                          <a:cs typeface="Segoe UI"/>
                        </a:rPr>
                        <a:t> </a:t>
                      </a:r>
                      <a:r>
                        <a:rPr sz="1650" b="1" spc="-10" dirty="0">
                          <a:solidFill>
                            <a:srgbClr val="252423"/>
                          </a:solidFill>
                          <a:latin typeface="Segoe UI"/>
                          <a:cs typeface="Segoe UI"/>
                        </a:rPr>
                        <a:t>d'embauche</a:t>
                      </a:r>
                      <a:endParaRPr sz="165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81915" algn="r">
                        <a:lnSpc>
                          <a:spcPct val="100000"/>
                        </a:lnSpc>
                        <a:spcBef>
                          <a:spcPts val="265"/>
                        </a:spcBef>
                      </a:pPr>
                      <a:r>
                        <a:rPr sz="1650" b="1" dirty="0">
                          <a:solidFill>
                            <a:srgbClr val="252423"/>
                          </a:solidFill>
                          <a:latin typeface="Segoe UI"/>
                          <a:cs typeface="Segoe UI"/>
                        </a:rPr>
                        <a:t>19</a:t>
                      </a:r>
                      <a:r>
                        <a:rPr sz="1650" b="1" spc="-25" dirty="0">
                          <a:solidFill>
                            <a:srgbClr val="252423"/>
                          </a:solidFill>
                          <a:latin typeface="Segoe UI"/>
                          <a:cs typeface="Segoe UI"/>
                        </a:rPr>
                        <a:t> 425</a:t>
                      </a:r>
                      <a:endParaRPr sz="165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1915" algn="r">
                        <a:lnSpc>
                          <a:spcPct val="100000"/>
                        </a:lnSpc>
                        <a:spcBef>
                          <a:spcPts val="265"/>
                        </a:spcBef>
                      </a:pPr>
                      <a:r>
                        <a:rPr sz="1650" b="1" dirty="0">
                          <a:solidFill>
                            <a:srgbClr val="252423"/>
                          </a:solidFill>
                          <a:latin typeface="Segoe UI"/>
                          <a:cs typeface="Segoe UI"/>
                        </a:rPr>
                        <a:t>12</a:t>
                      </a:r>
                      <a:r>
                        <a:rPr sz="1650" b="1" spc="-25" dirty="0">
                          <a:solidFill>
                            <a:srgbClr val="252423"/>
                          </a:solidFill>
                          <a:latin typeface="Segoe UI"/>
                          <a:cs typeface="Segoe UI"/>
                        </a:rPr>
                        <a:t> 307</a:t>
                      </a:r>
                      <a:endParaRPr sz="165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6835" algn="r">
                        <a:lnSpc>
                          <a:spcPct val="100000"/>
                        </a:lnSpc>
                        <a:spcBef>
                          <a:spcPts val="265"/>
                        </a:spcBef>
                      </a:pPr>
                      <a:r>
                        <a:rPr sz="1650" b="1" dirty="0">
                          <a:solidFill>
                            <a:srgbClr val="252423"/>
                          </a:solidFill>
                          <a:latin typeface="Segoe UI"/>
                          <a:cs typeface="Segoe UI"/>
                        </a:rPr>
                        <a:t>31</a:t>
                      </a:r>
                      <a:r>
                        <a:rPr sz="1650" b="1" spc="-25" dirty="0">
                          <a:solidFill>
                            <a:srgbClr val="252423"/>
                          </a:solidFill>
                          <a:latin typeface="Segoe UI"/>
                          <a:cs typeface="Segoe UI"/>
                        </a:rPr>
                        <a:t> 732</a:t>
                      </a:r>
                      <a:endParaRPr sz="165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64135" algn="r">
                        <a:lnSpc>
                          <a:spcPct val="100000"/>
                        </a:lnSpc>
                        <a:spcBef>
                          <a:spcPts val="265"/>
                        </a:spcBef>
                      </a:pPr>
                      <a:r>
                        <a:rPr sz="1650" b="1" spc="-25" dirty="0">
                          <a:solidFill>
                            <a:srgbClr val="252423"/>
                          </a:solidFill>
                          <a:latin typeface="Segoe UI"/>
                          <a:cs typeface="Segoe UI"/>
                        </a:rPr>
                        <a:t>31</a:t>
                      </a:r>
                      <a:endParaRPr sz="165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13690">
                <a:tc>
                  <a:txBody>
                    <a:bodyPr/>
                    <a:lstStyle/>
                    <a:p>
                      <a:pPr marL="533400">
                        <a:lnSpc>
                          <a:spcPct val="100000"/>
                        </a:lnSpc>
                        <a:spcBef>
                          <a:spcPts val="204"/>
                        </a:spcBef>
                      </a:pPr>
                      <a:r>
                        <a:rPr sz="1650" dirty="0">
                          <a:solidFill>
                            <a:srgbClr val="252423"/>
                          </a:solidFill>
                          <a:latin typeface="Segoe UI"/>
                          <a:cs typeface="Segoe UI"/>
                        </a:rPr>
                        <a:t>EMA</a:t>
                      </a:r>
                      <a:r>
                        <a:rPr sz="1650" spc="-40" dirty="0">
                          <a:solidFill>
                            <a:srgbClr val="252423"/>
                          </a:solidFill>
                          <a:latin typeface="Segoe UI"/>
                          <a:cs typeface="Segoe UI"/>
                        </a:rPr>
                        <a:t> </a:t>
                      </a:r>
                      <a:r>
                        <a:rPr sz="1650" spc="-10" dirty="0">
                          <a:solidFill>
                            <a:srgbClr val="252423"/>
                          </a:solidFill>
                          <a:latin typeface="Segoe UI"/>
                          <a:cs typeface="Segoe UI"/>
                        </a:rPr>
                        <a:t>d'embauche</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8</a:t>
                      </a:r>
                      <a:r>
                        <a:rPr sz="1650" spc="-15" dirty="0">
                          <a:solidFill>
                            <a:srgbClr val="252423"/>
                          </a:solidFill>
                          <a:latin typeface="Segoe UI"/>
                          <a:cs typeface="Segoe UI"/>
                        </a:rPr>
                        <a:t> </a:t>
                      </a:r>
                      <a:r>
                        <a:rPr sz="1650" spc="-25" dirty="0">
                          <a:solidFill>
                            <a:srgbClr val="252423"/>
                          </a:solidFill>
                          <a:latin typeface="Segoe UI"/>
                          <a:cs typeface="Segoe UI"/>
                        </a:rPr>
                        <a:t>121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dirty="0">
                          <a:solidFill>
                            <a:srgbClr val="252423"/>
                          </a:solidFill>
                          <a:latin typeface="Segoe UI"/>
                          <a:cs typeface="Segoe UI"/>
                        </a:rPr>
                        <a:t>8</a:t>
                      </a:r>
                      <a:r>
                        <a:rPr sz="1650" spc="-15" dirty="0">
                          <a:solidFill>
                            <a:srgbClr val="252423"/>
                          </a:solidFill>
                          <a:latin typeface="Segoe UI"/>
                          <a:cs typeface="Segoe UI"/>
                        </a:rPr>
                        <a:t> </a:t>
                      </a:r>
                      <a:r>
                        <a:rPr sz="1650" spc="-25" dirty="0">
                          <a:solidFill>
                            <a:srgbClr val="252423"/>
                          </a:solidFill>
                          <a:latin typeface="Segoe UI"/>
                          <a:cs typeface="Segoe UI"/>
                        </a:rPr>
                        <a:t>121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dirty="0">
                          <a:solidFill>
                            <a:srgbClr val="252423"/>
                          </a:solidFill>
                          <a:latin typeface="Segoe UI"/>
                          <a:cs typeface="Segoe UI"/>
                        </a:rPr>
                        <a:t>4</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313690">
                <a:tc>
                  <a:txBody>
                    <a:bodyPr/>
                    <a:lstStyle/>
                    <a:p>
                      <a:pPr marL="533400">
                        <a:lnSpc>
                          <a:spcPct val="100000"/>
                        </a:lnSpc>
                        <a:spcBef>
                          <a:spcPts val="204"/>
                        </a:spcBef>
                      </a:pPr>
                      <a:r>
                        <a:rPr sz="1650" dirty="0">
                          <a:solidFill>
                            <a:srgbClr val="252423"/>
                          </a:solidFill>
                          <a:latin typeface="Segoe UI"/>
                          <a:cs typeface="Segoe UI"/>
                        </a:rPr>
                        <a:t>F.</a:t>
                      </a:r>
                      <a:r>
                        <a:rPr sz="1650" spc="-35" dirty="0">
                          <a:solidFill>
                            <a:srgbClr val="252423"/>
                          </a:solidFill>
                          <a:latin typeface="Segoe UI"/>
                          <a:cs typeface="Segoe UI"/>
                        </a:rPr>
                        <a:t> </a:t>
                      </a:r>
                      <a:r>
                        <a:rPr sz="1650" dirty="0">
                          <a:solidFill>
                            <a:srgbClr val="252423"/>
                          </a:solidFill>
                          <a:latin typeface="Segoe UI"/>
                          <a:cs typeface="Segoe UI"/>
                        </a:rPr>
                        <a:t>publique</a:t>
                      </a:r>
                      <a:r>
                        <a:rPr sz="1650" spc="-35" dirty="0">
                          <a:solidFill>
                            <a:srgbClr val="252423"/>
                          </a:solidFill>
                          <a:latin typeface="Segoe UI"/>
                          <a:cs typeface="Segoe UI"/>
                        </a:rPr>
                        <a:t> </a:t>
                      </a:r>
                      <a:r>
                        <a:rPr sz="1650" dirty="0">
                          <a:solidFill>
                            <a:srgbClr val="252423"/>
                          </a:solidFill>
                          <a:latin typeface="Segoe UI"/>
                          <a:cs typeface="Segoe UI"/>
                        </a:rPr>
                        <a:t>de</a:t>
                      </a:r>
                      <a:r>
                        <a:rPr sz="1650" spc="-35" dirty="0">
                          <a:solidFill>
                            <a:srgbClr val="252423"/>
                          </a:solidFill>
                          <a:latin typeface="Segoe UI"/>
                          <a:cs typeface="Segoe UI"/>
                        </a:rPr>
                        <a:t> </a:t>
                      </a:r>
                      <a:r>
                        <a:rPr sz="1650" dirty="0">
                          <a:solidFill>
                            <a:srgbClr val="252423"/>
                          </a:solidFill>
                          <a:latin typeface="Segoe UI"/>
                          <a:cs typeface="Segoe UI"/>
                        </a:rPr>
                        <a:t>prise</a:t>
                      </a:r>
                      <a:r>
                        <a:rPr sz="1650" spc="-35" dirty="0">
                          <a:solidFill>
                            <a:srgbClr val="252423"/>
                          </a:solidFill>
                          <a:latin typeface="Segoe UI"/>
                          <a:cs typeface="Segoe UI"/>
                        </a:rPr>
                        <a:t> </a:t>
                      </a:r>
                      <a:r>
                        <a:rPr sz="1650" dirty="0">
                          <a:solidFill>
                            <a:srgbClr val="252423"/>
                          </a:solidFill>
                          <a:latin typeface="Segoe UI"/>
                          <a:cs typeface="Segoe UI"/>
                        </a:rPr>
                        <a:t>de</a:t>
                      </a:r>
                      <a:r>
                        <a:rPr sz="1650" spc="-35" dirty="0">
                          <a:solidFill>
                            <a:srgbClr val="252423"/>
                          </a:solidFill>
                          <a:latin typeface="Segoe UI"/>
                          <a:cs typeface="Segoe UI"/>
                        </a:rPr>
                        <a:t> </a:t>
                      </a:r>
                      <a:r>
                        <a:rPr sz="1650" spc="-10" dirty="0">
                          <a:solidFill>
                            <a:srgbClr val="252423"/>
                          </a:solidFill>
                          <a:latin typeface="Segoe UI"/>
                          <a:cs typeface="Segoe UI"/>
                        </a:rPr>
                        <a:t>poste</a:t>
                      </a:r>
                      <a:endParaRPr sz="1650">
                        <a:latin typeface="Segoe UI"/>
                        <a:cs typeface="Segoe UI"/>
                      </a:endParaRPr>
                    </a:p>
                  </a:txBody>
                  <a:tcPr marL="0" marR="0" marT="26034" marB="0">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tcPr>
                </a:tc>
                <a:tc>
                  <a:txBody>
                    <a:bodyPr/>
                    <a:lstStyle/>
                    <a:p>
                      <a:pPr marR="81915" algn="r">
                        <a:lnSpc>
                          <a:spcPct val="100000"/>
                        </a:lnSpc>
                        <a:spcBef>
                          <a:spcPts val="204"/>
                        </a:spcBef>
                      </a:pPr>
                      <a:r>
                        <a:rPr sz="1650" dirty="0">
                          <a:solidFill>
                            <a:srgbClr val="252423"/>
                          </a:solidFill>
                          <a:latin typeface="Segoe UI"/>
                          <a:cs typeface="Segoe UI"/>
                        </a:rPr>
                        <a:t>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dirty="0">
                          <a:solidFill>
                            <a:srgbClr val="252423"/>
                          </a:solidFill>
                          <a:latin typeface="Segoe UI"/>
                          <a:cs typeface="Segoe UI"/>
                        </a:rPr>
                        <a:t>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tcPr>
                </a:tc>
                <a:extLst>
                  <a:ext uri="{0D108BD9-81ED-4DB2-BD59-A6C34878D82A}">
                    <a16:rowId xmlns:a16="http://schemas.microsoft.com/office/drawing/2014/main" val="10003"/>
                  </a:ext>
                </a:extLst>
              </a:tr>
              <a:tr h="313690">
                <a:tc>
                  <a:txBody>
                    <a:bodyPr/>
                    <a:lstStyle/>
                    <a:p>
                      <a:pPr marL="533400">
                        <a:lnSpc>
                          <a:spcPct val="100000"/>
                        </a:lnSpc>
                        <a:spcBef>
                          <a:spcPts val="204"/>
                        </a:spcBef>
                      </a:pPr>
                      <a:r>
                        <a:rPr sz="1650" dirty="0">
                          <a:solidFill>
                            <a:srgbClr val="252423"/>
                          </a:solidFill>
                          <a:latin typeface="Segoe UI"/>
                          <a:cs typeface="Segoe UI"/>
                        </a:rPr>
                        <a:t>VIP</a:t>
                      </a:r>
                      <a:r>
                        <a:rPr sz="1650" spc="-30" dirty="0">
                          <a:solidFill>
                            <a:srgbClr val="252423"/>
                          </a:solidFill>
                          <a:latin typeface="Segoe UI"/>
                          <a:cs typeface="Segoe UI"/>
                        </a:rPr>
                        <a:t> </a:t>
                      </a:r>
                      <a:r>
                        <a:rPr sz="1650" spc="-10" dirty="0">
                          <a:solidFill>
                            <a:srgbClr val="252423"/>
                          </a:solidFill>
                          <a:latin typeface="Segoe UI"/>
                          <a:cs typeface="Segoe UI"/>
                        </a:rPr>
                        <a:t>initiale</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11</a:t>
                      </a:r>
                      <a:r>
                        <a:rPr sz="1650" spc="-25" dirty="0">
                          <a:solidFill>
                            <a:srgbClr val="252423"/>
                          </a:solidFill>
                          <a:latin typeface="Segoe UI"/>
                          <a:cs typeface="Segoe UI"/>
                        </a:rPr>
                        <a:t> 296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12</a:t>
                      </a:r>
                      <a:r>
                        <a:rPr sz="1650" spc="-25" dirty="0">
                          <a:solidFill>
                            <a:srgbClr val="252423"/>
                          </a:solidFill>
                          <a:latin typeface="Segoe UI"/>
                          <a:cs typeface="Segoe UI"/>
                        </a:rPr>
                        <a:t> 305</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dirty="0">
                          <a:solidFill>
                            <a:srgbClr val="252423"/>
                          </a:solidFill>
                          <a:latin typeface="Segoe UI"/>
                          <a:cs typeface="Segoe UI"/>
                        </a:rPr>
                        <a:t>23</a:t>
                      </a:r>
                      <a:r>
                        <a:rPr sz="1650" spc="-25" dirty="0">
                          <a:solidFill>
                            <a:srgbClr val="252423"/>
                          </a:solidFill>
                          <a:latin typeface="Segoe UI"/>
                          <a:cs typeface="Segoe UI"/>
                        </a:rPr>
                        <a:t> 601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spc="-25" dirty="0">
                          <a:solidFill>
                            <a:srgbClr val="252423"/>
                          </a:solidFill>
                          <a:latin typeface="Segoe UI"/>
                          <a:cs typeface="Segoe UI"/>
                        </a:rPr>
                        <a:t>27</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4"/>
                  </a:ext>
                </a:extLst>
              </a:tr>
              <a:tr h="313690">
                <a:tc>
                  <a:txBody>
                    <a:bodyPr/>
                    <a:lstStyle/>
                    <a:p>
                      <a:pPr marL="533400">
                        <a:lnSpc>
                          <a:spcPct val="100000"/>
                        </a:lnSpc>
                        <a:spcBef>
                          <a:spcPts val="204"/>
                        </a:spcBef>
                      </a:pPr>
                      <a:r>
                        <a:rPr sz="1650" dirty="0">
                          <a:solidFill>
                            <a:srgbClr val="252423"/>
                          </a:solidFill>
                          <a:latin typeface="Segoe UI"/>
                          <a:cs typeface="Segoe UI"/>
                        </a:rPr>
                        <a:t>Visite</a:t>
                      </a:r>
                      <a:r>
                        <a:rPr sz="1650" spc="-35" dirty="0">
                          <a:solidFill>
                            <a:srgbClr val="252423"/>
                          </a:solidFill>
                          <a:latin typeface="Segoe UI"/>
                          <a:cs typeface="Segoe UI"/>
                        </a:rPr>
                        <a:t> </a:t>
                      </a:r>
                      <a:r>
                        <a:rPr sz="1650" dirty="0">
                          <a:solidFill>
                            <a:srgbClr val="252423"/>
                          </a:solidFill>
                          <a:latin typeface="Segoe UI"/>
                          <a:cs typeface="Segoe UI"/>
                        </a:rPr>
                        <a:t>SMP</a:t>
                      </a:r>
                      <a:r>
                        <a:rPr sz="1650" spc="-35" dirty="0">
                          <a:solidFill>
                            <a:srgbClr val="252423"/>
                          </a:solidFill>
                          <a:latin typeface="Segoe UI"/>
                          <a:cs typeface="Segoe UI"/>
                        </a:rPr>
                        <a:t> </a:t>
                      </a:r>
                      <a:r>
                        <a:rPr sz="1650" dirty="0">
                          <a:solidFill>
                            <a:srgbClr val="252423"/>
                          </a:solidFill>
                          <a:latin typeface="Segoe UI"/>
                          <a:cs typeface="Segoe UI"/>
                        </a:rPr>
                        <a:t>de</a:t>
                      </a:r>
                      <a:r>
                        <a:rPr sz="1650" spc="-35" dirty="0">
                          <a:solidFill>
                            <a:srgbClr val="252423"/>
                          </a:solidFill>
                          <a:latin typeface="Segoe UI"/>
                          <a:cs typeface="Segoe UI"/>
                        </a:rPr>
                        <a:t> </a:t>
                      </a:r>
                      <a:r>
                        <a:rPr sz="1650" dirty="0">
                          <a:solidFill>
                            <a:srgbClr val="252423"/>
                          </a:solidFill>
                          <a:latin typeface="Segoe UI"/>
                          <a:cs typeface="Segoe UI"/>
                        </a:rPr>
                        <a:t>prise</a:t>
                      </a:r>
                      <a:r>
                        <a:rPr sz="1650" spc="-35" dirty="0">
                          <a:solidFill>
                            <a:srgbClr val="252423"/>
                          </a:solidFill>
                          <a:latin typeface="Segoe UI"/>
                          <a:cs typeface="Segoe UI"/>
                        </a:rPr>
                        <a:t> </a:t>
                      </a:r>
                      <a:r>
                        <a:rPr sz="1650" dirty="0">
                          <a:solidFill>
                            <a:srgbClr val="252423"/>
                          </a:solidFill>
                          <a:latin typeface="Segoe UI"/>
                          <a:cs typeface="Segoe UI"/>
                        </a:rPr>
                        <a:t>de</a:t>
                      </a:r>
                      <a:r>
                        <a:rPr sz="1650" spc="-30" dirty="0">
                          <a:solidFill>
                            <a:srgbClr val="252423"/>
                          </a:solidFill>
                          <a:latin typeface="Segoe UI"/>
                          <a:cs typeface="Segoe UI"/>
                        </a:rPr>
                        <a:t> </a:t>
                      </a:r>
                      <a:r>
                        <a:rPr sz="1650" spc="-10" dirty="0">
                          <a:solidFill>
                            <a:srgbClr val="252423"/>
                          </a:solidFill>
                          <a:latin typeface="Segoe UI"/>
                          <a:cs typeface="Segoe UI"/>
                        </a:rPr>
                        <a:t>poste</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dirty="0">
                          <a:solidFill>
                            <a:srgbClr val="252423"/>
                          </a:solidFill>
                          <a:latin typeface="Segoe UI"/>
                          <a:cs typeface="Segoe UI"/>
                        </a:rPr>
                        <a:t>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dirty="0">
                          <a:solidFill>
                            <a:srgbClr val="252423"/>
                          </a:solidFill>
                          <a:latin typeface="Segoe UI"/>
                          <a:cs typeface="Segoe UI"/>
                        </a:rPr>
                        <a:t>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tcPr>
                </a:tc>
                <a:extLst>
                  <a:ext uri="{0D108BD9-81ED-4DB2-BD59-A6C34878D82A}">
                    <a16:rowId xmlns:a16="http://schemas.microsoft.com/office/drawing/2014/main" val="10005"/>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02</a:t>
                      </a:r>
                      <a:r>
                        <a:rPr sz="1650" b="1" spc="-35" dirty="0">
                          <a:solidFill>
                            <a:srgbClr val="252423"/>
                          </a:solidFill>
                          <a:latin typeface="Segoe UI"/>
                          <a:cs typeface="Segoe UI"/>
                        </a:rPr>
                        <a:t> </a:t>
                      </a:r>
                      <a:r>
                        <a:rPr sz="1650" b="1" dirty="0">
                          <a:solidFill>
                            <a:srgbClr val="252423"/>
                          </a:solidFill>
                          <a:latin typeface="Segoe UI"/>
                          <a:cs typeface="Segoe UI"/>
                        </a:rPr>
                        <a:t>-</a:t>
                      </a:r>
                      <a:r>
                        <a:rPr sz="1650" b="1" spc="-35" dirty="0">
                          <a:solidFill>
                            <a:srgbClr val="252423"/>
                          </a:solidFill>
                          <a:latin typeface="Segoe UI"/>
                          <a:cs typeface="Segoe UI"/>
                        </a:rPr>
                        <a:t> </a:t>
                      </a:r>
                      <a:r>
                        <a:rPr sz="1650" b="1" dirty="0">
                          <a:solidFill>
                            <a:srgbClr val="252423"/>
                          </a:solidFill>
                          <a:latin typeface="Segoe UI"/>
                          <a:cs typeface="Segoe UI"/>
                        </a:rPr>
                        <a:t>Visites</a:t>
                      </a:r>
                      <a:r>
                        <a:rPr sz="1650" b="1" spc="-35" dirty="0">
                          <a:solidFill>
                            <a:srgbClr val="252423"/>
                          </a:solidFill>
                          <a:latin typeface="Segoe UI"/>
                          <a:cs typeface="Segoe UI"/>
                        </a:rPr>
                        <a:t> </a:t>
                      </a:r>
                      <a:r>
                        <a:rPr sz="1650" b="1" spc="-10" dirty="0">
                          <a:solidFill>
                            <a:srgbClr val="252423"/>
                          </a:solidFill>
                          <a:latin typeface="Segoe UI"/>
                          <a:cs typeface="Segoe UI"/>
                        </a:rPr>
                        <a:t>périodiques</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b="1" dirty="0">
                          <a:solidFill>
                            <a:srgbClr val="252423"/>
                          </a:solidFill>
                          <a:latin typeface="Segoe UI"/>
                          <a:cs typeface="Segoe UI"/>
                        </a:rPr>
                        <a:t>14</a:t>
                      </a:r>
                      <a:r>
                        <a:rPr sz="1650" b="1" spc="-25" dirty="0">
                          <a:solidFill>
                            <a:srgbClr val="252423"/>
                          </a:solidFill>
                          <a:latin typeface="Segoe UI"/>
                          <a:cs typeface="Segoe UI"/>
                        </a:rPr>
                        <a:t> 606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650" b="1" dirty="0">
                          <a:solidFill>
                            <a:srgbClr val="252423"/>
                          </a:solidFill>
                          <a:latin typeface="Segoe UI"/>
                          <a:cs typeface="Segoe UI"/>
                        </a:rPr>
                        <a:t>7</a:t>
                      </a:r>
                      <a:r>
                        <a:rPr sz="1650" b="1" spc="-15" dirty="0">
                          <a:solidFill>
                            <a:srgbClr val="252423"/>
                          </a:solidFill>
                          <a:latin typeface="Segoe UI"/>
                          <a:cs typeface="Segoe UI"/>
                        </a:rPr>
                        <a:t> </a:t>
                      </a:r>
                      <a:r>
                        <a:rPr sz="1650" b="1" spc="-25" dirty="0">
                          <a:solidFill>
                            <a:srgbClr val="252423"/>
                          </a:solidFill>
                          <a:latin typeface="Segoe UI"/>
                          <a:cs typeface="Segoe UI"/>
                        </a:rPr>
                        <a:t>999</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6835" algn="r">
                        <a:lnSpc>
                          <a:spcPct val="100000"/>
                        </a:lnSpc>
                        <a:spcBef>
                          <a:spcPts val="204"/>
                        </a:spcBef>
                      </a:pPr>
                      <a:r>
                        <a:rPr sz="1650" b="1" dirty="0">
                          <a:solidFill>
                            <a:srgbClr val="252423"/>
                          </a:solidFill>
                          <a:latin typeface="Segoe UI"/>
                          <a:cs typeface="Segoe UI"/>
                        </a:rPr>
                        <a:t>22</a:t>
                      </a:r>
                      <a:r>
                        <a:rPr sz="1650" b="1" spc="-25" dirty="0">
                          <a:solidFill>
                            <a:srgbClr val="252423"/>
                          </a:solidFill>
                          <a:latin typeface="Segoe UI"/>
                          <a:cs typeface="Segoe UI"/>
                        </a:rPr>
                        <a:t> 605</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b="1" spc="-25" dirty="0">
                          <a:solidFill>
                            <a:srgbClr val="252423"/>
                          </a:solidFill>
                          <a:latin typeface="Segoe UI"/>
                          <a:cs typeface="Segoe UI"/>
                        </a:rPr>
                        <a:t>11</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6"/>
                  </a:ext>
                </a:extLst>
              </a:tr>
              <a:tr h="313690">
                <a:tc>
                  <a:txBody>
                    <a:bodyPr/>
                    <a:lstStyle/>
                    <a:p>
                      <a:pPr marL="533400">
                        <a:lnSpc>
                          <a:spcPct val="100000"/>
                        </a:lnSpc>
                        <a:spcBef>
                          <a:spcPts val="204"/>
                        </a:spcBef>
                      </a:pPr>
                      <a:r>
                        <a:rPr sz="1650" dirty="0">
                          <a:solidFill>
                            <a:srgbClr val="252423"/>
                          </a:solidFill>
                          <a:latin typeface="Segoe UI"/>
                          <a:cs typeface="Segoe UI"/>
                        </a:rPr>
                        <a:t>EMA</a:t>
                      </a:r>
                      <a:r>
                        <a:rPr sz="1650" spc="-70" dirty="0">
                          <a:solidFill>
                            <a:srgbClr val="252423"/>
                          </a:solidFill>
                          <a:latin typeface="Segoe UI"/>
                          <a:cs typeface="Segoe UI"/>
                        </a:rPr>
                        <a:t> </a:t>
                      </a:r>
                      <a:r>
                        <a:rPr sz="1650" dirty="0">
                          <a:solidFill>
                            <a:srgbClr val="252423"/>
                          </a:solidFill>
                          <a:latin typeface="Segoe UI"/>
                          <a:cs typeface="Segoe UI"/>
                        </a:rPr>
                        <a:t>d'affectation</a:t>
                      </a:r>
                      <a:r>
                        <a:rPr sz="1650" spc="-65" dirty="0">
                          <a:solidFill>
                            <a:srgbClr val="252423"/>
                          </a:solidFill>
                          <a:latin typeface="Segoe UI"/>
                          <a:cs typeface="Segoe UI"/>
                        </a:rPr>
                        <a:t> </a:t>
                      </a:r>
                      <a:r>
                        <a:rPr sz="1650" spc="-25" dirty="0">
                          <a:solidFill>
                            <a:srgbClr val="252423"/>
                          </a:solidFill>
                          <a:latin typeface="Segoe UI"/>
                          <a:cs typeface="Segoe UI"/>
                        </a:rPr>
                        <a:t>SIR</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spc="-25" dirty="0">
                          <a:solidFill>
                            <a:srgbClr val="252423"/>
                          </a:solidFill>
                          <a:latin typeface="Segoe UI"/>
                          <a:cs typeface="Segoe UI"/>
                        </a:rPr>
                        <a:t>329</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spc="-25" dirty="0">
                          <a:solidFill>
                            <a:srgbClr val="252423"/>
                          </a:solidFill>
                          <a:latin typeface="Segoe UI"/>
                          <a:cs typeface="Segoe UI"/>
                        </a:rPr>
                        <a:t>329</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dirty="0">
                          <a:solidFill>
                            <a:srgbClr val="252423"/>
                          </a:solidFill>
                          <a:latin typeface="Segoe UI"/>
                          <a:cs typeface="Segoe UI"/>
                        </a:rPr>
                        <a:t>1</a:t>
                      </a:r>
                      <a:endParaRPr sz="165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7"/>
                  </a:ext>
                </a:extLst>
              </a:tr>
              <a:tr h="313690">
                <a:tc>
                  <a:txBody>
                    <a:bodyPr/>
                    <a:lstStyle/>
                    <a:p>
                      <a:pPr marL="533400">
                        <a:lnSpc>
                          <a:spcPct val="100000"/>
                        </a:lnSpc>
                        <a:spcBef>
                          <a:spcPts val="204"/>
                        </a:spcBef>
                      </a:pPr>
                      <a:r>
                        <a:rPr sz="1650" dirty="0">
                          <a:solidFill>
                            <a:srgbClr val="252423"/>
                          </a:solidFill>
                          <a:latin typeface="Segoe UI"/>
                          <a:cs typeface="Segoe UI"/>
                        </a:rPr>
                        <a:t>EMA</a:t>
                      </a:r>
                      <a:r>
                        <a:rPr sz="1650" spc="-40" dirty="0">
                          <a:solidFill>
                            <a:srgbClr val="252423"/>
                          </a:solidFill>
                          <a:latin typeface="Segoe UI"/>
                          <a:cs typeface="Segoe UI"/>
                        </a:rPr>
                        <a:t> </a:t>
                      </a:r>
                      <a:r>
                        <a:rPr sz="1650" spc="-10" dirty="0">
                          <a:solidFill>
                            <a:srgbClr val="252423"/>
                          </a:solidFill>
                          <a:latin typeface="Segoe UI"/>
                          <a:cs typeface="Segoe UI"/>
                        </a:rPr>
                        <a:t>périodique</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6</a:t>
                      </a:r>
                      <a:r>
                        <a:rPr sz="1650" spc="-15" dirty="0">
                          <a:solidFill>
                            <a:srgbClr val="252423"/>
                          </a:solidFill>
                          <a:latin typeface="Segoe UI"/>
                          <a:cs typeface="Segoe UI"/>
                        </a:rPr>
                        <a:t> </a:t>
                      </a:r>
                      <a:r>
                        <a:rPr sz="1650" spc="-25" dirty="0">
                          <a:solidFill>
                            <a:srgbClr val="252423"/>
                          </a:solidFill>
                          <a:latin typeface="Segoe UI"/>
                          <a:cs typeface="Segoe UI"/>
                        </a:rPr>
                        <a:t>066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dirty="0">
                          <a:solidFill>
                            <a:srgbClr val="252423"/>
                          </a:solidFill>
                          <a:latin typeface="Segoe UI"/>
                          <a:cs typeface="Segoe UI"/>
                        </a:rPr>
                        <a:t>6</a:t>
                      </a:r>
                      <a:r>
                        <a:rPr sz="1650" spc="-15" dirty="0">
                          <a:solidFill>
                            <a:srgbClr val="252423"/>
                          </a:solidFill>
                          <a:latin typeface="Segoe UI"/>
                          <a:cs typeface="Segoe UI"/>
                        </a:rPr>
                        <a:t> </a:t>
                      </a:r>
                      <a:r>
                        <a:rPr sz="1650" spc="-25" dirty="0">
                          <a:solidFill>
                            <a:srgbClr val="252423"/>
                          </a:solidFill>
                          <a:latin typeface="Segoe UI"/>
                          <a:cs typeface="Segoe UI"/>
                        </a:rPr>
                        <a:t>066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dirty="0">
                          <a:solidFill>
                            <a:srgbClr val="252423"/>
                          </a:solidFill>
                          <a:latin typeface="Segoe UI"/>
                          <a:cs typeface="Segoe UI"/>
                        </a:rPr>
                        <a:t>3</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8"/>
                  </a:ext>
                </a:extLst>
              </a:tr>
              <a:tr h="313690">
                <a:tc>
                  <a:txBody>
                    <a:bodyPr/>
                    <a:lstStyle/>
                    <a:p>
                      <a:pPr marL="533400">
                        <a:lnSpc>
                          <a:spcPct val="100000"/>
                        </a:lnSpc>
                        <a:spcBef>
                          <a:spcPts val="204"/>
                        </a:spcBef>
                      </a:pPr>
                      <a:r>
                        <a:rPr sz="1650" dirty="0">
                          <a:solidFill>
                            <a:srgbClr val="252423"/>
                          </a:solidFill>
                          <a:latin typeface="Segoe UI"/>
                          <a:cs typeface="Segoe UI"/>
                        </a:rPr>
                        <a:t>VIP</a:t>
                      </a:r>
                      <a:r>
                        <a:rPr sz="1650" spc="-55" dirty="0">
                          <a:solidFill>
                            <a:srgbClr val="252423"/>
                          </a:solidFill>
                          <a:latin typeface="Segoe UI"/>
                          <a:cs typeface="Segoe UI"/>
                        </a:rPr>
                        <a:t> </a:t>
                      </a:r>
                      <a:r>
                        <a:rPr sz="1650" dirty="0">
                          <a:solidFill>
                            <a:srgbClr val="252423"/>
                          </a:solidFill>
                          <a:latin typeface="Segoe UI"/>
                          <a:cs typeface="Segoe UI"/>
                        </a:rPr>
                        <a:t>d'affectation</a:t>
                      </a:r>
                      <a:r>
                        <a:rPr sz="1650" spc="-55" dirty="0">
                          <a:solidFill>
                            <a:srgbClr val="252423"/>
                          </a:solidFill>
                          <a:latin typeface="Segoe UI"/>
                          <a:cs typeface="Segoe UI"/>
                        </a:rPr>
                        <a:t> </a:t>
                      </a:r>
                      <a:r>
                        <a:rPr sz="1650" dirty="0">
                          <a:solidFill>
                            <a:srgbClr val="252423"/>
                          </a:solidFill>
                          <a:latin typeface="Segoe UI"/>
                          <a:cs typeface="Segoe UI"/>
                        </a:rPr>
                        <a:t>non</a:t>
                      </a:r>
                      <a:r>
                        <a:rPr sz="1650" spc="-50" dirty="0">
                          <a:solidFill>
                            <a:srgbClr val="252423"/>
                          </a:solidFill>
                          <a:latin typeface="Segoe UI"/>
                          <a:cs typeface="Segoe UI"/>
                        </a:rPr>
                        <a:t> </a:t>
                      </a:r>
                      <a:r>
                        <a:rPr sz="1650" spc="-25" dirty="0">
                          <a:solidFill>
                            <a:srgbClr val="252423"/>
                          </a:solidFill>
                          <a:latin typeface="Segoe UI"/>
                          <a:cs typeface="Segoe UI"/>
                        </a:rPr>
                        <a:t>SIR</a:t>
                      </a:r>
                      <a:endParaRPr sz="1650">
                        <a:latin typeface="Segoe UI"/>
                        <a:cs typeface="Segoe UI"/>
                      </a:endParaRPr>
                    </a:p>
                  </a:txBody>
                  <a:tcPr marL="0" marR="0" marT="26034" marB="0">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tcPr>
                </a:tc>
                <a:tc>
                  <a:txBody>
                    <a:bodyPr/>
                    <a:lstStyle/>
                    <a:p>
                      <a:pPr marR="81915" algn="r">
                        <a:lnSpc>
                          <a:spcPct val="100000"/>
                        </a:lnSpc>
                        <a:spcBef>
                          <a:spcPts val="204"/>
                        </a:spcBef>
                      </a:pPr>
                      <a:r>
                        <a:rPr sz="1650" dirty="0">
                          <a:solidFill>
                            <a:srgbClr val="252423"/>
                          </a:solidFill>
                          <a:latin typeface="Segoe UI"/>
                          <a:cs typeface="Segoe UI"/>
                        </a:rPr>
                        <a:t>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dirty="0">
                          <a:solidFill>
                            <a:srgbClr val="252423"/>
                          </a:solidFill>
                          <a:latin typeface="Segoe UI"/>
                          <a:cs typeface="Segoe UI"/>
                        </a:rPr>
                        <a:t>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tcPr>
                </a:tc>
                <a:extLst>
                  <a:ext uri="{0D108BD9-81ED-4DB2-BD59-A6C34878D82A}">
                    <a16:rowId xmlns:a16="http://schemas.microsoft.com/office/drawing/2014/main" val="10009"/>
                  </a:ext>
                </a:extLst>
              </a:tr>
              <a:tr h="313690">
                <a:tc>
                  <a:txBody>
                    <a:bodyPr/>
                    <a:lstStyle/>
                    <a:p>
                      <a:pPr marL="533400">
                        <a:lnSpc>
                          <a:spcPct val="100000"/>
                        </a:lnSpc>
                        <a:spcBef>
                          <a:spcPts val="204"/>
                        </a:spcBef>
                      </a:pPr>
                      <a:r>
                        <a:rPr sz="1650" dirty="0">
                          <a:solidFill>
                            <a:srgbClr val="252423"/>
                          </a:solidFill>
                          <a:latin typeface="Segoe UI"/>
                          <a:cs typeface="Segoe UI"/>
                        </a:rPr>
                        <a:t>VIP</a:t>
                      </a:r>
                      <a:r>
                        <a:rPr sz="1650" spc="-30" dirty="0">
                          <a:solidFill>
                            <a:srgbClr val="252423"/>
                          </a:solidFill>
                          <a:latin typeface="Segoe UI"/>
                          <a:cs typeface="Segoe UI"/>
                        </a:rPr>
                        <a:t> </a:t>
                      </a:r>
                      <a:r>
                        <a:rPr sz="1650" spc="-10" dirty="0">
                          <a:solidFill>
                            <a:srgbClr val="252423"/>
                          </a:solidFill>
                          <a:latin typeface="Segoe UI"/>
                          <a:cs typeface="Segoe UI"/>
                        </a:rPr>
                        <a:t>intermédiaire</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1</a:t>
                      </a:r>
                      <a:r>
                        <a:rPr sz="1650" spc="-15" dirty="0">
                          <a:solidFill>
                            <a:srgbClr val="252423"/>
                          </a:solidFill>
                          <a:latin typeface="Segoe UI"/>
                          <a:cs typeface="Segoe UI"/>
                        </a:rPr>
                        <a:t> </a:t>
                      </a:r>
                      <a:r>
                        <a:rPr sz="1650" spc="-25" dirty="0">
                          <a:solidFill>
                            <a:srgbClr val="252423"/>
                          </a:solidFill>
                          <a:latin typeface="Segoe UI"/>
                          <a:cs typeface="Segoe UI"/>
                        </a:rPr>
                        <a:t>608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1</a:t>
                      </a:r>
                      <a:r>
                        <a:rPr sz="1650" spc="-15" dirty="0">
                          <a:solidFill>
                            <a:srgbClr val="252423"/>
                          </a:solidFill>
                          <a:latin typeface="Segoe UI"/>
                          <a:cs typeface="Segoe UI"/>
                        </a:rPr>
                        <a:t> </a:t>
                      </a:r>
                      <a:r>
                        <a:rPr sz="1650" spc="-25" dirty="0">
                          <a:solidFill>
                            <a:srgbClr val="252423"/>
                          </a:solidFill>
                          <a:latin typeface="Segoe UI"/>
                          <a:cs typeface="Segoe UI"/>
                        </a:rPr>
                        <a:t>956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dirty="0">
                          <a:solidFill>
                            <a:srgbClr val="252423"/>
                          </a:solidFill>
                          <a:latin typeface="Segoe UI"/>
                          <a:cs typeface="Segoe UI"/>
                        </a:rPr>
                        <a:t>3</a:t>
                      </a:r>
                      <a:r>
                        <a:rPr sz="1650" spc="-15" dirty="0">
                          <a:solidFill>
                            <a:srgbClr val="252423"/>
                          </a:solidFill>
                          <a:latin typeface="Segoe UI"/>
                          <a:cs typeface="Segoe UI"/>
                        </a:rPr>
                        <a:t> </a:t>
                      </a:r>
                      <a:r>
                        <a:rPr sz="1650" spc="-25" dirty="0">
                          <a:solidFill>
                            <a:srgbClr val="252423"/>
                          </a:solidFill>
                          <a:latin typeface="Segoe UI"/>
                          <a:cs typeface="Segoe UI"/>
                        </a:rPr>
                        <a:t>564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dirty="0">
                          <a:solidFill>
                            <a:srgbClr val="252423"/>
                          </a:solidFill>
                          <a:latin typeface="Segoe UI"/>
                          <a:cs typeface="Segoe UI"/>
                        </a:rPr>
                        <a:t>1</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10"/>
                  </a:ext>
                </a:extLst>
              </a:tr>
              <a:tr h="313690">
                <a:tc>
                  <a:txBody>
                    <a:bodyPr/>
                    <a:lstStyle/>
                    <a:p>
                      <a:pPr marL="533400">
                        <a:lnSpc>
                          <a:spcPct val="100000"/>
                        </a:lnSpc>
                        <a:spcBef>
                          <a:spcPts val="204"/>
                        </a:spcBef>
                      </a:pPr>
                      <a:r>
                        <a:rPr sz="1650" dirty="0">
                          <a:solidFill>
                            <a:srgbClr val="252423"/>
                          </a:solidFill>
                          <a:latin typeface="Segoe UI"/>
                          <a:cs typeface="Segoe UI"/>
                        </a:rPr>
                        <a:t>VIP</a:t>
                      </a:r>
                      <a:r>
                        <a:rPr sz="1650" spc="-30" dirty="0">
                          <a:solidFill>
                            <a:srgbClr val="252423"/>
                          </a:solidFill>
                          <a:latin typeface="Segoe UI"/>
                          <a:cs typeface="Segoe UI"/>
                        </a:rPr>
                        <a:t> </a:t>
                      </a:r>
                      <a:r>
                        <a:rPr sz="1650" spc="-10" dirty="0">
                          <a:solidFill>
                            <a:srgbClr val="252423"/>
                          </a:solidFill>
                          <a:latin typeface="Segoe UI"/>
                          <a:cs typeface="Segoe UI"/>
                        </a:rPr>
                        <a:t>périodique</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dirty="0">
                          <a:solidFill>
                            <a:srgbClr val="252423"/>
                          </a:solidFill>
                          <a:latin typeface="Segoe UI"/>
                          <a:cs typeface="Segoe UI"/>
                        </a:rPr>
                        <a:t>6</a:t>
                      </a:r>
                      <a:r>
                        <a:rPr sz="1650" spc="-15" dirty="0">
                          <a:solidFill>
                            <a:srgbClr val="252423"/>
                          </a:solidFill>
                          <a:latin typeface="Segoe UI"/>
                          <a:cs typeface="Segoe UI"/>
                        </a:rPr>
                        <a:t> </a:t>
                      </a:r>
                      <a:r>
                        <a:rPr sz="1650" spc="-25" dirty="0">
                          <a:solidFill>
                            <a:srgbClr val="252423"/>
                          </a:solidFill>
                          <a:latin typeface="Segoe UI"/>
                          <a:cs typeface="Segoe UI"/>
                        </a:rPr>
                        <a:t>598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2550" algn="r">
                        <a:lnSpc>
                          <a:spcPct val="100000"/>
                        </a:lnSpc>
                        <a:spcBef>
                          <a:spcPts val="204"/>
                        </a:spcBef>
                      </a:pPr>
                      <a:r>
                        <a:rPr sz="1650" dirty="0">
                          <a:solidFill>
                            <a:srgbClr val="252423"/>
                          </a:solidFill>
                          <a:latin typeface="Segoe UI"/>
                          <a:cs typeface="Segoe UI"/>
                        </a:rPr>
                        <a:t>6</a:t>
                      </a:r>
                      <a:r>
                        <a:rPr sz="1650" spc="-15" dirty="0">
                          <a:solidFill>
                            <a:srgbClr val="252423"/>
                          </a:solidFill>
                          <a:latin typeface="Segoe UI"/>
                          <a:cs typeface="Segoe UI"/>
                        </a:rPr>
                        <a:t> </a:t>
                      </a:r>
                      <a:r>
                        <a:rPr sz="1650" spc="-25" dirty="0">
                          <a:solidFill>
                            <a:srgbClr val="252423"/>
                          </a:solidFill>
                          <a:latin typeface="Segoe UI"/>
                          <a:cs typeface="Segoe UI"/>
                        </a:rPr>
                        <a:t>024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7470" algn="r">
                        <a:lnSpc>
                          <a:spcPct val="100000"/>
                        </a:lnSpc>
                        <a:spcBef>
                          <a:spcPts val="204"/>
                        </a:spcBef>
                      </a:pPr>
                      <a:r>
                        <a:rPr sz="1650" dirty="0">
                          <a:solidFill>
                            <a:srgbClr val="252423"/>
                          </a:solidFill>
                          <a:latin typeface="Segoe UI"/>
                          <a:cs typeface="Segoe UI"/>
                        </a:rPr>
                        <a:t>12</a:t>
                      </a:r>
                      <a:r>
                        <a:rPr sz="1650" spc="-25" dirty="0">
                          <a:solidFill>
                            <a:srgbClr val="252423"/>
                          </a:solidFill>
                          <a:latin typeface="Segoe UI"/>
                          <a:cs typeface="Segoe UI"/>
                        </a:rPr>
                        <a:t> 622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dirty="0">
                          <a:solidFill>
                            <a:srgbClr val="252423"/>
                          </a:solidFill>
                          <a:latin typeface="Segoe UI"/>
                          <a:cs typeface="Segoe UI"/>
                        </a:rPr>
                        <a:t>6</a:t>
                      </a:r>
                      <a:endParaRPr sz="165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11"/>
                  </a:ext>
                </a:extLst>
              </a:tr>
              <a:tr h="313690">
                <a:tc>
                  <a:txBody>
                    <a:bodyPr/>
                    <a:lstStyle/>
                    <a:p>
                      <a:pPr marL="533400">
                        <a:lnSpc>
                          <a:spcPct val="100000"/>
                        </a:lnSpc>
                        <a:spcBef>
                          <a:spcPts val="204"/>
                        </a:spcBef>
                      </a:pPr>
                      <a:r>
                        <a:rPr sz="1650" dirty="0">
                          <a:solidFill>
                            <a:srgbClr val="252423"/>
                          </a:solidFill>
                          <a:latin typeface="Segoe UI"/>
                          <a:cs typeface="Segoe UI"/>
                        </a:rPr>
                        <a:t>VIP</a:t>
                      </a:r>
                      <a:r>
                        <a:rPr sz="1650" spc="-35" dirty="0">
                          <a:solidFill>
                            <a:srgbClr val="252423"/>
                          </a:solidFill>
                          <a:latin typeface="Segoe UI"/>
                          <a:cs typeface="Segoe UI"/>
                        </a:rPr>
                        <a:t> </a:t>
                      </a:r>
                      <a:r>
                        <a:rPr sz="1650" dirty="0">
                          <a:solidFill>
                            <a:srgbClr val="252423"/>
                          </a:solidFill>
                          <a:latin typeface="Segoe UI"/>
                          <a:cs typeface="Segoe UI"/>
                        </a:rPr>
                        <a:t>SMP</a:t>
                      </a:r>
                      <a:r>
                        <a:rPr sz="1650" spc="-35" dirty="0">
                          <a:solidFill>
                            <a:srgbClr val="252423"/>
                          </a:solidFill>
                          <a:latin typeface="Segoe UI"/>
                          <a:cs typeface="Segoe UI"/>
                        </a:rPr>
                        <a:t> </a:t>
                      </a:r>
                      <a:r>
                        <a:rPr sz="1650" spc="-10" dirty="0">
                          <a:solidFill>
                            <a:srgbClr val="252423"/>
                          </a:solidFill>
                          <a:latin typeface="Segoe UI"/>
                          <a:cs typeface="Segoe UI"/>
                        </a:rPr>
                        <a:t>intermédiaire</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1915" algn="r">
                        <a:lnSpc>
                          <a:spcPct val="100000"/>
                        </a:lnSpc>
                        <a:spcBef>
                          <a:spcPts val="204"/>
                        </a:spcBef>
                      </a:pPr>
                      <a:r>
                        <a:rPr sz="1650" dirty="0">
                          <a:solidFill>
                            <a:srgbClr val="252423"/>
                          </a:solidFill>
                          <a:latin typeface="Segoe UI"/>
                          <a:cs typeface="Segoe UI"/>
                        </a:rPr>
                        <a:t>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1915" algn="r">
                        <a:lnSpc>
                          <a:spcPct val="100000"/>
                        </a:lnSpc>
                        <a:spcBef>
                          <a:spcPts val="204"/>
                        </a:spcBef>
                      </a:pPr>
                      <a:r>
                        <a:rPr sz="1650" dirty="0">
                          <a:solidFill>
                            <a:srgbClr val="252423"/>
                          </a:solidFill>
                          <a:latin typeface="Segoe UI"/>
                          <a:cs typeface="Segoe UI"/>
                        </a:rPr>
                        <a:t>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6835" algn="r">
                        <a:lnSpc>
                          <a:spcPct val="100000"/>
                        </a:lnSpc>
                        <a:spcBef>
                          <a:spcPts val="204"/>
                        </a:spcBef>
                      </a:pPr>
                      <a:r>
                        <a:rPr sz="1650" spc="-25" dirty="0">
                          <a:solidFill>
                            <a:srgbClr val="252423"/>
                          </a:solidFill>
                          <a:latin typeface="Segoe UI"/>
                          <a:cs typeface="Segoe UI"/>
                        </a:rPr>
                        <a:t>10</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solidFill>
                      <a:srgbClr val="EDECEC"/>
                    </a:solidFill>
                  </a:tcPr>
                </a:tc>
                <a:extLst>
                  <a:ext uri="{0D108BD9-81ED-4DB2-BD59-A6C34878D82A}">
                    <a16:rowId xmlns:a16="http://schemas.microsoft.com/office/drawing/2014/main" val="10012"/>
                  </a:ext>
                </a:extLst>
              </a:tr>
              <a:tr h="313690">
                <a:tc>
                  <a:txBody>
                    <a:bodyPr/>
                    <a:lstStyle/>
                    <a:p>
                      <a:pPr marL="533400">
                        <a:lnSpc>
                          <a:spcPct val="100000"/>
                        </a:lnSpc>
                        <a:spcBef>
                          <a:spcPts val="204"/>
                        </a:spcBef>
                      </a:pPr>
                      <a:r>
                        <a:rPr sz="1650" dirty="0">
                          <a:solidFill>
                            <a:srgbClr val="252423"/>
                          </a:solidFill>
                          <a:latin typeface="Segoe UI"/>
                          <a:cs typeface="Segoe UI"/>
                        </a:rPr>
                        <a:t>Visite</a:t>
                      </a:r>
                      <a:r>
                        <a:rPr sz="1650" spc="-75" dirty="0">
                          <a:solidFill>
                            <a:srgbClr val="252423"/>
                          </a:solidFill>
                          <a:latin typeface="Segoe UI"/>
                          <a:cs typeface="Segoe UI"/>
                        </a:rPr>
                        <a:t> </a:t>
                      </a:r>
                      <a:r>
                        <a:rPr sz="1650" dirty="0">
                          <a:solidFill>
                            <a:srgbClr val="252423"/>
                          </a:solidFill>
                          <a:latin typeface="Segoe UI"/>
                          <a:cs typeface="Segoe UI"/>
                        </a:rPr>
                        <a:t>d'affectation</a:t>
                      </a:r>
                      <a:r>
                        <a:rPr sz="1650" spc="-70" dirty="0">
                          <a:solidFill>
                            <a:srgbClr val="252423"/>
                          </a:solidFill>
                          <a:latin typeface="Segoe UI"/>
                          <a:cs typeface="Segoe UI"/>
                        </a:rPr>
                        <a:t> </a:t>
                      </a:r>
                      <a:r>
                        <a:rPr sz="1650" spc="-25" dirty="0">
                          <a:solidFill>
                            <a:srgbClr val="252423"/>
                          </a:solidFill>
                          <a:latin typeface="Segoe UI"/>
                          <a:cs typeface="Segoe UI"/>
                        </a:rPr>
                        <a:t>SMP</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dirty="0">
                          <a:solidFill>
                            <a:srgbClr val="252423"/>
                          </a:solidFill>
                          <a:latin typeface="Segoe UI"/>
                          <a:cs typeface="Segoe UI"/>
                        </a:rPr>
                        <a:t>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dirty="0">
                          <a:solidFill>
                            <a:srgbClr val="252423"/>
                          </a:solidFill>
                          <a:latin typeface="Segoe UI"/>
                          <a:cs typeface="Segoe UI"/>
                        </a:rPr>
                        <a:t>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tcPr>
                </a:tc>
                <a:extLst>
                  <a:ext uri="{0D108BD9-81ED-4DB2-BD59-A6C34878D82A}">
                    <a16:rowId xmlns:a16="http://schemas.microsoft.com/office/drawing/2014/main" val="10013"/>
                  </a:ext>
                </a:extLst>
              </a:tr>
              <a:tr h="313690">
                <a:tc>
                  <a:txBody>
                    <a:bodyPr/>
                    <a:lstStyle/>
                    <a:p>
                      <a:pPr marL="533400">
                        <a:lnSpc>
                          <a:spcPct val="100000"/>
                        </a:lnSpc>
                        <a:spcBef>
                          <a:spcPts val="204"/>
                        </a:spcBef>
                      </a:pPr>
                      <a:r>
                        <a:rPr sz="1650" dirty="0">
                          <a:solidFill>
                            <a:srgbClr val="252423"/>
                          </a:solidFill>
                          <a:latin typeface="Segoe UI"/>
                          <a:cs typeface="Segoe UI"/>
                        </a:rPr>
                        <a:t>Visite</a:t>
                      </a:r>
                      <a:r>
                        <a:rPr sz="1650" spc="-45" dirty="0">
                          <a:solidFill>
                            <a:srgbClr val="252423"/>
                          </a:solidFill>
                          <a:latin typeface="Segoe UI"/>
                          <a:cs typeface="Segoe UI"/>
                        </a:rPr>
                        <a:t> </a:t>
                      </a:r>
                      <a:r>
                        <a:rPr sz="1650" dirty="0">
                          <a:solidFill>
                            <a:srgbClr val="252423"/>
                          </a:solidFill>
                          <a:latin typeface="Segoe UI"/>
                          <a:cs typeface="Segoe UI"/>
                        </a:rPr>
                        <a:t>SMP</a:t>
                      </a:r>
                      <a:r>
                        <a:rPr sz="1650" spc="-40" dirty="0">
                          <a:solidFill>
                            <a:srgbClr val="252423"/>
                          </a:solidFill>
                          <a:latin typeface="Segoe UI"/>
                          <a:cs typeface="Segoe UI"/>
                        </a:rPr>
                        <a:t> </a:t>
                      </a:r>
                      <a:r>
                        <a:rPr sz="1650" spc="-10" dirty="0">
                          <a:solidFill>
                            <a:srgbClr val="252423"/>
                          </a:solidFill>
                          <a:latin typeface="Segoe UI"/>
                          <a:cs typeface="Segoe UI"/>
                        </a:rPr>
                        <a:t>périodique</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1915" algn="r">
                        <a:lnSpc>
                          <a:spcPct val="100000"/>
                        </a:lnSpc>
                        <a:spcBef>
                          <a:spcPts val="204"/>
                        </a:spcBef>
                      </a:pPr>
                      <a:r>
                        <a:rPr sz="1650" dirty="0">
                          <a:solidFill>
                            <a:srgbClr val="252423"/>
                          </a:solidFill>
                          <a:latin typeface="Segoe UI"/>
                          <a:cs typeface="Segoe UI"/>
                        </a:rPr>
                        <a:t>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1915" algn="r">
                        <a:lnSpc>
                          <a:spcPct val="100000"/>
                        </a:lnSpc>
                        <a:spcBef>
                          <a:spcPts val="204"/>
                        </a:spcBef>
                      </a:pPr>
                      <a:r>
                        <a:rPr sz="1650" dirty="0">
                          <a:solidFill>
                            <a:srgbClr val="252423"/>
                          </a:solidFill>
                          <a:latin typeface="Segoe UI"/>
                          <a:cs typeface="Segoe UI"/>
                        </a:rPr>
                        <a:t>5</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6835" algn="r">
                        <a:lnSpc>
                          <a:spcPct val="100000"/>
                        </a:lnSpc>
                        <a:spcBef>
                          <a:spcPts val="204"/>
                        </a:spcBef>
                      </a:pPr>
                      <a:r>
                        <a:rPr sz="1650" dirty="0">
                          <a:solidFill>
                            <a:srgbClr val="252423"/>
                          </a:solidFill>
                          <a:latin typeface="Segoe UI"/>
                          <a:cs typeface="Segoe UI"/>
                        </a:rPr>
                        <a:t>7</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solidFill>
                      <a:srgbClr val="EDECEC"/>
                    </a:solidFill>
                  </a:tcPr>
                </a:tc>
                <a:extLst>
                  <a:ext uri="{0D108BD9-81ED-4DB2-BD59-A6C34878D82A}">
                    <a16:rowId xmlns:a16="http://schemas.microsoft.com/office/drawing/2014/main" val="10014"/>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03</a:t>
                      </a:r>
                      <a:r>
                        <a:rPr sz="1650" b="1" spc="-25" dirty="0">
                          <a:solidFill>
                            <a:srgbClr val="252423"/>
                          </a:solidFill>
                          <a:latin typeface="Segoe UI"/>
                          <a:cs typeface="Segoe UI"/>
                        </a:rPr>
                        <a:t> </a:t>
                      </a:r>
                      <a:r>
                        <a:rPr sz="1650" b="1" dirty="0">
                          <a:solidFill>
                            <a:srgbClr val="252423"/>
                          </a:solidFill>
                          <a:latin typeface="Segoe UI"/>
                          <a:cs typeface="Segoe UI"/>
                        </a:rPr>
                        <a:t>-</a:t>
                      </a:r>
                      <a:r>
                        <a:rPr sz="1650" b="1" spc="-20" dirty="0">
                          <a:solidFill>
                            <a:srgbClr val="252423"/>
                          </a:solidFill>
                          <a:latin typeface="Segoe UI"/>
                          <a:cs typeface="Segoe UI"/>
                        </a:rPr>
                        <a:t> </a:t>
                      </a:r>
                      <a:r>
                        <a:rPr sz="1650" b="1" dirty="0">
                          <a:solidFill>
                            <a:srgbClr val="252423"/>
                          </a:solidFill>
                          <a:latin typeface="Segoe UI"/>
                          <a:cs typeface="Segoe UI"/>
                        </a:rPr>
                        <a:t>Visites</a:t>
                      </a:r>
                      <a:r>
                        <a:rPr sz="1650" b="1" spc="-25" dirty="0">
                          <a:solidFill>
                            <a:srgbClr val="252423"/>
                          </a:solidFill>
                          <a:latin typeface="Segoe UI"/>
                          <a:cs typeface="Segoe UI"/>
                        </a:rPr>
                        <a:t> </a:t>
                      </a:r>
                      <a:r>
                        <a:rPr sz="1650" b="1" dirty="0">
                          <a:solidFill>
                            <a:srgbClr val="252423"/>
                          </a:solidFill>
                          <a:latin typeface="Segoe UI"/>
                          <a:cs typeface="Segoe UI"/>
                        </a:rPr>
                        <a:t>de</a:t>
                      </a:r>
                      <a:r>
                        <a:rPr sz="1650" b="1" spc="-20" dirty="0">
                          <a:solidFill>
                            <a:srgbClr val="252423"/>
                          </a:solidFill>
                          <a:latin typeface="Segoe UI"/>
                          <a:cs typeface="Segoe UI"/>
                        </a:rPr>
                        <a:t> pré-</a:t>
                      </a:r>
                      <a:r>
                        <a:rPr sz="1650" b="1" spc="-10" dirty="0">
                          <a:solidFill>
                            <a:srgbClr val="252423"/>
                          </a:solidFill>
                          <a:latin typeface="Segoe UI"/>
                          <a:cs typeface="Segoe UI"/>
                        </a:rPr>
                        <a:t>reprise</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b="1" dirty="0">
                          <a:solidFill>
                            <a:srgbClr val="252423"/>
                          </a:solidFill>
                          <a:latin typeface="Segoe UI"/>
                          <a:cs typeface="Segoe UI"/>
                        </a:rPr>
                        <a:t>4</a:t>
                      </a:r>
                      <a:r>
                        <a:rPr sz="1650" b="1" spc="-15" dirty="0">
                          <a:solidFill>
                            <a:srgbClr val="252423"/>
                          </a:solidFill>
                          <a:latin typeface="Segoe UI"/>
                          <a:cs typeface="Segoe UI"/>
                        </a:rPr>
                        <a:t> </a:t>
                      </a:r>
                      <a:r>
                        <a:rPr sz="1650" b="1" spc="-25" dirty="0">
                          <a:solidFill>
                            <a:srgbClr val="252423"/>
                          </a:solidFill>
                          <a:latin typeface="Segoe UI"/>
                          <a:cs typeface="Segoe UI"/>
                        </a:rPr>
                        <a:t>770</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2550" algn="r">
                        <a:lnSpc>
                          <a:spcPct val="100000"/>
                        </a:lnSpc>
                        <a:spcBef>
                          <a:spcPts val="204"/>
                        </a:spcBef>
                      </a:pPr>
                      <a:r>
                        <a:rPr sz="1650" b="1" spc="-25" dirty="0">
                          <a:solidFill>
                            <a:srgbClr val="252423"/>
                          </a:solidFill>
                          <a:latin typeface="Segoe UI"/>
                          <a:cs typeface="Segoe UI"/>
                        </a:rPr>
                        <a:t>16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7470" algn="r">
                        <a:lnSpc>
                          <a:spcPct val="100000"/>
                        </a:lnSpc>
                        <a:spcBef>
                          <a:spcPts val="204"/>
                        </a:spcBef>
                      </a:pPr>
                      <a:r>
                        <a:rPr sz="1650" b="1" dirty="0">
                          <a:solidFill>
                            <a:srgbClr val="252423"/>
                          </a:solidFill>
                          <a:latin typeface="Segoe UI"/>
                          <a:cs typeface="Segoe UI"/>
                        </a:rPr>
                        <a:t>4</a:t>
                      </a:r>
                      <a:r>
                        <a:rPr sz="1650" b="1" spc="-15" dirty="0">
                          <a:solidFill>
                            <a:srgbClr val="252423"/>
                          </a:solidFill>
                          <a:latin typeface="Segoe UI"/>
                          <a:cs typeface="Segoe UI"/>
                        </a:rPr>
                        <a:t> </a:t>
                      </a:r>
                      <a:r>
                        <a:rPr sz="1650" b="1" spc="-25" dirty="0">
                          <a:solidFill>
                            <a:srgbClr val="252423"/>
                          </a:solidFill>
                          <a:latin typeface="Segoe UI"/>
                          <a:cs typeface="Segoe UI"/>
                        </a:rPr>
                        <a:t>786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b="1" spc="-25" dirty="0">
                          <a:solidFill>
                            <a:srgbClr val="252423"/>
                          </a:solidFill>
                          <a:latin typeface="Segoe UI"/>
                          <a:cs typeface="Segoe UI"/>
                        </a:rPr>
                        <a:t>61</a:t>
                      </a:r>
                      <a:endParaRPr sz="165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15"/>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04</a:t>
                      </a:r>
                      <a:r>
                        <a:rPr sz="1650" b="1" spc="-45" dirty="0">
                          <a:solidFill>
                            <a:srgbClr val="252423"/>
                          </a:solidFill>
                          <a:latin typeface="Segoe UI"/>
                          <a:cs typeface="Segoe UI"/>
                        </a:rPr>
                        <a:t> </a:t>
                      </a:r>
                      <a:r>
                        <a:rPr sz="1650" b="1" dirty="0">
                          <a:solidFill>
                            <a:srgbClr val="252423"/>
                          </a:solidFill>
                          <a:latin typeface="Segoe UI"/>
                          <a:cs typeface="Segoe UI"/>
                        </a:rPr>
                        <a:t>-</a:t>
                      </a:r>
                      <a:r>
                        <a:rPr sz="1650" b="1" spc="-30" dirty="0">
                          <a:solidFill>
                            <a:srgbClr val="252423"/>
                          </a:solidFill>
                          <a:latin typeface="Segoe UI"/>
                          <a:cs typeface="Segoe UI"/>
                        </a:rPr>
                        <a:t> </a:t>
                      </a:r>
                      <a:r>
                        <a:rPr sz="1650" b="1" dirty="0">
                          <a:solidFill>
                            <a:srgbClr val="252423"/>
                          </a:solidFill>
                          <a:latin typeface="Segoe UI"/>
                          <a:cs typeface="Segoe UI"/>
                        </a:rPr>
                        <a:t>Visites</a:t>
                      </a:r>
                      <a:r>
                        <a:rPr sz="1650" b="1" spc="-30" dirty="0">
                          <a:solidFill>
                            <a:srgbClr val="252423"/>
                          </a:solidFill>
                          <a:latin typeface="Segoe UI"/>
                          <a:cs typeface="Segoe UI"/>
                        </a:rPr>
                        <a:t> </a:t>
                      </a:r>
                      <a:r>
                        <a:rPr sz="1650" b="1" dirty="0">
                          <a:solidFill>
                            <a:srgbClr val="252423"/>
                          </a:solidFill>
                          <a:latin typeface="Segoe UI"/>
                          <a:cs typeface="Segoe UI"/>
                        </a:rPr>
                        <a:t>de</a:t>
                      </a:r>
                      <a:r>
                        <a:rPr sz="1650" b="1" spc="-30" dirty="0">
                          <a:solidFill>
                            <a:srgbClr val="252423"/>
                          </a:solidFill>
                          <a:latin typeface="Segoe UI"/>
                          <a:cs typeface="Segoe UI"/>
                        </a:rPr>
                        <a:t> </a:t>
                      </a:r>
                      <a:r>
                        <a:rPr sz="1650" b="1" spc="-10" dirty="0">
                          <a:solidFill>
                            <a:srgbClr val="252423"/>
                          </a:solidFill>
                          <a:latin typeface="Segoe UI"/>
                          <a:cs typeface="Segoe UI"/>
                        </a:rPr>
                        <a:t>reprise</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b="1" dirty="0">
                          <a:solidFill>
                            <a:srgbClr val="252423"/>
                          </a:solidFill>
                          <a:latin typeface="Segoe UI"/>
                          <a:cs typeface="Segoe UI"/>
                        </a:rPr>
                        <a:t>7</a:t>
                      </a:r>
                      <a:r>
                        <a:rPr sz="1650" b="1" spc="-15" dirty="0">
                          <a:solidFill>
                            <a:srgbClr val="252423"/>
                          </a:solidFill>
                          <a:latin typeface="Segoe UI"/>
                          <a:cs typeface="Segoe UI"/>
                        </a:rPr>
                        <a:t> </a:t>
                      </a:r>
                      <a:r>
                        <a:rPr sz="1650" b="1" spc="-25" dirty="0">
                          <a:solidFill>
                            <a:srgbClr val="252423"/>
                          </a:solidFill>
                          <a:latin typeface="Segoe UI"/>
                          <a:cs typeface="Segoe UI"/>
                        </a:rPr>
                        <a:t>563</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650" b="1" spc="-25" dirty="0">
                          <a:solidFill>
                            <a:srgbClr val="252423"/>
                          </a:solidFill>
                          <a:latin typeface="Segoe UI"/>
                          <a:cs typeface="Segoe UI"/>
                        </a:rPr>
                        <a:t>289</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b="1" dirty="0">
                          <a:solidFill>
                            <a:srgbClr val="252423"/>
                          </a:solidFill>
                          <a:latin typeface="Segoe UI"/>
                          <a:cs typeface="Segoe UI"/>
                        </a:rPr>
                        <a:t>7</a:t>
                      </a:r>
                      <a:r>
                        <a:rPr sz="1650" b="1" spc="-15" dirty="0">
                          <a:solidFill>
                            <a:srgbClr val="252423"/>
                          </a:solidFill>
                          <a:latin typeface="Segoe UI"/>
                          <a:cs typeface="Segoe UI"/>
                        </a:rPr>
                        <a:t> </a:t>
                      </a:r>
                      <a:r>
                        <a:rPr sz="1650" b="1" spc="-25" dirty="0">
                          <a:solidFill>
                            <a:srgbClr val="252423"/>
                          </a:solidFill>
                          <a:latin typeface="Segoe UI"/>
                          <a:cs typeface="Segoe UI"/>
                        </a:rPr>
                        <a:t>852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b="1" spc="-25" dirty="0">
                          <a:solidFill>
                            <a:srgbClr val="252423"/>
                          </a:solidFill>
                          <a:latin typeface="Segoe UI"/>
                          <a:cs typeface="Segoe UI"/>
                        </a:rPr>
                        <a:t>53</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16"/>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05</a:t>
                      </a:r>
                      <a:r>
                        <a:rPr sz="1650" b="1" spc="-30" dirty="0">
                          <a:solidFill>
                            <a:srgbClr val="252423"/>
                          </a:solidFill>
                          <a:latin typeface="Segoe UI"/>
                          <a:cs typeface="Segoe UI"/>
                        </a:rPr>
                        <a:t> </a:t>
                      </a:r>
                      <a:r>
                        <a:rPr sz="1650" b="1" dirty="0">
                          <a:solidFill>
                            <a:srgbClr val="252423"/>
                          </a:solidFill>
                          <a:latin typeface="Segoe UI"/>
                          <a:cs typeface="Segoe UI"/>
                        </a:rPr>
                        <a:t>-</a:t>
                      </a:r>
                      <a:r>
                        <a:rPr sz="1650" b="1" spc="-25" dirty="0">
                          <a:solidFill>
                            <a:srgbClr val="252423"/>
                          </a:solidFill>
                          <a:latin typeface="Segoe UI"/>
                          <a:cs typeface="Segoe UI"/>
                        </a:rPr>
                        <a:t> </a:t>
                      </a:r>
                      <a:r>
                        <a:rPr sz="1650" b="1" dirty="0">
                          <a:solidFill>
                            <a:srgbClr val="252423"/>
                          </a:solidFill>
                          <a:latin typeface="Segoe UI"/>
                          <a:cs typeface="Segoe UI"/>
                        </a:rPr>
                        <a:t>Visites</a:t>
                      </a:r>
                      <a:r>
                        <a:rPr sz="1650" b="1" spc="-25" dirty="0">
                          <a:solidFill>
                            <a:srgbClr val="252423"/>
                          </a:solidFill>
                          <a:latin typeface="Segoe UI"/>
                          <a:cs typeface="Segoe UI"/>
                        </a:rPr>
                        <a:t> </a:t>
                      </a:r>
                      <a:r>
                        <a:rPr sz="1650" b="1" dirty="0">
                          <a:solidFill>
                            <a:srgbClr val="252423"/>
                          </a:solidFill>
                          <a:latin typeface="Segoe UI"/>
                          <a:cs typeface="Segoe UI"/>
                        </a:rPr>
                        <a:t>à</a:t>
                      </a:r>
                      <a:r>
                        <a:rPr sz="1650" b="1" spc="-30" dirty="0">
                          <a:solidFill>
                            <a:srgbClr val="252423"/>
                          </a:solidFill>
                          <a:latin typeface="Segoe UI"/>
                          <a:cs typeface="Segoe UI"/>
                        </a:rPr>
                        <a:t> </a:t>
                      </a:r>
                      <a:r>
                        <a:rPr sz="1650" b="1" dirty="0">
                          <a:solidFill>
                            <a:srgbClr val="252423"/>
                          </a:solidFill>
                          <a:latin typeface="Segoe UI"/>
                          <a:cs typeface="Segoe UI"/>
                        </a:rPr>
                        <a:t>la</a:t>
                      </a:r>
                      <a:r>
                        <a:rPr sz="1650" b="1" spc="-25" dirty="0">
                          <a:solidFill>
                            <a:srgbClr val="252423"/>
                          </a:solidFill>
                          <a:latin typeface="Segoe UI"/>
                          <a:cs typeface="Segoe UI"/>
                        </a:rPr>
                        <a:t> </a:t>
                      </a:r>
                      <a:r>
                        <a:rPr sz="1650" b="1" spc="-10" dirty="0">
                          <a:solidFill>
                            <a:srgbClr val="252423"/>
                          </a:solidFill>
                          <a:latin typeface="Segoe UI"/>
                          <a:cs typeface="Segoe UI"/>
                        </a:rPr>
                        <a:t>demande</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b="1" dirty="0">
                          <a:solidFill>
                            <a:srgbClr val="252423"/>
                          </a:solidFill>
                          <a:latin typeface="Segoe UI"/>
                          <a:cs typeface="Segoe UI"/>
                        </a:rPr>
                        <a:t>9</a:t>
                      </a:r>
                      <a:r>
                        <a:rPr sz="1650" b="1" spc="-15" dirty="0">
                          <a:solidFill>
                            <a:srgbClr val="252423"/>
                          </a:solidFill>
                          <a:latin typeface="Segoe UI"/>
                          <a:cs typeface="Segoe UI"/>
                        </a:rPr>
                        <a:t> </a:t>
                      </a:r>
                      <a:r>
                        <a:rPr sz="1650" b="1" spc="-25" dirty="0">
                          <a:solidFill>
                            <a:srgbClr val="252423"/>
                          </a:solidFill>
                          <a:latin typeface="Segoe UI"/>
                          <a:cs typeface="Segoe UI"/>
                        </a:rPr>
                        <a:t>745</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2550" algn="r">
                        <a:lnSpc>
                          <a:spcPct val="100000"/>
                        </a:lnSpc>
                        <a:spcBef>
                          <a:spcPts val="204"/>
                        </a:spcBef>
                      </a:pPr>
                      <a:r>
                        <a:rPr sz="1650" b="1" spc="-25" dirty="0">
                          <a:solidFill>
                            <a:srgbClr val="252423"/>
                          </a:solidFill>
                          <a:latin typeface="Segoe UI"/>
                          <a:cs typeface="Segoe UI"/>
                        </a:rPr>
                        <a:t>174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7470" algn="r">
                        <a:lnSpc>
                          <a:spcPct val="100000"/>
                        </a:lnSpc>
                        <a:spcBef>
                          <a:spcPts val="204"/>
                        </a:spcBef>
                      </a:pPr>
                      <a:r>
                        <a:rPr sz="1650" b="1" dirty="0">
                          <a:solidFill>
                            <a:srgbClr val="252423"/>
                          </a:solidFill>
                          <a:latin typeface="Segoe UI"/>
                          <a:cs typeface="Segoe UI"/>
                        </a:rPr>
                        <a:t>9</a:t>
                      </a:r>
                      <a:r>
                        <a:rPr sz="1650" b="1" spc="-15" dirty="0">
                          <a:solidFill>
                            <a:srgbClr val="252423"/>
                          </a:solidFill>
                          <a:latin typeface="Segoe UI"/>
                          <a:cs typeface="Segoe UI"/>
                        </a:rPr>
                        <a:t> </a:t>
                      </a:r>
                      <a:r>
                        <a:rPr sz="1650" b="1" spc="-25" dirty="0">
                          <a:solidFill>
                            <a:srgbClr val="252423"/>
                          </a:solidFill>
                          <a:latin typeface="Segoe UI"/>
                          <a:cs typeface="Segoe UI"/>
                        </a:rPr>
                        <a:t>919</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b="1" spc="-25" dirty="0">
                          <a:solidFill>
                            <a:srgbClr val="252423"/>
                          </a:solidFill>
                          <a:latin typeface="Segoe UI"/>
                          <a:cs typeface="Segoe UI"/>
                        </a:rPr>
                        <a:t>130</a:t>
                      </a:r>
                      <a:endParaRPr sz="165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17"/>
                  </a:ext>
                </a:extLst>
              </a:tr>
              <a:tr h="313690">
                <a:tc>
                  <a:txBody>
                    <a:bodyPr/>
                    <a:lstStyle/>
                    <a:p>
                      <a:pPr marL="533400">
                        <a:lnSpc>
                          <a:spcPct val="100000"/>
                        </a:lnSpc>
                        <a:spcBef>
                          <a:spcPts val="204"/>
                        </a:spcBef>
                      </a:pPr>
                      <a:r>
                        <a:rPr sz="1650" dirty="0">
                          <a:solidFill>
                            <a:srgbClr val="252423"/>
                          </a:solidFill>
                          <a:latin typeface="Segoe UI"/>
                          <a:cs typeface="Segoe UI"/>
                        </a:rPr>
                        <a:t>Demande</a:t>
                      </a:r>
                      <a:r>
                        <a:rPr sz="1650" spc="-50" dirty="0">
                          <a:solidFill>
                            <a:srgbClr val="252423"/>
                          </a:solidFill>
                          <a:latin typeface="Segoe UI"/>
                          <a:cs typeface="Segoe UI"/>
                        </a:rPr>
                        <a:t> </a:t>
                      </a:r>
                      <a:r>
                        <a:rPr sz="1650" dirty="0">
                          <a:solidFill>
                            <a:srgbClr val="252423"/>
                          </a:solidFill>
                          <a:latin typeface="Segoe UI"/>
                          <a:cs typeface="Segoe UI"/>
                        </a:rPr>
                        <a:t>de</a:t>
                      </a:r>
                      <a:r>
                        <a:rPr sz="1650" spc="-50" dirty="0">
                          <a:solidFill>
                            <a:srgbClr val="252423"/>
                          </a:solidFill>
                          <a:latin typeface="Segoe UI"/>
                          <a:cs typeface="Segoe UI"/>
                        </a:rPr>
                        <a:t> </a:t>
                      </a:r>
                      <a:r>
                        <a:rPr sz="1650" spc="-10" dirty="0">
                          <a:solidFill>
                            <a:srgbClr val="252423"/>
                          </a:solidFill>
                          <a:latin typeface="Segoe UI"/>
                          <a:cs typeface="Segoe UI"/>
                        </a:rPr>
                        <a:t>l'employeur</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2</a:t>
                      </a:r>
                      <a:r>
                        <a:rPr sz="1650" spc="-15" dirty="0">
                          <a:solidFill>
                            <a:srgbClr val="252423"/>
                          </a:solidFill>
                          <a:latin typeface="Segoe UI"/>
                          <a:cs typeface="Segoe UI"/>
                        </a:rPr>
                        <a:t> </a:t>
                      </a:r>
                      <a:r>
                        <a:rPr sz="1650" spc="-25" dirty="0">
                          <a:solidFill>
                            <a:srgbClr val="252423"/>
                          </a:solidFill>
                          <a:latin typeface="Segoe UI"/>
                          <a:cs typeface="Segoe UI"/>
                        </a:rPr>
                        <a:t>378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1915" algn="r">
                        <a:lnSpc>
                          <a:spcPct val="100000"/>
                        </a:lnSpc>
                        <a:spcBef>
                          <a:spcPts val="204"/>
                        </a:spcBef>
                      </a:pPr>
                      <a:r>
                        <a:rPr sz="1650" spc="-25" dirty="0">
                          <a:solidFill>
                            <a:srgbClr val="252423"/>
                          </a:solidFill>
                          <a:latin typeface="Segoe UI"/>
                          <a:cs typeface="Segoe UI"/>
                        </a:rPr>
                        <a:t>55</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dirty="0">
                          <a:solidFill>
                            <a:srgbClr val="252423"/>
                          </a:solidFill>
                          <a:latin typeface="Segoe UI"/>
                          <a:cs typeface="Segoe UI"/>
                        </a:rPr>
                        <a:t>2</a:t>
                      </a:r>
                      <a:r>
                        <a:rPr sz="1650" spc="-15" dirty="0">
                          <a:solidFill>
                            <a:srgbClr val="252423"/>
                          </a:solidFill>
                          <a:latin typeface="Segoe UI"/>
                          <a:cs typeface="Segoe UI"/>
                        </a:rPr>
                        <a:t> </a:t>
                      </a:r>
                      <a:r>
                        <a:rPr sz="1650" spc="-25" dirty="0">
                          <a:solidFill>
                            <a:srgbClr val="252423"/>
                          </a:solidFill>
                          <a:latin typeface="Segoe UI"/>
                          <a:cs typeface="Segoe UI"/>
                        </a:rPr>
                        <a:t>433</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spc="-25" dirty="0">
                          <a:solidFill>
                            <a:srgbClr val="252423"/>
                          </a:solidFill>
                          <a:latin typeface="Segoe UI"/>
                          <a:cs typeface="Segoe UI"/>
                        </a:rPr>
                        <a:t>22</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18"/>
                  </a:ext>
                </a:extLst>
              </a:tr>
              <a:tr h="313690">
                <a:tc>
                  <a:txBody>
                    <a:bodyPr/>
                    <a:lstStyle/>
                    <a:p>
                      <a:pPr marL="533400">
                        <a:lnSpc>
                          <a:spcPct val="100000"/>
                        </a:lnSpc>
                        <a:spcBef>
                          <a:spcPts val="204"/>
                        </a:spcBef>
                      </a:pPr>
                      <a:r>
                        <a:rPr sz="1650" dirty="0">
                          <a:solidFill>
                            <a:srgbClr val="252423"/>
                          </a:solidFill>
                          <a:latin typeface="Segoe UI"/>
                          <a:cs typeface="Segoe UI"/>
                        </a:rPr>
                        <a:t>Demande</a:t>
                      </a:r>
                      <a:r>
                        <a:rPr sz="1650" spc="-50" dirty="0">
                          <a:solidFill>
                            <a:srgbClr val="252423"/>
                          </a:solidFill>
                          <a:latin typeface="Segoe UI"/>
                          <a:cs typeface="Segoe UI"/>
                        </a:rPr>
                        <a:t> </a:t>
                      </a:r>
                      <a:r>
                        <a:rPr sz="1650" dirty="0">
                          <a:solidFill>
                            <a:srgbClr val="252423"/>
                          </a:solidFill>
                          <a:latin typeface="Segoe UI"/>
                          <a:cs typeface="Segoe UI"/>
                        </a:rPr>
                        <a:t>de</a:t>
                      </a:r>
                      <a:r>
                        <a:rPr sz="1650" spc="-50" dirty="0">
                          <a:solidFill>
                            <a:srgbClr val="252423"/>
                          </a:solidFill>
                          <a:latin typeface="Segoe UI"/>
                          <a:cs typeface="Segoe UI"/>
                        </a:rPr>
                        <a:t> </a:t>
                      </a:r>
                      <a:r>
                        <a:rPr sz="1650" spc="-10" dirty="0">
                          <a:solidFill>
                            <a:srgbClr val="252423"/>
                          </a:solidFill>
                          <a:latin typeface="Segoe UI"/>
                          <a:cs typeface="Segoe UI"/>
                        </a:rPr>
                        <a:t>l'IDEST</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spc="-25" dirty="0">
                          <a:solidFill>
                            <a:srgbClr val="252423"/>
                          </a:solidFill>
                          <a:latin typeface="Segoe UI"/>
                          <a:cs typeface="Segoe UI"/>
                        </a:rPr>
                        <a:t>474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1915" algn="r">
                        <a:lnSpc>
                          <a:spcPct val="100000"/>
                        </a:lnSpc>
                        <a:spcBef>
                          <a:spcPts val="204"/>
                        </a:spcBef>
                      </a:pPr>
                      <a:r>
                        <a:rPr sz="1650" spc="-25" dirty="0">
                          <a:solidFill>
                            <a:srgbClr val="252423"/>
                          </a:solidFill>
                          <a:latin typeface="Segoe UI"/>
                          <a:cs typeface="Segoe UI"/>
                        </a:rPr>
                        <a:t>42</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spc="-25" dirty="0">
                          <a:solidFill>
                            <a:srgbClr val="252423"/>
                          </a:solidFill>
                          <a:latin typeface="Segoe UI"/>
                          <a:cs typeface="Segoe UI"/>
                        </a:rPr>
                        <a:t>516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dirty="0">
                          <a:solidFill>
                            <a:srgbClr val="252423"/>
                          </a:solidFill>
                          <a:latin typeface="Segoe UI"/>
                          <a:cs typeface="Segoe UI"/>
                        </a:rPr>
                        <a:t>3</a:t>
                      </a:r>
                      <a:endParaRPr sz="165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19"/>
                  </a:ext>
                </a:extLst>
              </a:tr>
              <a:tr h="313690">
                <a:tc>
                  <a:txBody>
                    <a:bodyPr/>
                    <a:lstStyle/>
                    <a:p>
                      <a:pPr marL="533400">
                        <a:lnSpc>
                          <a:spcPct val="100000"/>
                        </a:lnSpc>
                        <a:spcBef>
                          <a:spcPts val="204"/>
                        </a:spcBef>
                      </a:pPr>
                      <a:r>
                        <a:rPr sz="1650" dirty="0">
                          <a:solidFill>
                            <a:srgbClr val="252423"/>
                          </a:solidFill>
                          <a:latin typeface="Segoe UI"/>
                          <a:cs typeface="Segoe UI"/>
                        </a:rPr>
                        <a:t>Demande</a:t>
                      </a:r>
                      <a:r>
                        <a:rPr sz="1650" spc="-45" dirty="0">
                          <a:solidFill>
                            <a:srgbClr val="252423"/>
                          </a:solidFill>
                          <a:latin typeface="Segoe UI"/>
                          <a:cs typeface="Segoe UI"/>
                        </a:rPr>
                        <a:t> </a:t>
                      </a:r>
                      <a:r>
                        <a:rPr sz="1650" dirty="0">
                          <a:solidFill>
                            <a:srgbClr val="252423"/>
                          </a:solidFill>
                          <a:latin typeface="Segoe UI"/>
                          <a:cs typeface="Segoe UI"/>
                        </a:rPr>
                        <a:t>du</a:t>
                      </a:r>
                      <a:r>
                        <a:rPr sz="1650" spc="-40" dirty="0">
                          <a:solidFill>
                            <a:srgbClr val="252423"/>
                          </a:solidFill>
                          <a:latin typeface="Segoe UI"/>
                          <a:cs typeface="Segoe UI"/>
                        </a:rPr>
                        <a:t> </a:t>
                      </a:r>
                      <a:r>
                        <a:rPr sz="1650" dirty="0">
                          <a:solidFill>
                            <a:srgbClr val="252423"/>
                          </a:solidFill>
                          <a:latin typeface="Segoe UI"/>
                          <a:cs typeface="Segoe UI"/>
                        </a:rPr>
                        <a:t>méd.</a:t>
                      </a:r>
                      <a:r>
                        <a:rPr sz="1650" spc="-40" dirty="0">
                          <a:solidFill>
                            <a:srgbClr val="252423"/>
                          </a:solidFill>
                          <a:latin typeface="Segoe UI"/>
                          <a:cs typeface="Segoe UI"/>
                        </a:rPr>
                        <a:t> </a:t>
                      </a:r>
                      <a:r>
                        <a:rPr sz="1650" dirty="0">
                          <a:solidFill>
                            <a:srgbClr val="252423"/>
                          </a:solidFill>
                          <a:latin typeface="Segoe UI"/>
                          <a:cs typeface="Segoe UI"/>
                        </a:rPr>
                        <a:t>du</a:t>
                      </a:r>
                      <a:r>
                        <a:rPr sz="1650" spc="-40" dirty="0">
                          <a:solidFill>
                            <a:srgbClr val="252423"/>
                          </a:solidFill>
                          <a:latin typeface="Segoe UI"/>
                          <a:cs typeface="Segoe UI"/>
                        </a:rPr>
                        <a:t> </a:t>
                      </a:r>
                      <a:r>
                        <a:rPr sz="1650" spc="-10" dirty="0">
                          <a:solidFill>
                            <a:srgbClr val="252423"/>
                          </a:solidFill>
                          <a:latin typeface="Segoe UI"/>
                          <a:cs typeface="Segoe UI"/>
                        </a:rPr>
                        <a:t>travail</a:t>
                      </a:r>
                      <a:endParaRPr sz="1650">
                        <a:latin typeface="Segoe UI"/>
                        <a:cs typeface="Segoe UI"/>
                      </a:endParaRPr>
                    </a:p>
                  </a:txBody>
                  <a:tcPr marL="0" marR="0" marT="26034" marB="0">
                    <a:lnR w="19050">
                      <a:solidFill>
                        <a:srgbClr val="003FE2"/>
                      </a:solidFill>
                      <a:prstDash val="solid"/>
                    </a:lnR>
                    <a:solidFill>
                      <a:srgbClr val="EDECEC"/>
                    </a:solidFill>
                  </a:tcPr>
                </a:tc>
                <a:tc>
                  <a:txBody>
                    <a:bodyPr/>
                    <a:lstStyle/>
                    <a:p>
                      <a:pPr marR="82550" algn="r">
                        <a:lnSpc>
                          <a:spcPct val="100000"/>
                        </a:lnSpc>
                        <a:spcBef>
                          <a:spcPts val="204"/>
                        </a:spcBef>
                      </a:pPr>
                      <a:r>
                        <a:rPr sz="1650" dirty="0">
                          <a:solidFill>
                            <a:srgbClr val="252423"/>
                          </a:solidFill>
                          <a:latin typeface="Segoe UI"/>
                          <a:cs typeface="Segoe UI"/>
                        </a:rPr>
                        <a:t>3</a:t>
                      </a:r>
                      <a:r>
                        <a:rPr sz="1650" spc="-15" dirty="0">
                          <a:solidFill>
                            <a:srgbClr val="252423"/>
                          </a:solidFill>
                          <a:latin typeface="Segoe UI"/>
                          <a:cs typeface="Segoe UI"/>
                        </a:rPr>
                        <a:t> </a:t>
                      </a:r>
                      <a:r>
                        <a:rPr sz="1650" spc="-25" dirty="0">
                          <a:solidFill>
                            <a:srgbClr val="252423"/>
                          </a:solidFill>
                          <a:latin typeface="Segoe UI"/>
                          <a:cs typeface="Segoe UI"/>
                        </a:rPr>
                        <a:t>568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1915" algn="r">
                        <a:lnSpc>
                          <a:spcPct val="100000"/>
                        </a:lnSpc>
                        <a:spcBef>
                          <a:spcPts val="204"/>
                        </a:spcBef>
                      </a:pPr>
                      <a:r>
                        <a:rPr sz="1650" spc="-25" dirty="0">
                          <a:solidFill>
                            <a:srgbClr val="252423"/>
                          </a:solidFill>
                          <a:latin typeface="Segoe UI"/>
                          <a:cs typeface="Segoe UI"/>
                        </a:rPr>
                        <a:t>43</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dirty="0">
                          <a:solidFill>
                            <a:srgbClr val="252423"/>
                          </a:solidFill>
                          <a:latin typeface="Segoe UI"/>
                          <a:cs typeface="Segoe UI"/>
                        </a:rPr>
                        <a:t>3</a:t>
                      </a:r>
                      <a:r>
                        <a:rPr sz="1650" spc="-15" dirty="0">
                          <a:solidFill>
                            <a:srgbClr val="252423"/>
                          </a:solidFill>
                          <a:latin typeface="Segoe UI"/>
                          <a:cs typeface="Segoe UI"/>
                        </a:rPr>
                        <a:t> </a:t>
                      </a:r>
                      <a:r>
                        <a:rPr sz="1650" spc="-25" dirty="0">
                          <a:solidFill>
                            <a:srgbClr val="252423"/>
                          </a:solidFill>
                          <a:latin typeface="Segoe UI"/>
                          <a:cs typeface="Segoe UI"/>
                        </a:rPr>
                        <a:t>611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4135" algn="r">
                        <a:lnSpc>
                          <a:spcPct val="100000"/>
                        </a:lnSpc>
                        <a:spcBef>
                          <a:spcPts val="204"/>
                        </a:spcBef>
                      </a:pPr>
                      <a:r>
                        <a:rPr sz="1650" spc="-25" dirty="0">
                          <a:solidFill>
                            <a:srgbClr val="252423"/>
                          </a:solidFill>
                          <a:latin typeface="Segoe UI"/>
                          <a:cs typeface="Segoe UI"/>
                        </a:rPr>
                        <a:t>55</a:t>
                      </a:r>
                      <a:endParaRPr sz="165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20"/>
                  </a:ext>
                </a:extLst>
              </a:tr>
              <a:tr h="313690">
                <a:tc>
                  <a:txBody>
                    <a:bodyPr/>
                    <a:lstStyle/>
                    <a:p>
                      <a:pPr marL="533400">
                        <a:lnSpc>
                          <a:spcPct val="100000"/>
                        </a:lnSpc>
                        <a:spcBef>
                          <a:spcPts val="204"/>
                        </a:spcBef>
                      </a:pPr>
                      <a:r>
                        <a:rPr sz="1650" dirty="0">
                          <a:solidFill>
                            <a:srgbClr val="252423"/>
                          </a:solidFill>
                          <a:latin typeface="Segoe UI"/>
                          <a:cs typeface="Segoe UI"/>
                        </a:rPr>
                        <a:t>Demande</a:t>
                      </a:r>
                      <a:r>
                        <a:rPr sz="1650" spc="-50" dirty="0">
                          <a:solidFill>
                            <a:srgbClr val="252423"/>
                          </a:solidFill>
                          <a:latin typeface="Segoe UI"/>
                          <a:cs typeface="Segoe UI"/>
                        </a:rPr>
                        <a:t> </a:t>
                      </a:r>
                      <a:r>
                        <a:rPr sz="1650" dirty="0">
                          <a:solidFill>
                            <a:srgbClr val="252423"/>
                          </a:solidFill>
                          <a:latin typeface="Segoe UI"/>
                          <a:cs typeface="Segoe UI"/>
                        </a:rPr>
                        <a:t>du</a:t>
                      </a:r>
                      <a:r>
                        <a:rPr sz="1650" spc="-50" dirty="0">
                          <a:solidFill>
                            <a:srgbClr val="252423"/>
                          </a:solidFill>
                          <a:latin typeface="Segoe UI"/>
                          <a:cs typeface="Segoe UI"/>
                        </a:rPr>
                        <a:t> </a:t>
                      </a:r>
                      <a:r>
                        <a:rPr sz="1650" spc="-10" dirty="0">
                          <a:solidFill>
                            <a:srgbClr val="252423"/>
                          </a:solidFill>
                          <a:latin typeface="Segoe UI"/>
                          <a:cs typeface="Segoe UI"/>
                        </a:rPr>
                        <a:t>salarié</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dirty="0">
                          <a:solidFill>
                            <a:srgbClr val="252423"/>
                          </a:solidFill>
                          <a:latin typeface="Segoe UI"/>
                          <a:cs typeface="Segoe UI"/>
                        </a:rPr>
                        <a:t>3</a:t>
                      </a:r>
                      <a:r>
                        <a:rPr sz="1650" spc="-15" dirty="0">
                          <a:solidFill>
                            <a:srgbClr val="252423"/>
                          </a:solidFill>
                          <a:latin typeface="Segoe UI"/>
                          <a:cs typeface="Segoe UI"/>
                        </a:rPr>
                        <a:t> </a:t>
                      </a:r>
                      <a:r>
                        <a:rPr sz="1650" spc="-25" dirty="0">
                          <a:solidFill>
                            <a:srgbClr val="252423"/>
                          </a:solidFill>
                          <a:latin typeface="Segoe UI"/>
                          <a:cs typeface="Segoe UI"/>
                        </a:rPr>
                        <a:t>325</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1915" algn="r">
                        <a:lnSpc>
                          <a:spcPct val="100000"/>
                        </a:lnSpc>
                        <a:spcBef>
                          <a:spcPts val="204"/>
                        </a:spcBef>
                      </a:pPr>
                      <a:r>
                        <a:rPr sz="1650" spc="-25" dirty="0">
                          <a:solidFill>
                            <a:srgbClr val="252423"/>
                          </a:solidFill>
                          <a:latin typeface="Segoe UI"/>
                          <a:cs typeface="Segoe UI"/>
                        </a:rPr>
                        <a:t>34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7470" algn="r">
                        <a:lnSpc>
                          <a:spcPct val="100000"/>
                        </a:lnSpc>
                        <a:spcBef>
                          <a:spcPts val="204"/>
                        </a:spcBef>
                      </a:pPr>
                      <a:r>
                        <a:rPr sz="1650" dirty="0">
                          <a:solidFill>
                            <a:srgbClr val="252423"/>
                          </a:solidFill>
                          <a:latin typeface="Segoe UI"/>
                          <a:cs typeface="Segoe UI"/>
                        </a:rPr>
                        <a:t>3</a:t>
                      </a:r>
                      <a:r>
                        <a:rPr sz="1650" spc="-15" dirty="0">
                          <a:solidFill>
                            <a:srgbClr val="252423"/>
                          </a:solidFill>
                          <a:latin typeface="Segoe UI"/>
                          <a:cs typeface="Segoe UI"/>
                        </a:rPr>
                        <a:t> </a:t>
                      </a:r>
                      <a:r>
                        <a:rPr sz="1650" spc="-25" dirty="0">
                          <a:solidFill>
                            <a:srgbClr val="252423"/>
                          </a:solidFill>
                          <a:latin typeface="Segoe UI"/>
                          <a:cs typeface="Segoe UI"/>
                        </a:rPr>
                        <a:t>359</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spc="-25" dirty="0">
                          <a:solidFill>
                            <a:srgbClr val="252423"/>
                          </a:solidFill>
                          <a:latin typeface="Segoe UI"/>
                          <a:cs typeface="Segoe UI"/>
                        </a:rPr>
                        <a:t>50</a:t>
                      </a:r>
                      <a:endParaRPr sz="165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21"/>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07</a:t>
                      </a:r>
                      <a:r>
                        <a:rPr sz="1650" b="1" spc="-35" dirty="0">
                          <a:solidFill>
                            <a:srgbClr val="252423"/>
                          </a:solidFill>
                          <a:latin typeface="Segoe UI"/>
                          <a:cs typeface="Segoe UI"/>
                        </a:rPr>
                        <a:t> </a:t>
                      </a:r>
                      <a:r>
                        <a:rPr sz="1650" b="1" dirty="0">
                          <a:solidFill>
                            <a:srgbClr val="252423"/>
                          </a:solidFill>
                          <a:latin typeface="Segoe UI"/>
                          <a:cs typeface="Segoe UI"/>
                        </a:rPr>
                        <a:t>-</a:t>
                      </a:r>
                      <a:r>
                        <a:rPr sz="1650" b="1" spc="-30" dirty="0">
                          <a:solidFill>
                            <a:srgbClr val="252423"/>
                          </a:solidFill>
                          <a:latin typeface="Segoe UI"/>
                          <a:cs typeface="Segoe UI"/>
                        </a:rPr>
                        <a:t> </a:t>
                      </a:r>
                      <a:r>
                        <a:rPr sz="1650" b="1" dirty="0">
                          <a:solidFill>
                            <a:srgbClr val="252423"/>
                          </a:solidFill>
                          <a:latin typeface="Segoe UI"/>
                          <a:cs typeface="Segoe UI"/>
                        </a:rPr>
                        <a:t>Visites</a:t>
                      </a:r>
                      <a:r>
                        <a:rPr sz="1650" b="1" spc="-30" dirty="0">
                          <a:solidFill>
                            <a:srgbClr val="252423"/>
                          </a:solidFill>
                          <a:latin typeface="Segoe UI"/>
                          <a:cs typeface="Segoe UI"/>
                        </a:rPr>
                        <a:t> </a:t>
                      </a:r>
                      <a:r>
                        <a:rPr sz="1650" b="1" dirty="0">
                          <a:solidFill>
                            <a:srgbClr val="252423"/>
                          </a:solidFill>
                          <a:latin typeface="Segoe UI"/>
                          <a:cs typeface="Segoe UI"/>
                        </a:rPr>
                        <a:t>de</a:t>
                      </a:r>
                      <a:r>
                        <a:rPr sz="1650" b="1" spc="-30" dirty="0">
                          <a:solidFill>
                            <a:srgbClr val="252423"/>
                          </a:solidFill>
                          <a:latin typeface="Segoe UI"/>
                          <a:cs typeface="Segoe UI"/>
                        </a:rPr>
                        <a:t> </a:t>
                      </a:r>
                      <a:r>
                        <a:rPr sz="1650" b="1" spc="-10" dirty="0">
                          <a:solidFill>
                            <a:srgbClr val="252423"/>
                          </a:solidFill>
                          <a:latin typeface="Segoe UI"/>
                          <a:cs typeface="Segoe UI"/>
                        </a:rPr>
                        <a:t>mi-carrière</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b="1" spc="-25" dirty="0">
                          <a:solidFill>
                            <a:srgbClr val="252423"/>
                          </a:solidFill>
                          <a:latin typeface="Segoe UI"/>
                          <a:cs typeface="Segoe UI"/>
                        </a:rPr>
                        <a:t>51</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2550" algn="r">
                        <a:lnSpc>
                          <a:spcPct val="100000"/>
                        </a:lnSpc>
                        <a:spcBef>
                          <a:spcPts val="204"/>
                        </a:spcBef>
                      </a:pPr>
                      <a:r>
                        <a:rPr sz="1650" b="1" spc="-25" dirty="0">
                          <a:solidFill>
                            <a:srgbClr val="252423"/>
                          </a:solidFill>
                          <a:latin typeface="Segoe UI"/>
                          <a:cs typeface="Segoe UI"/>
                        </a:rPr>
                        <a:t>63</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7470" algn="r">
                        <a:lnSpc>
                          <a:spcPct val="100000"/>
                        </a:lnSpc>
                        <a:spcBef>
                          <a:spcPts val="204"/>
                        </a:spcBef>
                      </a:pPr>
                      <a:r>
                        <a:rPr sz="1650" b="1" spc="-25" dirty="0">
                          <a:solidFill>
                            <a:srgbClr val="252423"/>
                          </a:solidFill>
                          <a:latin typeface="Segoe UI"/>
                          <a:cs typeface="Segoe UI"/>
                        </a:rPr>
                        <a:t>114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solidFill>
                      <a:srgbClr val="EDECEC"/>
                    </a:solidFill>
                  </a:tcPr>
                </a:tc>
                <a:extLst>
                  <a:ext uri="{0D108BD9-81ED-4DB2-BD59-A6C34878D82A}">
                    <a16:rowId xmlns:a16="http://schemas.microsoft.com/office/drawing/2014/main" val="10022"/>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08</a:t>
                      </a:r>
                      <a:r>
                        <a:rPr sz="1650" b="1" spc="-40" dirty="0">
                          <a:solidFill>
                            <a:srgbClr val="252423"/>
                          </a:solidFill>
                          <a:latin typeface="Segoe UI"/>
                          <a:cs typeface="Segoe UI"/>
                        </a:rPr>
                        <a:t> </a:t>
                      </a:r>
                      <a:r>
                        <a:rPr sz="1650" b="1" dirty="0">
                          <a:solidFill>
                            <a:srgbClr val="252423"/>
                          </a:solidFill>
                          <a:latin typeface="Segoe UI"/>
                          <a:cs typeface="Segoe UI"/>
                        </a:rPr>
                        <a:t>-</a:t>
                      </a:r>
                      <a:r>
                        <a:rPr sz="1650" b="1" spc="-35" dirty="0">
                          <a:solidFill>
                            <a:srgbClr val="252423"/>
                          </a:solidFill>
                          <a:latin typeface="Segoe UI"/>
                          <a:cs typeface="Segoe UI"/>
                        </a:rPr>
                        <a:t> </a:t>
                      </a:r>
                      <a:r>
                        <a:rPr sz="1650" b="1" dirty="0">
                          <a:solidFill>
                            <a:srgbClr val="252423"/>
                          </a:solidFill>
                          <a:latin typeface="Segoe UI"/>
                          <a:cs typeface="Segoe UI"/>
                        </a:rPr>
                        <a:t>Visites</a:t>
                      </a:r>
                      <a:r>
                        <a:rPr sz="1650" b="1" spc="-35" dirty="0">
                          <a:solidFill>
                            <a:srgbClr val="252423"/>
                          </a:solidFill>
                          <a:latin typeface="Segoe UI"/>
                          <a:cs typeface="Segoe UI"/>
                        </a:rPr>
                        <a:t> </a:t>
                      </a:r>
                      <a:r>
                        <a:rPr sz="1650" b="1" spc="-30" dirty="0">
                          <a:solidFill>
                            <a:srgbClr val="252423"/>
                          </a:solidFill>
                          <a:latin typeface="Segoe UI"/>
                          <a:cs typeface="Segoe UI"/>
                        </a:rPr>
                        <a:t>post-</a:t>
                      </a:r>
                      <a:r>
                        <a:rPr sz="1650" b="1" dirty="0">
                          <a:solidFill>
                            <a:srgbClr val="252423"/>
                          </a:solidFill>
                          <a:latin typeface="Segoe UI"/>
                          <a:cs typeface="Segoe UI"/>
                        </a:rPr>
                        <a:t>exposition</a:t>
                      </a:r>
                      <a:r>
                        <a:rPr sz="1650" b="1" spc="-40" dirty="0">
                          <a:solidFill>
                            <a:srgbClr val="252423"/>
                          </a:solidFill>
                          <a:latin typeface="Segoe UI"/>
                          <a:cs typeface="Segoe UI"/>
                        </a:rPr>
                        <a:t> </a:t>
                      </a:r>
                      <a:r>
                        <a:rPr sz="1650" b="1" dirty="0">
                          <a:solidFill>
                            <a:srgbClr val="252423"/>
                          </a:solidFill>
                          <a:latin typeface="Segoe UI"/>
                          <a:cs typeface="Segoe UI"/>
                        </a:rPr>
                        <a:t>en</a:t>
                      </a:r>
                      <a:r>
                        <a:rPr sz="1650" b="1" spc="-35" dirty="0">
                          <a:solidFill>
                            <a:srgbClr val="252423"/>
                          </a:solidFill>
                          <a:latin typeface="Segoe UI"/>
                          <a:cs typeface="Segoe UI"/>
                        </a:rPr>
                        <a:t> </a:t>
                      </a:r>
                      <a:r>
                        <a:rPr sz="1650" b="1" dirty="0">
                          <a:solidFill>
                            <a:srgbClr val="252423"/>
                          </a:solidFill>
                          <a:latin typeface="Segoe UI"/>
                          <a:cs typeface="Segoe UI"/>
                        </a:rPr>
                        <a:t>cours</a:t>
                      </a:r>
                      <a:r>
                        <a:rPr sz="1650" b="1" spc="-35" dirty="0">
                          <a:solidFill>
                            <a:srgbClr val="252423"/>
                          </a:solidFill>
                          <a:latin typeface="Segoe UI"/>
                          <a:cs typeface="Segoe UI"/>
                        </a:rPr>
                        <a:t> </a:t>
                      </a:r>
                      <a:r>
                        <a:rPr sz="1650" b="1" spc="-25" dirty="0">
                          <a:solidFill>
                            <a:srgbClr val="252423"/>
                          </a:solidFill>
                          <a:latin typeface="Segoe UI"/>
                          <a:cs typeface="Segoe UI"/>
                        </a:rPr>
                        <a:t>de</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b="1" dirty="0">
                          <a:solidFill>
                            <a:srgbClr val="252423"/>
                          </a:solidFill>
                          <a:latin typeface="Segoe UI"/>
                          <a:cs typeface="Segoe UI"/>
                        </a:rPr>
                        <a:t>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b="1" dirty="0">
                          <a:solidFill>
                            <a:srgbClr val="252423"/>
                          </a:solidFill>
                          <a:latin typeface="Segoe UI"/>
                          <a:cs typeface="Segoe UI"/>
                        </a:rPr>
                        <a:t>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tcPr>
                </a:tc>
                <a:extLst>
                  <a:ext uri="{0D108BD9-81ED-4DB2-BD59-A6C34878D82A}">
                    <a16:rowId xmlns:a16="http://schemas.microsoft.com/office/drawing/2014/main" val="10023"/>
                  </a:ext>
                </a:extLst>
              </a:tr>
              <a:tr h="313690">
                <a:tc>
                  <a:txBody>
                    <a:bodyPr/>
                    <a:lstStyle/>
                    <a:p>
                      <a:pPr marL="78105">
                        <a:lnSpc>
                          <a:spcPct val="100000"/>
                        </a:lnSpc>
                        <a:spcBef>
                          <a:spcPts val="204"/>
                        </a:spcBef>
                        <a:tabLst>
                          <a:tab pos="376555" algn="l"/>
                        </a:tabLst>
                      </a:pPr>
                      <a:r>
                        <a:rPr sz="1950" spc="1035" baseline="-4273" dirty="0">
                          <a:latin typeface="Segoe UI Symbol"/>
                          <a:cs typeface="Segoe UI Symbol"/>
                        </a:rPr>
                        <a:t></a:t>
                      </a:r>
                      <a:r>
                        <a:rPr sz="1950" baseline="-4273" dirty="0">
                          <a:latin typeface="Segoe UI Symbol"/>
                          <a:cs typeface="Segoe UI Symbol"/>
                        </a:rPr>
                        <a:t>	</a:t>
                      </a:r>
                      <a:r>
                        <a:rPr sz="1650" b="1" dirty="0">
                          <a:solidFill>
                            <a:srgbClr val="252423"/>
                          </a:solidFill>
                          <a:latin typeface="Segoe UI"/>
                          <a:cs typeface="Segoe UI"/>
                        </a:rPr>
                        <a:t>09</a:t>
                      </a:r>
                      <a:r>
                        <a:rPr sz="1650" b="1" spc="-35" dirty="0">
                          <a:solidFill>
                            <a:srgbClr val="252423"/>
                          </a:solidFill>
                          <a:latin typeface="Segoe UI"/>
                          <a:cs typeface="Segoe UI"/>
                        </a:rPr>
                        <a:t> </a:t>
                      </a:r>
                      <a:r>
                        <a:rPr sz="1650" b="1" dirty="0">
                          <a:solidFill>
                            <a:srgbClr val="252423"/>
                          </a:solidFill>
                          <a:latin typeface="Segoe UI"/>
                          <a:cs typeface="Segoe UI"/>
                        </a:rPr>
                        <a:t>-</a:t>
                      </a:r>
                      <a:r>
                        <a:rPr sz="1650" b="1" spc="-30" dirty="0">
                          <a:solidFill>
                            <a:srgbClr val="252423"/>
                          </a:solidFill>
                          <a:latin typeface="Segoe UI"/>
                          <a:cs typeface="Segoe UI"/>
                        </a:rPr>
                        <a:t> </a:t>
                      </a:r>
                      <a:r>
                        <a:rPr sz="1650" b="1" dirty="0">
                          <a:solidFill>
                            <a:srgbClr val="252423"/>
                          </a:solidFill>
                          <a:latin typeface="Segoe UI"/>
                          <a:cs typeface="Segoe UI"/>
                        </a:rPr>
                        <a:t>Visites</a:t>
                      </a:r>
                      <a:r>
                        <a:rPr sz="1650" b="1" spc="-35" dirty="0">
                          <a:solidFill>
                            <a:srgbClr val="252423"/>
                          </a:solidFill>
                          <a:latin typeface="Segoe UI"/>
                          <a:cs typeface="Segoe UI"/>
                        </a:rPr>
                        <a:t> </a:t>
                      </a:r>
                      <a:r>
                        <a:rPr sz="1650" b="1" spc="-30" dirty="0">
                          <a:solidFill>
                            <a:srgbClr val="252423"/>
                          </a:solidFill>
                          <a:latin typeface="Segoe UI"/>
                          <a:cs typeface="Segoe UI"/>
                        </a:rPr>
                        <a:t>post-</a:t>
                      </a:r>
                      <a:r>
                        <a:rPr sz="1650" b="1" dirty="0">
                          <a:solidFill>
                            <a:srgbClr val="252423"/>
                          </a:solidFill>
                          <a:latin typeface="Segoe UI"/>
                          <a:cs typeface="Segoe UI"/>
                        </a:rPr>
                        <a:t>exposition</a:t>
                      </a:r>
                      <a:r>
                        <a:rPr sz="1650" b="1" spc="-30" dirty="0">
                          <a:solidFill>
                            <a:srgbClr val="252423"/>
                          </a:solidFill>
                          <a:latin typeface="Segoe UI"/>
                          <a:cs typeface="Segoe UI"/>
                        </a:rPr>
                        <a:t> </a:t>
                      </a:r>
                      <a:r>
                        <a:rPr sz="1650" b="1" dirty="0">
                          <a:solidFill>
                            <a:srgbClr val="252423"/>
                          </a:solidFill>
                          <a:latin typeface="Segoe UI"/>
                          <a:cs typeface="Segoe UI"/>
                        </a:rPr>
                        <a:t>de</a:t>
                      </a:r>
                      <a:r>
                        <a:rPr sz="1650" b="1" spc="-35" dirty="0">
                          <a:solidFill>
                            <a:srgbClr val="252423"/>
                          </a:solidFill>
                          <a:latin typeface="Segoe UI"/>
                          <a:cs typeface="Segoe UI"/>
                        </a:rPr>
                        <a:t> </a:t>
                      </a:r>
                      <a:r>
                        <a:rPr sz="1650" b="1" dirty="0">
                          <a:solidFill>
                            <a:srgbClr val="252423"/>
                          </a:solidFill>
                          <a:latin typeface="Segoe UI"/>
                          <a:cs typeface="Segoe UI"/>
                        </a:rPr>
                        <a:t>fin</a:t>
                      </a:r>
                      <a:r>
                        <a:rPr sz="1650" b="1" spc="-30" dirty="0">
                          <a:solidFill>
                            <a:srgbClr val="252423"/>
                          </a:solidFill>
                          <a:latin typeface="Segoe UI"/>
                          <a:cs typeface="Segoe UI"/>
                        </a:rPr>
                        <a:t> </a:t>
                      </a:r>
                      <a:r>
                        <a:rPr sz="1650" b="1" dirty="0">
                          <a:solidFill>
                            <a:srgbClr val="252423"/>
                          </a:solidFill>
                          <a:latin typeface="Segoe UI"/>
                          <a:cs typeface="Segoe UI"/>
                        </a:rPr>
                        <a:t>de</a:t>
                      </a:r>
                      <a:r>
                        <a:rPr sz="1650" b="1" spc="-35" dirty="0">
                          <a:solidFill>
                            <a:srgbClr val="252423"/>
                          </a:solidFill>
                          <a:latin typeface="Segoe UI"/>
                          <a:cs typeface="Segoe UI"/>
                        </a:rPr>
                        <a:t> </a:t>
                      </a:r>
                      <a:r>
                        <a:rPr sz="1650" b="1" spc="-10" dirty="0">
                          <a:solidFill>
                            <a:srgbClr val="252423"/>
                          </a:solidFill>
                          <a:latin typeface="Segoe UI"/>
                          <a:cs typeface="Segoe UI"/>
                        </a:rPr>
                        <a:t>carrière</a:t>
                      </a:r>
                      <a:endParaRPr sz="1650">
                        <a:latin typeface="Segoe UI"/>
                        <a:cs typeface="Segoe UI"/>
                      </a:endParaRPr>
                    </a:p>
                  </a:txBody>
                  <a:tcPr marL="0" marR="0" marT="26034" marB="0">
                    <a:lnR w="19050">
                      <a:solidFill>
                        <a:srgbClr val="003FE2"/>
                      </a:solidFill>
                      <a:prstDash val="solid"/>
                    </a:lnR>
                  </a:tcPr>
                </a:tc>
                <a:tc>
                  <a:txBody>
                    <a:bodyPr/>
                    <a:lstStyle/>
                    <a:p>
                      <a:pPr marR="82550" algn="r">
                        <a:lnSpc>
                          <a:spcPct val="100000"/>
                        </a:lnSpc>
                        <a:spcBef>
                          <a:spcPts val="204"/>
                        </a:spcBef>
                      </a:pPr>
                      <a:r>
                        <a:rPr sz="1650" b="1" spc="-25" dirty="0">
                          <a:solidFill>
                            <a:srgbClr val="252423"/>
                          </a:solidFill>
                          <a:latin typeface="Segoe UI"/>
                          <a:cs typeface="Segoe UI"/>
                        </a:rPr>
                        <a:t>44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lnR w="19050">
                      <a:solidFill>
                        <a:srgbClr val="003FE2"/>
                      </a:solidFill>
                      <a:prstDash val="solid"/>
                    </a:lnR>
                    <a:solidFill>
                      <a:srgbClr val="EDECEC"/>
                    </a:solidFill>
                  </a:tcPr>
                </a:tc>
                <a:tc>
                  <a:txBody>
                    <a:bodyPr/>
                    <a:lstStyle/>
                    <a:p>
                      <a:pPr marR="76835" algn="r">
                        <a:lnSpc>
                          <a:spcPct val="100000"/>
                        </a:lnSpc>
                        <a:spcBef>
                          <a:spcPts val="204"/>
                        </a:spcBef>
                      </a:pPr>
                      <a:r>
                        <a:rPr sz="1650" b="1" spc="-25" dirty="0">
                          <a:solidFill>
                            <a:srgbClr val="252423"/>
                          </a:solidFill>
                          <a:latin typeface="Segoe UI"/>
                          <a:cs typeface="Segoe UI"/>
                        </a:rPr>
                        <a:t>44</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a:lnSpc>
                          <a:spcPct val="100000"/>
                        </a:lnSpc>
                      </a:pPr>
                      <a:endParaRPr sz="1600">
                        <a:latin typeface="Times New Roman"/>
                        <a:cs typeface="Times New Roman"/>
                      </a:endParaRPr>
                    </a:p>
                  </a:txBody>
                  <a:tcPr marL="0" marR="0" marT="0" marB="0">
                    <a:lnL w="19050">
                      <a:solidFill>
                        <a:srgbClr val="003FE2"/>
                      </a:solidFill>
                      <a:prstDash val="solid"/>
                    </a:lnL>
                    <a:solidFill>
                      <a:srgbClr val="EDECEC"/>
                    </a:solidFill>
                  </a:tcPr>
                </a:tc>
                <a:extLst>
                  <a:ext uri="{0D108BD9-81ED-4DB2-BD59-A6C34878D82A}">
                    <a16:rowId xmlns:a16="http://schemas.microsoft.com/office/drawing/2014/main" val="10024"/>
                  </a:ext>
                </a:extLst>
              </a:tr>
              <a:tr h="313690">
                <a:tc>
                  <a:txBody>
                    <a:bodyPr/>
                    <a:lstStyle/>
                    <a:p>
                      <a:pPr marL="376555">
                        <a:lnSpc>
                          <a:spcPct val="100000"/>
                        </a:lnSpc>
                        <a:spcBef>
                          <a:spcPts val="204"/>
                        </a:spcBef>
                      </a:pPr>
                      <a:r>
                        <a:rPr sz="1650" b="1" spc="-10" dirty="0">
                          <a:solidFill>
                            <a:srgbClr val="252423"/>
                          </a:solidFill>
                          <a:latin typeface="Segoe UI"/>
                          <a:cs typeface="Segoe UI"/>
                        </a:rPr>
                        <a:t>Total</a:t>
                      </a:r>
                      <a:endParaRPr sz="1650">
                        <a:latin typeface="Segoe UI"/>
                        <a:cs typeface="Segoe UI"/>
                      </a:endParaRPr>
                    </a:p>
                  </a:txBody>
                  <a:tcPr marL="0" marR="0" marT="26034" marB="0">
                    <a:lnR w="19050">
                      <a:solidFill>
                        <a:srgbClr val="003FE2"/>
                      </a:solidFill>
                      <a:prstDash val="solid"/>
                    </a:lnR>
                  </a:tcPr>
                </a:tc>
                <a:tc>
                  <a:txBody>
                    <a:bodyPr/>
                    <a:lstStyle/>
                    <a:p>
                      <a:pPr marR="81915" algn="r">
                        <a:lnSpc>
                          <a:spcPct val="100000"/>
                        </a:lnSpc>
                        <a:spcBef>
                          <a:spcPts val="204"/>
                        </a:spcBef>
                      </a:pPr>
                      <a:r>
                        <a:rPr sz="1650" b="1" dirty="0">
                          <a:solidFill>
                            <a:srgbClr val="252423"/>
                          </a:solidFill>
                          <a:latin typeface="Segoe UI"/>
                          <a:cs typeface="Segoe UI"/>
                        </a:rPr>
                        <a:t>56</a:t>
                      </a:r>
                      <a:r>
                        <a:rPr sz="1650" b="1" spc="-25" dirty="0">
                          <a:solidFill>
                            <a:srgbClr val="252423"/>
                          </a:solidFill>
                          <a:latin typeface="Segoe UI"/>
                          <a:cs typeface="Segoe UI"/>
                        </a:rPr>
                        <a:t> 208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1915" algn="r">
                        <a:lnSpc>
                          <a:spcPct val="100000"/>
                        </a:lnSpc>
                        <a:spcBef>
                          <a:spcPts val="204"/>
                        </a:spcBef>
                      </a:pPr>
                      <a:r>
                        <a:rPr sz="1650" b="1" dirty="0">
                          <a:solidFill>
                            <a:srgbClr val="252423"/>
                          </a:solidFill>
                          <a:latin typeface="Segoe UI"/>
                          <a:cs typeface="Segoe UI"/>
                        </a:rPr>
                        <a:t>20</a:t>
                      </a:r>
                      <a:r>
                        <a:rPr sz="1650" b="1" spc="-25" dirty="0">
                          <a:solidFill>
                            <a:srgbClr val="252423"/>
                          </a:solidFill>
                          <a:latin typeface="Segoe UI"/>
                          <a:cs typeface="Segoe UI"/>
                        </a:rPr>
                        <a:t> 848</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6835" algn="r">
                        <a:lnSpc>
                          <a:spcPct val="100000"/>
                        </a:lnSpc>
                        <a:spcBef>
                          <a:spcPts val="204"/>
                        </a:spcBef>
                      </a:pPr>
                      <a:r>
                        <a:rPr sz="1650" b="1" dirty="0">
                          <a:solidFill>
                            <a:srgbClr val="252423"/>
                          </a:solidFill>
                          <a:latin typeface="Segoe UI"/>
                          <a:cs typeface="Segoe UI"/>
                        </a:rPr>
                        <a:t>77</a:t>
                      </a:r>
                      <a:r>
                        <a:rPr sz="1650" b="1" spc="-25" dirty="0">
                          <a:solidFill>
                            <a:srgbClr val="252423"/>
                          </a:solidFill>
                          <a:latin typeface="Segoe UI"/>
                          <a:cs typeface="Segoe UI"/>
                        </a:rPr>
                        <a:t> 056</a:t>
                      </a:r>
                      <a:endParaRPr sz="165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4135" algn="r">
                        <a:lnSpc>
                          <a:spcPct val="100000"/>
                        </a:lnSpc>
                        <a:spcBef>
                          <a:spcPts val="204"/>
                        </a:spcBef>
                      </a:pPr>
                      <a:r>
                        <a:rPr sz="1650" b="1" spc="-25" dirty="0">
                          <a:solidFill>
                            <a:srgbClr val="252423"/>
                          </a:solidFill>
                          <a:latin typeface="Segoe UI"/>
                          <a:cs typeface="Segoe UI"/>
                        </a:rPr>
                        <a:t>286</a:t>
                      </a:r>
                      <a:endParaRPr sz="1650" dirty="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25"/>
                  </a:ext>
                </a:extLst>
              </a:tr>
            </a:tbl>
          </a:graphicData>
        </a:graphic>
      </p:graphicFrame>
      <p:sp>
        <p:nvSpPr>
          <p:cNvPr id="72" name="object 72"/>
          <p:cNvSpPr txBox="1"/>
          <p:nvPr/>
        </p:nvSpPr>
        <p:spPr>
          <a:xfrm>
            <a:off x="2634061" y="6076629"/>
            <a:ext cx="330771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65</a:t>
            </a:r>
            <a:r>
              <a:rPr sz="3600" spc="5" dirty="0">
                <a:latin typeface="Segoe UI"/>
                <a:cs typeface="Segoe UI"/>
              </a:rPr>
              <a:t> </a:t>
            </a:r>
            <a:r>
              <a:rPr sz="3600" spc="-25" dirty="0">
                <a:latin typeface="Segoe UI"/>
                <a:cs typeface="Segoe UI"/>
              </a:rPr>
              <a:t>006</a:t>
            </a:r>
            <a:endParaRPr sz="3600" dirty="0">
              <a:latin typeface="Segoe UI"/>
              <a:cs typeface="Segoe UI"/>
            </a:endParaRPr>
          </a:p>
          <a:p>
            <a:pPr algn="ctr">
              <a:lnSpc>
                <a:spcPct val="100000"/>
              </a:lnSpc>
              <a:spcBef>
                <a:spcPts val="850"/>
              </a:spcBef>
            </a:pPr>
            <a:r>
              <a:rPr sz="1650" dirty="0">
                <a:latin typeface="Segoe UI"/>
                <a:cs typeface="Segoe UI"/>
              </a:rPr>
              <a:t>personnes</a:t>
            </a:r>
            <a:r>
              <a:rPr sz="1650" spc="-60" dirty="0">
                <a:latin typeface="Segoe UI"/>
                <a:cs typeface="Segoe UI"/>
              </a:rPr>
              <a:t> </a:t>
            </a:r>
            <a:r>
              <a:rPr sz="1650" dirty="0">
                <a:latin typeface="Segoe UI"/>
                <a:cs typeface="Segoe UI"/>
              </a:rPr>
              <a:t>différentes</a:t>
            </a:r>
            <a:r>
              <a:rPr sz="1650" spc="-55" dirty="0">
                <a:latin typeface="Segoe UI"/>
                <a:cs typeface="Segoe UI"/>
              </a:rPr>
              <a:t> </a:t>
            </a:r>
            <a:r>
              <a:rPr sz="1650" dirty="0">
                <a:latin typeface="Segoe UI"/>
                <a:cs typeface="Segoe UI"/>
              </a:rPr>
              <a:t>vues</a:t>
            </a:r>
            <a:r>
              <a:rPr sz="1650" spc="-55" dirty="0">
                <a:latin typeface="Segoe UI"/>
                <a:cs typeface="Segoe UI"/>
              </a:rPr>
              <a:t> </a:t>
            </a:r>
            <a:r>
              <a:rPr sz="1650" dirty="0">
                <a:latin typeface="Segoe UI"/>
                <a:cs typeface="Segoe UI"/>
              </a:rPr>
              <a:t>en</a:t>
            </a:r>
            <a:r>
              <a:rPr sz="1650" spc="-55" dirty="0">
                <a:latin typeface="Segoe UI"/>
                <a:cs typeface="Segoe UI"/>
              </a:rPr>
              <a:t> </a:t>
            </a:r>
            <a:r>
              <a:rPr sz="1650" spc="-10" dirty="0">
                <a:latin typeface="Segoe UI"/>
                <a:cs typeface="Segoe UI"/>
              </a:rPr>
              <a:t>visite</a:t>
            </a:r>
            <a:endParaRPr sz="1650" dirty="0">
              <a:latin typeface="Segoe UI"/>
              <a:cs typeface="Segoe UI"/>
            </a:endParaRPr>
          </a:p>
        </p:txBody>
      </p:sp>
      <p:sp>
        <p:nvSpPr>
          <p:cNvPr id="73" name="object 73"/>
          <p:cNvSpPr txBox="1"/>
          <p:nvPr/>
        </p:nvSpPr>
        <p:spPr>
          <a:xfrm>
            <a:off x="3573128" y="4144751"/>
            <a:ext cx="1430020" cy="1171575"/>
          </a:xfrm>
          <a:prstGeom prst="rect">
            <a:avLst/>
          </a:prstGeom>
        </p:spPr>
        <p:txBody>
          <a:bodyPr vert="horz" wrap="square" lIns="0" tIns="250825" rIns="0" bIns="0" rtlCol="0">
            <a:spAutoFit/>
          </a:bodyPr>
          <a:lstStyle/>
          <a:p>
            <a:pPr marL="30480">
              <a:lnSpc>
                <a:spcPct val="100000"/>
              </a:lnSpc>
              <a:spcBef>
                <a:spcPts val="1975"/>
              </a:spcBef>
            </a:pPr>
            <a:r>
              <a:rPr sz="3600" dirty="0">
                <a:latin typeface="Segoe UI"/>
                <a:cs typeface="Segoe UI"/>
              </a:rPr>
              <a:t>77</a:t>
            </a:r>
            <a:r>
              <a:rPr sz="3600" spc="5" dirty="0">
                <a:latin typeface="Segoe UI"/>
                <a:cs typeface="Segoe UI"/>
              </a:rPr>
              <a:t> </a:t>
            </a:r>
            <a:r>
              <a:rPr sz="3600" spc="-25" dirty="0">
                <a:latin typeface="Segoe UI"/>
                <a:cs typeface="Segoe UI"/>
              </a:rPr>
              <a:t>056</a:t>
            </a:r>
            <a:r>
              <a:rPr lang="fr-FR" sz="3600" spc="-25" dirty="0">
                <a:latin typeface="Segoe UI"/>
                <a:cs typeface="Segoe UI"/>
              </a:rPr>
              <a:t> </a:t>
            </a:r>
            <a:endParaRPr sz="3600" dirty="0">
              <a:latin typeface="Segoe UI"/>
              <a:cs typeface="Segoe UI"/>
            </a:endParaRPr>
          </a:p>
          <a:p>
            <a:pPr marL="12700">
              <a:lnSpc>
                <a:spcPct val="100000"/>
              </a:lnSpc>
              <a:spcBef>
                <a:spcPts val="850"/>
              </a:spcBef>
            </a:pPr>
            <a:r>
              <a:rPr sz="1650" dirty="0">
                <a:latin typeface="Segoe UI"/>
                <a:cs typeface="Segoe UI"/>
              </a:rPr>
              <a:t>visites</a:t>
            </a:r>
            <a:r>
              <a:rPr sz="1650" spc="-50" dirty="0">
                <a:latin typeface="Segoe UI"/>
                <a:cs typeface="Segoe UI"/>
              </a:rPr>
              <a:t> </a:t>
            </a:r>
            <a:r>
              <a:rPr sz="1650" spc="-10" dirty="0">
                <a:latin typeface="Segoe UI"/>
                <a:cs typeface="Segoe UI"/>
              </a:rPr>
              <a:t>réalisées</a:t>
            </a:r>
            <a:endParaRPr sz="1650" dirty="0">
              <a:latin typeface="Segoe UI"/>
              <a:cs typeface="Segoe UI"/>
            </a:endParaRPr>
          </a:p>
        </p:txBody>
      </p:sp>
      <p:sp>
        <p:nvSpPr>
          <p:cNvPr id="74" name="object 74"/>
          <p:cNvSpPr/>
          <p:nvPr/>
        </p:nvSpPr>
        <p:spPr>
          <a:xfrm>
            <a:off x="2921376" y="1774815"/>
            <a:ext cx="2748915" cy="659765"/>
          </a:xfrm>
          <a:custGeom>
            <a:avLst/>
            <a:gdLst/>
            <a:ahLst/>
            <a:cxnLst/>
            <a:rect l="l" t="t" r="r" b="b"/>
            <a:pathLst>
              <a:path w="2748915" h="659764">
                <a:moveTo>
                  <a:pt x="2686227" y="659665"/>
                </a:moveTo>
                <a:lnTo>
                  <a:pt x="69113" y="659665"/>
                </a:lnTo>
                <a:lnTo>
                  <a:pt x="61531" y="656945"/>
                </a:lnTo>
                <a:lnTo>
                  <a:pt x="29192" y="635335"/>
                </a:lnTo>
                <a:lnTo>
                  <a:pt x="7585" y="602994"/>
                </a:lnTo>
                <a:lnTo>
                  <a:pt x="0" y="564855"/>
                </a:lnTo>
                <a:lnTo>
                  <a:pt x="0" y="99679"/>
                </a:lnTo>
                <a:lnTo>
                  <a:pt x="7588" y="61531"/>
                </a:lnTo>
                <a:lnTo>
                  <a:pt x="29195" y="29195"/>
                </a:lnTo>
                <a:lnTo>
                  <a:pt x="61534" y="7587"/>
                </a:lnTo>
                <a:lnTo>
                  <a:pt x="99680" y="0"/>
                </a:lnTo>
                <a:lnTo>
                  <a:pt x="2655661" y="0"/>
                </a:lnTo>
                <a:lnTo>
                  <a:pt x="2693806" y="7587"/>
                </a:lnTo>
                <a:lnTo>
                  <a:pt x="2726145" y="29195"/>
                </a:lnTo>
                <a:lnTo>
                  <a:pt x="2747755" y="61538"/>
                </a:lnTo>
                <a:lnTo>
                  <a:pt x="2748607" y="63913"/>
                </a:lnTo>
                <a:lnTo>
                  <a:pt x="2748607" y="600621"/>
                </a:lnTo>
                <a:lnTo>
                  <a:pt x="2726138" y="635345"/>
                </a:lnTo>
                <a:lnTo>
                  <a:pt x="2693804" y="656947"/>
                </a:lnTo>
                <a:lnTo>
                  <a:pt x="2686227" y="659665"/>
                </a:lnTo>
                <a:close/>
              </a:path>
            </a:pathLst>
          </a:custGeom>
          <a:solidFill>
            <a:srgbClr val="FFC000">
              <a:alpha val="29998"/>
            </a:srgbClr>
          </a:solidFill>
        </p:spPr>
        <p:txBody>
          <a:bodyPr wrap="square" lIns="0" tIns="0" rIns="0" bIns="0" rtlCol="0"/>
          <a:lstStyle/>
          <a:p>
            <a:endParaRPr/>
          </a:p>
        </p:txBody>
      </p:sp>
      <p:sp>
        <p:nvSpPr>
          <p:cNvPr id="75" name="object 75"/>
          <p:cNvSpPr txBox="1"/>
          <p:nvPr/>
        </p:nvSpPr>
        <p:spPr>
          <a:xfrm>
            <a:off x="3692373" y="1898950"/>
            <a:ext cx="123952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Sur </a:t>
            </a:r>
            <a:r>
              <a:rPr sz="2300" b="1" spc="-20" dirty="0">
                <a:latin typeface="Segoe UI"/>
                <a:cs typeface="Segoe UI"/>
              </a:rPr>
              <a:t>2023</a:t>
            </a:r>
            <a:endParaRPr sz="2300">
              <a:latin typeface="Segoe UI"/>
              <a:cs typeface="Segoe UI"/>
            </a:endParaRPr>
          </a:p>
        </p:txBody>
      </p:sp>
      <p:sp>
        <p:nvSpPr>
          <p:cNvPr id="76" name="object 7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10</a:t>
            </a:r>
          </a:p>
        </p:txBody>
      </p:sp>
      <p:sp>
        <p:nvSpPr>
          <p:cNvPr id="77" name="Organigramme : Données stockées 76">
            <a:extLst>
              <a:ext uri="{FF2B5EF4-FFF2-40B4-BE49-F238E27FC236}">
                <a16:creationId xmlns:a16="http://schemas.microsoft.com/office/drawing/2014/main" id="{46A0EDF6-52AF-1C04-5A87-221BFD24CEDD}"/>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itre 1">
            <a:extLst>
              <a:ext uri="{FF2B5EF4-FFF2-40B4-BE49-F238E27FC236}">
                <a16:creationId xmlns:a16="http://schemas.microsoft.com/office/drawing/2014/main" id="{870A5990-AE13-E4D1-4313-9A061EFB84D0}"/>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800" b="1" kern="0" noProof="0" dirty="0">
                <a:solidFill>
                  <a:schemeClr val="bg1"/>
                </a:solidFill>
                <a:latin typeface="Comfortaa" panose="00000500000000000000" pitchFamily="2" charset="0"/>
              </a:rPr>
              <a:t>VISITES REALISEES</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bject 2">
            <a:extLst>
              <a:ext uri="{FF2B5EF4-FFF2-40B4-BE49-F238E27FC236}">
                <a16:creationId xmlns:a16="http://schemas.microsoft.com/office/drawing/2014/main" id="{7C7860F7-D7ED-CA85-50C7-7B984FB5F379}"/>
              </a:ext>
            </a:extLst>
          </p:cNvPr>
          <p:cNvSpPr/>
          <p:nvPr/>
        </p:nvSpPr>
        <p:spPr>
          <a:xfrm>
            <a:off x="13328650" y="3170220"/>
            <a:ext cx="4398010" cy="7407714"/>
          </a:xfrm>
          <a:custGeom>
            <a:avLst/>
            <a:gdLst/>
            <a:ahLst/>
            <a:cxnLst/>
            <a:rect l="l" t="t" r="r" b="b"/>
            <a:pathLst>
              <a:path w="4398010" h="4633595">
                <a:moveTo>
                  <a:pt x="3738105" y="4633366"/>
                </a:moveTo>
                <a:lnTo>
                  <a:pt x="659654" y="4633366"/>
                </a:lnTo>
                <a:lnTo>
                  <a:pt x="595007" y="4630189"/>
                </a:lnTo>
                <a:lnTo>
                  <a:pt x="530975" y="4620691"/>
                </a:lnTo>
                <a:lnTo>
                  <a:pt x="468174" y="4604960"/>
                </a:lnTo>
                <a:lnTo>
                  <a:pt x="407200" y="4583142"/>
                </a:lnTo>
                <a:lnTo>
                  <a:pt x="348701" y="4555473"/>
                </a:lnTo>
                <a:lnTo>
                  <a:pt x="293174" y="4522192"/>
                </a:lnTo>
                <a:lnTo>
                  <a:pt x="241178" y="4483628"/>
                </a:lnTo>
                <a:lnTo>
                  <a:pt x="193190" y="4440133"/>
                </a:lnTo>
                <a:lnTo>
                  <a:pt x="149737" y="4392187"/>
                </a:lnTo>
                <a:lnTo>
                  <a:pt x="111172" y="4340189"/>
                </a:lnTo>
                <a:lnTo>
                  <a:pt x="77892" y="4284665"/>
                </a:lnTo>
                <a:lnTo>
                  <a:pt x="50208" y="4226128"/>
                </a:lnTo>
                <a:lnTo>
                  <a:pt x="28404" y="4165191"/>
                </a:lnTo>
                <a:lnTo>
                  <a:pt x="12673" y="4102383"/>
                </a:lnTo>
                <a:lnTo>
                  <a:pt x="3176" y="4038358"/>
                </a:lnTo>
                <a:lnTo>
                  <a:pt x="0" y="3973707"/>
                </a:lnTo>
                <a:lnTo>
                  <a:pt x="0" y="659665"/>
                </a:lnTo>
                <a:lnTo>
                  <a:pt x="794" y="627297"/>
                </a:lnTo>
                <a:lnTo>
                  <a:pt x="7176" y="562641"/>
                </a:lnTo>
                <a:lnTo>
                  <a:pt x="19768" y="499379"/>
                </a:lnTo>
                <a:lnTo>
                  <a:pt x="38639" y="437218"/>
                </a:lnTo>
                <a:lnTo>
                  <a:pt x="63334" y="377621"/>
                </a:lnTo>
                <a:lnTo>
                  <a:pt x="93955" y="320359"/>
                </a:lnTo>
                <a:lnTo>
                  <a:pt x="129816" y="266702"/>
                </a:lnTo>
                <a:lnTo>
                  <a:pt x="171025" y="216510"/>
                </a:lnTo>
                <a:lnTo>
                  <a:pt x="216660" y="170885"/>
                </a:lnTo>
                <a:lnTo>
                  <a:pt x="266887" y="129682"/>
                </a:lnTo>
                <a:lnTo>
                  <a:pt x="320529" y="93850"/>
                </a:lnTo>
                <a:lnTo>
                  <a:pt x="377817" y="63244"/>
                </a:lnTo>
                <a:lnTo>
                  <a:pt x="437430" y="38560"/>
                </a:lnTo>
                <a:lnTo>
                  <a:pt x="499593" y="19718"/>
                </a:lnTo>
                <a:lnTo>
                  <a:pt x="562872" y="7139"/>
                </a:lnTo>
                <a:lnTo>
                  <a:pt x="627516" y="785"/>
                </a:lnTo>
                <a:lnTo>
                  <a:pt x="3738105" y="0"/>
                </a:lnTo>
                <a:lnTo>
                  <a:pt x="3770474" y="793"/>
                </a:lnTo>
                <a:lnTo>
                  <a:pt x="3835116" y="7174"/>
                </a:lnTo>
                <a:lnTo>
                  <a:pt x="3898391" y="19768"/>
                </a:lnTo>
                <a:lnTo>
                  <a:pt x="3960521" y="38628"/>
                </a:lnTo>
                <a:lnTo>
                  <a:pt x="4020148" y="63334"/>
                </a:lnTo>
                <a:lnTo>
                  <a:pt x="4077434" y="93970"/>
                </a:lnTo>
                <a:lnTo>
                  <a:pt x="4131067" y="129816"/>
                </a:lnTo>
                <a:lnTo>
                  <a:pt x="4181270" y="171034"/>
                </a:lnTo>
                <a:lnTo>
                  <a:pt x="4226885" y="216660"/>
                </a:lnTo>
                <a:lnTo>
                  <a:pt x="4268070" y="266863"/>
                </a:lnTo>
                <a:lnTo>
                  <a:pt x="4303919" y="320529"/>
                </a:lnTo>
                <a:lnTo>
                  <a:pt x="4334516" y="377797"/>
                </a:lnTo>
                <a:lnTo>
                  <a:pt x="4359209" y="437430"/>
                </a:lnTo>
                <a:lnTo>
                  <a:pt x="4378040" y="499541"/>
                </a:lnTo>
                <a:lnTo>
                  <a:pt x="4390674" y="563184"/>
                </a:lnTo>
                <a:lnTo>
                  <a:pt x="4396984" y="627473"/>
                </a:lnTo>
                <a:lnTo>
                  <a:pt x="4397771" y="659665"/>
                </a:lnTo>
                <a:lnTo>
                  <a:pt x="4397771" y="3973707"/>
                </a:lnTo>
                <a:lnTo>
                  <a:pt x="4394595" y="4038358"/>
                </a:lnTo>
                <a:lnTo>
                  <a:pt x="4385095" y="4102393"/>
                </a:lnTo>
                <a:lnTo>
                  <a:pt x="4369366" y="4165191"/>
                </a:lnTo>
                <a:lnTo>
                  <a:pt x="4347556" y="4226143"/>
                </a:lnTo>
                <a:lnTo>
                  <a:pt x="4319878" y="4284665"/>
                </a:lnTo>
                <a:lnTo>
                  <a:pt x="4286596" y="4340190"/>
                </a:lnTo>
                <a:lnTo>
                  <a:pt x="4248034" y="4392187"/>
                </a:lnTo>
                <a:lnTo>
                  <a:pt x="4204554" y="4440159"/>
                </a:lnTo>
                <a:lnTo>
                  <a:pt x="4156592" y="4483629"/>
                </a:lnTo>
                <a:lnTo>
                  <a:pt x="4104559" y="4522215"/>
                </a:lnTo>
                <a:lnTo>
                  <a:pt x="4049069" y="4555473"/>
                </a:lnTo>
                <a:lnTo>
                  <a:pt x="3990544" y="4583152"/>
                </a:lnTo>
                <a:lnTo>
                  <a:pt x="3929596" y="4604961"/>
                </a:lnTo>
                <a:lnTo>
                  <a:pt x="3866784" y="4620693"/>
                </a:lnTo>
                <a:lnTo>
                  <a:pt x="3802764" y="4630189"/>
                </a:lnTo>
                <a:lnTo>
                  <a:pt x="3738105" y="4633366"/>
                </a:lnTo>
                <a:close/>
              </a:path>
            </a:pathLst>
          </a:custGeom>
          <a:solidFill>
            <a:srgbClr val="003FE2">
              <a:alpha val="14999"/>
            </a:srgbClr>
          </a:solidFill>
        </p:spPr>
        <p:txBody>
          <a:bodyPr wrap="square" lIns="0" tIns="0" rIns="0" bIns="0" rtlCol="0"/>
          <a:lstStyle/>
          <a:p>
            <a:endParaRPr dirty="0"/>
          </a:p>
        </p:txBody>
      </p:sp>
      <p:sp>
        <p:nvSpPr>
          <p:cNvPr id="2" name="object 2"/>
          <p:cNvSpPr/>
          <p:nvPr/>
        </p:nvSpPr>
        <p:spPr>
          <a:xfrm>
            <a:off x="8141644" y="3170220"/>
            <a:ext cx="4398010" cy="7407714"/>
          </a:xfrm>
          <a:custGeom>
            <a:avLst/>
            <a:gdLst/>
            <a:ahLst/>
            <a:cxnLst/>
            <a:rect l="l" t="t" r="r" b="b"/>
            <a:pathLst>
              <a:path w="4398010" h="4633595">
                <a:moveTo>
                  <a:pt x="3738105" y="4633366"/>
                </a:moveTo>
                <a:lnTo>
                  <a:pt x="659654" y="4633366"/>
                </a:lnTo>
                <a:lnTo>
                  <a:pt x="595007" y="4630189"/>
                </a:lnTo>
                <a:lnTo>
                  <a:pt x="530975" y="4620691"/>
                </a:lnTo>
                <a:lnTo>
                  <a:pt x="468174" y="4604960"/>
                </a:lnTo>
                <a:lnTo>
                  <a:pt x="407200" y="4583142"/>
                </a:lnTo>
                <a:lnTo>
                  <a:pt x="348701" y="4555473"/>
                </a:lnTo>
                <a:lnTo>
                  <a:pt x="293174" y="4522192"/>
                </a:lnTo>
                <a:lnTo>
                  <a:pt x="241178" y="4483628"/>
                </a:lnTo>
                <a:lnTo>
                  <a:pt x="193190" y="4440133"/>
                </a:lnTo>
                <a:lnTo>
                  <a:pt x="149737" y="4392187"/>
                </a:lnTo>
                <a:lnTo>
                  <a:pt x="111172" y="4340189"/>
                </a:lnTo>
                <a:lnTo>
                  <a:pt x="77892" y="4284665"/>
                </a:lnTo>
                <a:lnTo>
                  <a:pt x="50208" y="4226128"/>
                </a:lnTo>
                <a:lnTo>
                  <a:pt x="28404" y="4165191"/>
                </a:lnTo>
                <a:lnTo>
                  <a:pt x="12673" y="4102383"/>
                </a:lnTo>
                <a:lnTo>
                  <a:pt x="3176" y="4038358"/>
                </a:lnTo>
                <a:lnTo>
                  <a:pt x="0" y="3973707"/>
                </a:lnTo>
                <a:lnTo>
                  <a:pt x="0" y="659665"/>
                </a:lnTo>
                <a:lnTo>
                  <a:pt x="794" y="627297"/>
                </a:lnTo>
                <a:lnTo>
                  <a:pt x="7176" y="562641"/>
                </a:lnTo>
                <a:lnTo>
                  <a:pt x="19768" y="499379"/>
                </a:lnTo>
                <a:lnTo>
                  <a:pt x="38639" y="437218"/>
                </a:lnTo>
                <a:lnTo>
                  <a:pt x="63334" y="377621"/>
                </a:lnTo>
                <a:lnTo>
                  <a:pt x="93955" y="320359"/>
                </a:lnTo>
                <a:lnTo>
                  <a:pt x="129816" y="266702"/>
                </a:lnTo>
                <a:lnTo>
                  <a:pt x="171025" y="216510"/>
                </a:lnTo>
                <a:lnTo>
                  <a:pt x="216660" y="170885"/>
                </a:lnTo>
                <a:lnTo>
                  <a:pt x="266887" y="129682"/>
                </a:lnTo>
                <a:lnTo>
                  <a:pt x="320529" y="93850"/>
                </a:lnTo>
                <a:lnTo>
                  <a:pt x="377817" y="63244"/>
                </a:lnTo>
                <a:lnTo>
                  <a:pt x="437430" y="38560"/>
                </a:lnTo>
                <a:lnTo>
                  <a:pt x="499593" y="19718"/>
                </a:lnTo>
                <a:lnTo>
                  <a:pt x="562872" y="7139"/>
                </a:lnTo>
                <a:lnTo>
                  <a:pt x="627516" y="785"/>
                </a:lnTo>
                <a:lnTo>
                  <a:pt x="3738105" y="0"/>
                </a:lnTo>
                <a:lnTo>
                  <a:pt x="3770474" y="793"/>
                </a:lnTo>
                <a:lnTo>
                  <a:pt x="3835116" y="7174"/>
                </a:lnTo>
                <a:lnTo>
                  <a:pt x="3898391" y="19768"/>
                </a:lnTo>
                <a:lnTo>
                  <a:pt x="3960521" y="38628"/>
                </a:lnTo>
                <a:lnTo>
                  <a:pt x="4020148" y="63334"/>
                </a:lnTo>
                <a:lnTo>
                  <a:pt x="4077434" y="93970"/>
                </a:lnTo>
                <a:lnTo>
                  <a:pt x="4131067" y="129816"/>
                </a:lnTo>
                <a:lnTo>
                  <a:pt x="4181270" y="171034"/>
                </a:lnTo>
                <a:lnTo>
                  <a:pt x="4226885" y="216660"/>
                </a:lnTo>
                <a:lnTo>
                  <a:pt x="4268070" y="266863"/>
                </a:lnTo>
                <a:lnTo>
                  <a:pt x="4303919" y="320529"/>
                </a:lnTo>
                <a:lnTo>
                  <a:pt x="4334516" y="377797"/>
                </a:lnTo>
                <a:lnTo>
                  <a:pt x="4359209" y="437430"/>
                </a:lnTo>
                <a:lnTo>
                  <a:pt x="4378040" y="499541"/>
                </a:lnTo>
                <a:lnTo>
                  <a:pt x="4390674" y="563184"/>
                </a:lnTo>
                <a:lnTo>
                  <a:pt x="4396984" y="627473"/>
                </a:lnTo>
                <a:lnTo>
                  <a:pt x="4397771" y="659665"/>
                </a:lnTo>
                <a:lnTo>
                  <a:pt x="4397771" y="3973707"/>
                </a:lnTo>
                <a:lnTo>
                  <a:pt x="4394595" y="4038358"/>
                </a:lnTo>
                <a:lnTo>
                  <a:pt x="4385095" y="4102393"/>
                </a:lnTo>
                <a:lnTo>
                  <a:pt x="4369366" y="4165191"/>
                </a:lnTo>
                <a:lnTo>
                  <a:pt x="4347556" y="4226143"/>
                </a:lnTo>
                <a:lnTo>
                  <a:pt x="4319878" y="4284665"/>
                </a:lnTo>
                <a:lnTo>
                  <a:pt x="4286596" y="4340190"/>
                </a:lnTo>
                <a:lnTo>
                  <a:pt x="4248034" y="4392187"/>
                </a:lnTo>
                <a:lnTo>
                  <a:pt x="4204554" y="4440159"/>
                </a:lnTo>
                <a:lnTo>
                  <a:pt x="4156592" y="4483629"/>
                </a:lnTo>
                <a:lnTo>
                  <a:pt x="4104559" y="4522215"/>
                </a:lnTo>
                <a:lnTo>
                  <a:pt x="4049069" y="4555473"/>
                </a:lnTo>
                <a:lnTo>
                  <a:pt x="3990544" y="4583152"/>
                </a:lnTo>
                <a:lnTo>
                  <a:pt x="3929596" y="4604961"/>
                </a:lnTo>
                <a:lnTo>
                  <a:pt x="3866784" y="4620693"/>
                </a:lnTo>
                <a:lnTo>
                  <a:pt x="3802764" y="4630189"/>
                </a:lnTo>
                <a:lnTo>
                  <a:pt x="3738105" y="4633366"/>
                </a:lnTo>
                <a:close/>
              </a:path>
            </a:pathLst>
          </a:custGeom>
          <a:solidFill>
            <a:srgbClr val="003FE2">
              <a:alpha val="14999"/>
            </a:srgbClr>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7145" rIns="0" bIns="0" rtlCol="0">
            <a:spAutoFit/>
          </a:bodyPr>
          <a:lstStyle/>
          <a:p>
            <a:pPr marL="2640965">
              <a:lnSpc>
                <a:spcPct val="100000"/>
              </a:lnSpc>
              <a:spcBef>
                <a:spcPts val="135"/>
              </a:spcBef>
            </a:pPr>
            <a:r>
              <a:rPr spc="-10" dirty="0"/>
              <a:t>Visites</a:t>
            </a:r>
          </a:p>
        </p:txBody>
      </p:sp>
      <p:grpSp>
        <p:nvGrpSpPr>
          <p:cNvPr id="43" name="object 43"/>
          <p:cNvGrpSpPr/>
          <p:nvPr/>
        </p:nvGrpSpPr>
        <p:grpSpPr>
          <a:xfrm>
            <a:off x="800938" y="9140997"/>
            <a:ext cx="6958330" cy="1775460"/>
            <a:chOff x="800938" y="9140997"/>
            <a:chExt cx="6958330" cy="1775460"/>
          </a:xfrm>
        </p:grpSpPr>
        <p:sp>
          <p:nvSpPr>
            <p:cNvPr id="44" name="object 44"/>
            <p:cNvSpPr/>
            <p:nvPr/>
          </p:nvSpPr>
          <p:spPr>
            <a:xfrm>
              <a:off x="808875" y="9148935"/>
              <a:ext cx="6942455" cy="1759585"/>
            </a:xfrm>
            <a:custGeom>
              <a:avLst/>
              <a:gdLst/>
              <a:ahLst/>
              <a:cxnLst/>
              <a:rect l="l" t="t" r="r" b="b"/>
              <a:pathLst>
                <a:path w="6942455" h="1759584">
                  <a:moveTo>
                    <a:pt x="0" y="1531366"/>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6714454" y="0"/>
                  </a:lnTo>
                  <a:lnTo>
                    <a:pt x="6721913" y="0"/>
                  </a:lnTo>
                  <a:lnTo>
                    <a:pt x="6729354" y="365"/>
                  </a:lnTo>
                  <a:lnTo>
                    <a:pt x="6736777" y="1096"/>
                  </a:lnTo>
                  <a:lnTo>
                    <a:pt x="6744200" y="1827"/>
                  </a:lnTo>
                  <a:lnTo>
                    <a:pt x="6751569" y="2920"/>
                  </a:lnTo>
                  <a:lnTo>
                    <a:pt x="6758884" y="4375"/>
                  </a:lnTo>
                  <a:lnTo>
                    <a:pt x="6766200" y="5831"/>
                  </a:lnTo>
                  <a:lnTo>
                    <a:pt x="6801607" y="17335"/>
                  </a:lnTo>
                  <a:lnTo>
                    <a:pt x="6808498" y="20190"/>
                  </a:lnTo>
                  <a:lnTo>
                    <a:pt x="6840980" y="38381"/>
                  </a:lnTo>
                  <a:lnTo>
                    <a:pt x="6847182" y="42525"/>
                  </a:lnTo>
                  <a:lnTo>
                    <a:pt x="6853166" y="46963"/>
                  </a:lnTo>
                  <a:lnTo>
                    <a:pt x="6858932" y="51694"/>
                  </a:lnTo>
                  <a:lnTo>
                    <a:pt x="6864698" y="56426"/>
                  </a:lnTo>
                  <a:lnTo>
                    <a:pt x="6870218" y="61429"/>
                  </a:lnTo>
                  <a:lnTo>
                    <a:pt x="6875492" y="66704"/>
                  </a:lnTo>
                  <a:lnTo>
                    <a:pt x="6880766" y="71978"/>
                  </a:lnTo>
                  <a:lnTo>
                    <a:pt x="6885769" y="77498"/>
                  </a:lnTo>
                  <a:lnTo>
                    <a:pt x="6890501" y="83263"/>
                  </a:lnTo>
                  <a:lnTo>
                    <a:pt x="6895233" y="89029"/>
                  </a:lnTo>
                  <a:lnTo>
                    <a:pt x="6899670" y="95013"/>
                  </a:lnTo>
                  <a:lnTo>
                    <a:pt x="6903814" y="101215"/>
                  </a:lnTo>
                  <a:lnTo>
                    <a:pt x="6907959" y="107416"/>
                  </a:lnTo>
                  <a:lnTo>
                    <a:pt x="6911789" y="113806"/>
                  </a:lnTo>
                  <a:lnTo>
                    <a:pt x="6915304" y="120385"/>
                  </a:lnTo>
                  <a:lnTo>
                    <a:pt x="6918821" y="126963"/>
                  </a:lnTo>
                  <a:lnTo>
                    <a:pt x="6922006" y="133697"/>
                  </a:lnTo>
                  <a:lnTo>
                    <a:pt x="6924860" y="140588"/>
                  </a:lnTo>
                  <a:lnTo>
                    <a:pt x="6927714" y="147479"/>
                  </a:lnTo>
                  <a:lnTo>
                    <a:pt x="6937819" y="183311"/>
                  </a:lnTo>
                  <a:lnTo>
                    <a:pt x="6939275" y="190627"/>
                  </a:lnTo>
                  <a:lnTo>
                    <a:pt x="6940368" y="197996"/>
                  </a:lnTo>
                  <a:lnTo>
                    <a:pt x="6941099" y="205419"/>
                  </a:lnTo>
                  <a:lnTo>
                    <a:pt x="6941830" y="212842"/>
                  </a:lnTo>
                  <a:lnTo>
                    <a:pt x="6942196" y="220282"/>
                  </a:lnTo>
                  <a:lnTo>
                    <a:pt x="6942196" y="227741"/>
                  </a:lnTo>
                  <a:lnTo>
                    <a:pt x="6942196" y="1531366"/>
                  </a:lnTo>
                  <a:lnTo>
                    <a:pt x="6942196" y="1538825"/>
                  </a:lnTo>
                  <a:lnTo>
                    <a:pt x="6941830" y="1546266"/>
                  </a:lnTo>
                  <a:lnTo>
                    <a:pt x="6941099" y="1553689"/>
                  </a:lnTo>
                  <a:lnTo>
                    <a:pt x="6940368" y="1561112"/>
                  </a:lnTo>
                  <a:lnTo>
                    <a:pt x="6939275" y="1568481"/>
                  </a:lnTo>
                  <a:lnTo>
                    <a:pt x="6937819" y="1575796"/>
                  </a:lnTo>
                  <a:lnTo>
                    <a:pt x="6936365" y="1583112"/>
                  </a:lnTo>
                  <a:lnTo>
                    <a:pt x="6934554" y="1590338"/>
                  </a:lnTo>
                  <a:lnTo>
                    <a:pt x="6932389" y="1597476"/>
                  </a:lnTo>
                  <a:lnTo>
                    <a:pt x="6930224" y="1604614"/>
                  </a:lnTo>
                  <a:lnTo>
                    <a:pt x="6927714" y="1611628"/>
                  </a:lnTo>
                  <a:lnTo>
                    <a:pt x="6924860" y="1618519"/>
                  </a:lnTo>
                  <a:lnTo>
                    <a:pt x="6922006" y="1625410"/>
                  </a:lnTo>
                  <a:lnTo>
                    <a:pt x="6918821" y="1632145"/>
                  </a:lnTo>
                  <a:lnTo>
                    <a:pt x="6915305" y="1638723"/>
                  </a:lnTo>
                  <a:lnTo>
                    <a:pt x="6911789" y="1645301"/>
                  </a:lnTo>
                  <a:lnTo>
                    <a:pt x="6907959" y="1651691"/>
                  </a:lnTo>
                  <a:lnTo>
                    <a:pt x="6903814" y="1657893"/>
                  </a:lnTo>
                  <a:lnTo>
                    <a:pt x="6899671" y="1664094"/>
                  </a:lnTo>
                  <a:lnTo>
                    <a:pt x="6875492" y="1692404"/>
                  </a:lnTo>
                  <a:lnTo>
                    <a:pt x="6870218" y="1697678"/>
                  </a:lnTo>
                  <a:lnTo>
                    <a:pt x="6864697" y="1702681"/>
                  </a:lnTo>
                  <a:lnTo>
                    <a:pt x="6858932" y="1707413"/>
                  </a:lnTo>
                  <a:lnTo>
                    <a:pt x="6853166" y="1712145"/>
                  </a:lnTo>
                  <a:lnTo>
                    <a:pt x="6847182" y="1716583"/>
                  </a:lnTo>
                  <a:lnTo>
                    <a:pt x="6840980" y="1720727"/>
                  </a:lnTo>
                  <a:lnTo>
                    <a:pt x="6834778" y="1724871"/>
                  </a:lnTo>
                  <a:lnTo>
                    <a:pt x="6828388" y="1728701"/>
                  </a:lnTo>
                  <a:lnTo>
                    <a:pt x="6821810" y="1732217"/>
                  </a:lnTo>
                  <a:lnTo>
                    <a:pt x="6815232" y="1735733"/>
                  </a:lnTo>
                  <a:lnTo>
                    <a:pt x="6808498" y="1738918"/>
                  </a:lnTo>
                  <a:lnTo>
                    <a:pt x="6801606" y="1741772"/>
                  </a:lnTo>
                  <a:lnTo>
                    <a:pt x="6794716" y="1744627"/>
                  </a:lnTo>
                  <a:lnTo>
                    <a:pt x="6758884" y="1754732"/>
                  </a:lnTo>
                  <a:lnTo>
                    <a:pt x="6751569" y="1756187"/>
                  </a:lnTo>
                  <a:lnTo>
                    <a:pt x="6744200" y="1757280"/>
                  </a:lnTo>
                  <a:lnTo>
                    <a:pt x="6736777" y="1758012"/>
                  </a:lnTo>
                  <a:lnTo>
                    <a:pt x="6729354" y="1758743"/>
                  </a:lnTo>
                  <a:lnTo>
                    <a:pt x="6721913" y="1759108"/>
                  </a:lnTo>
                  <a:lnTo>
                    <a:pt x="6714454" y="1759108"/>
                  </a:lnTo>
                  <a:lnTo>
                    <a:pt x="227741" y="1759108"/>
                  </a:lnTo>
                  <a:lnTo>
                    <a:pt x="220282" y="1759108"/>
                  </a:lnTo>
                  <a:lnTo>
                    <a:pt x="212842" y="1758743"/>
                  </a:lnTo>
                  <a:lnTo>
                    <a:pt x="205419" y="1758012"/>
                  </a:lnTo>
                  <a:lnTo>
                    <a:pt x="197996" y="1757280"/>
                  </a:lnTo>
                  <a:lnTo>
                    <a:pt x="190627" y="1756187"/>
                  </a:lnTo>
                  <a:lnTo>
                    <a:pt x="183311" y="1754732"/>
                  </a:lnTo>
                  <a:lnTo>
                    <a:pt x="175996" y="1753277"/>
                  </a:lnTo>
                  <a:lnTo>
                    <a:pt x="168769" y="1751467"/>
                  </a:lnTo>
                  <a:lnTo>
                    <a:pt x="161631" y="1749302"/>
                  </a:lnTo>
                  <a:lnTo>
                    <a:pt x="154494" y="1747136"/>
                  </a:lnTo>
                  <a:lnTo>
                    <a:pt x="147479" y="1744627"/>
                  </a:lnTo>
                  <a:lnTo>
                    <a:pt x="140588" y="1741772"/>
                  </a:lnTo>
                  <a:lnTo>
                    <a:pt x="133697" y="1738918"/>
                  </a:lnTo>
                  <a:lnTo>
                    <a:pt x="101215" y="1720727"/>
                  </a:lnTo>
                  <a:lnTo>
                    <a:pt x="95013" y="1716583"/>
                  </a:lnTo>
                  <a:lnTo>
                    <a:pt x="89029" y="1712145"/>
                  </a:lnTo>
                  <a:lnTo>
                    <a:pt x="83263" y="1707413"/>
                  </a:lnTo>
                  <a:lnTo>
                    <a:pt x="77498" y="1702681"/>
                  </a:lnTo>
                  <a:lnTo>
                    <a:pt x="71978" y="1697678"/>
                  </a:lnTo>
                  <a:lnTo>
                    <a:pt x="66704" y="1692404"/>
                  </a:lnTo>
                  <a:lnTo>
                    <a:pt x="61429" y="1687130"/>
                  </a:lnTo>
                  <a:lnTo>
                    <a:pt x="38381" y="1657893"/>
                  </a:lnTo>
                  <a:lnTo>
                    <a:pt x="34237" y="1651691"/>
                  </a:lnTo>
                  <a:lnTo>
                    <a:pt x="30407" y="1645301"/>
                  </a:lnTo>
                  <a:lnTo>
                    <a:pt x="26891" y="1638723"/>
                  </a:lnTo>
                  <a:lnTo>
                    <a:pt x="23375" y="1632145"/>
                  </a:lnTo>
                  <a:lnTo>
                    <a:pt x="9806" y="1597476"/>
                  </a:lnTo>
                  <a:lnTo>
                    <a:pt x="7641" y="1590339"/>
                  </a:lnTo>
                  <a:lnTo>
                    <a:pt x="1096" y="1553689"/>
                  </a:lnTo>
                  <a:lnTo>
                    <a:pt x="365" y="1546266"/>
                  </a:lnTo>
                  <a:lnTo>
                    <a:pt x="0" y="1538825"/>
                  </a:lnTo>
                  <a:lnTo>
                    <a:pt x="0" y="1531366"/>
                  </a:lnTo>
                  <a:close/>
                </a:path>
              </a:pathLst>
            </a:custGeom>
            <a:ln w="15706">
              <a:solidFill>
                <a:srgbClr val="003FE2"/>
              </a:solidFill>
            </a:ln>
          </p:spPr>
          <p:txBody>
            <a:bodyPr wrap="square" lIns="0" tIns="0" rIns="0" bIns="0" rtlCol="0"/>
            <a:lstStyle/>
            <a:p>
              <a:endParaRPr/>
            </a:p>
          </p:txBody>
        </p:sp>
        <p:sp>
          <p:nvSpPr>
            <p:cNvPr id="45" name="object 45"/>
            <p:cNvSpPr/>
            <p:nvPr/>
          </p:nvSpPr>
          <p:spPr>
            <a:xfrm>
              <a:off x="973792" y="9627978"/>
              <a:ext cx="251460" cy="659765"/>
            </a:xfrm>
            <a:custGeom>
              <a:avLst/>
              <a:gdLst/>
              <a:ahLst/>
              <a:cxnLst/>
              <a:rect l="l" t="t" r="r" b="b"/>
              <a:pathLst>
                <a:path w="251459" h="659765">
                  <a:moveTo>
                    <a:pt x="251301" y="659665"/>
                  </a:moveTo>
                  <a:lnTo>
                    <a:pt x="0" y="659665"/>
                  </a:lnTo>
                  <a:lnTo>
                    <a:pt x="0" y="0"/>
                  </a:lnTo>
                  <a:lnTo>
                    <a:pt x="251301" y="0"/>
                  </a:lnTo>
                  <a:lnTo>
                    <a:pt x="251301" y="659665"/>
                  </a:lnTo>
                  <a:close/>
                </a:path>
              </a:pathLst>
            </a:custGeom>
            <a:solidFill>
              <a:srgbClr val="FFFFFF"/>
            </a:solidFill>
          </p:spPr>
          <p:txBody>
            <a:bodyPr wrap="square" lIns="0" tIns="0" rIns="0" bIns="0" rtlCol="0"/>
            <a:lstStyle/>
            <a:p>
              <a:endParaRPr/>
            </a:p>
          </p:txBody>
        </p:sp>
        <p:sp>
          <p:nvSpPr>
            <p:cNvPr id="46" name="object 46"/>
            <p:cNvSpPr/>
            <p:nvPr/>
          </p:nvSpPr>
          <p:spPr>
            <a:xfrm>
              <a:off x="973785" y="9627979"/>
              <a:ext cx="251460" cy="659765"/>
            </a:xfrm>
            <a:custGeom>
              <a:avLst/>
              <a:gdLst/>
              <a:ahLst/>
              <a:cxnLst/>
              <a:rect l="l" t="t" r="r" b="b"/>
              <a:pathLst>
                <a:path w="251459" h="659765">
                  <a:moveTo>
                    <a:pt x="251307" y="0"/>
                  </a:moveTo>
                  <a:lnTo>
                    <a:pt x="235597" y="0"/>
                  </a:lnTo>
                  <a:lnTo>
                    <a:pt x="235597" y="643966"/>
                  </a:lnTo>
                  <a:lnTo>
                    <a:pt x="0" y="643966"/>
                  </a:lnTo>
                  <a:lnTo>
                    <a:pt x="0" y="659676"/>
                  </a:lnTo>
                  <a:lnTo>
                    <a:pt x="235597" y="659676"/>
                  </a:lnTo>
                  <a:lnTo>
                    <a:pt x="251307" y="659676"/>
                  </a:lnTo>
                  <a:lnTo>
                    <a:pt x="251307" y="643966"/>
                  </a:lnTo>
                  <a:lnTo>
                    <a:pt x="251307" y="0"/>
                  </a:lnTo>
                  <a:close/>
                </a:path>
              </a:pathLst>
            </a:custGeom>
            <a:solidFill>
              <a:srgbClr val="003FE2"/>
            </a:solidFill>
          </p:spPr>
          <p:txBody>
            <a:bodyPr wrap="square" lIns="0" tIns="0" rIns="0" bIns="0" rtlCol="0"/>
            <a:lstStyle/>
            <a:p>
              <a:endParaRPr/>
            </a:p>
          </p:txBody>
        </p:sp>
        <p:sp>
          <p:nvSpPr>
            <p:cNvPr id="47" name="object 47"/>
            <p:cNvSpPr/>
            <p:nvPr/>
          </p:nvSpPr>
          <p:spPr>
            <a:xfrm>
              <a:off x="1225093" y="9627978"/>
              <a:ext cx="1524000" cy="659765"/>
            </a:xfrm>
            <a:custGeom>
              <a:avLst/>
              <a:gdLst/>
              <a:ahLst/>
              <a:cxnLst/>
              <a:rect l="l" t="t" r="r" b="b"/>
              <a:pathLst>
                <a:path w="1524000" h="659765">
                  <a:moveTo>
                    <a:pt x="1523513" y="659665"/>
                  </a:moveTo>
                  <a:lnTo>
                    <a:pt x="0" y="659665"/>
                  </a:lnTo>
                  <a:lnTo>
                    <a:pt x="0" y="0"/>
                  </a:lnTo>
                  <a:lnTo>
                    <a:pt x="1523513" y="0"/>
                  </a:lnTo>
                  <a:lnTo>
                    <a:pt x="1523513" y="659665"/>
                  </a:lnTo>
                  <a:close/>
                </a:path>
              </a:pathLst>
            </a:custGeom>
            <a:solidFill>
              <a:srgbClr val="FFFFFF"/>
            </a:solidFill>
          </p:spPr>
          <p:txBody>
            <a:bodyPr wrap="square" lIns="0" tIns="0" rIns="0" bIns="0" rtlCol="0"/>
            <a:lstStyle/>
            <a:p>
              <a:endParaRPr/>
            </a:p>
          </p:txBody>
        </p:sp>
        <p:sp>
          <p:nvSpPr>
            <p:cNvPr id="48" name="object 48"/>
            <p:cNvSpPr/>
            <p:nvPr/>
          </p:nvSpPr>
          <p:spPr>
            <a:xfrm>
              <a:off x="1225092" y="9627979"/>
              <a:ext cx="1524000" cy="659765"/>
            </a:xfrm>
            <a:custGeom>
              <a:avLst/>
              <a:gdLst/>
              <a:ahLst/>
              <a:cxnLst/>
              <a:rect l="l" t="t" r="r" b="b"/>
              <a:pathLst>
                <a:path w="1524000" h="659765">
                  <a:moveTo>
                    <a:pt x="1523504" y="0"/>
                  </a:moveTo>
                  <a:lnTo>
                    <a:pt x="1507807" y="0"/>
                  </a:lnTo>
                  <a:lnTo>
                    <a:pt x="1507807" y="643966"/>
                  </a:lnTo>
                  <a:lnTo>
                    <a:pt x="0" y="643966"/>
                  </a:lnTo>
                  <a:lnTo>
                    <a:pt x="0" y="659676"/>
                  </a:lnTo>
                  <a:lnTo>
                    <a:pt x="1507807" y="659676"/>
                  </a:lnTo>
                  <a:lnTo>
                    <a:pt x="1523504" y="659676"/>
                  </a:lnTo>
                  <a:lnTo>
                    <a:pt x="1523504" y="643966"/>
                  </a:lnTo>
                  <a:lnTo>
                    <a:pt x="1523504" y="0"/>
                  </a:lnTo>
                  <a:close/>
                </a:path>
              </a:pathLst>
            </a:custGeom>
            <a:solidFill>
              <a:srgbClr val="003FE2"/>
            </a:solidFill>
          </p:spPr>
          <p:txBody>
            <a:bodyPr wrap="square" lIns="0" tIns="0" rIns="0" bIns="0" rtlCol="0"/>
            <a:lstStyle/>
            <a:p>
              <a:endParaRPr/>
            </a:p>
          </p:txBody>
        </p:sp>
      </p:grpSp>
      <p:sp>
        <p:nvSpPr>
          <p:cNvPr id="49" name="object 49"/>
          <p:cNvSpPr txBox="1"/>
          <p:nvPr/>
        </p:nvSpPr>
        <p:spPr>
          <a:xfrm>
            <a:off x="1290925" y="9621561"/>
            <a:ext cx="1272540" cy="528320"/>
          </a:xfrm>
          <a:prstGeom prst="rect">
            <a:avLst/>
          </a:prstGeom>
        </p:spPr>
        <p:txBody>
          <a:bodyPr vert="horz" wrap="square" lIns="0" tIns="11430" rIns="0" bIns="0" rtlCol="0">
            <a:spAutoFit/>
          </a:bodyPr>
          <a:lstStyle/>
          <a:p>
            <a:pPr marL="12700" marR="5080">
              <a:lnSpc>
                <a:spcPct val="113700"/>
              </a:lnSpc>
              <a:spcBef>
                <a:spcPts val="90"/>
              </a:spcBef>
            </a:pPr>
            <a:r>
              <a:rPr sz="1450" dirty="0">
                <a:solidFill>
                  <a:srgbClr val="252423"/>
                </a:solidFill>
                <a:latin typeface="Segoe UI"/>
                <a:cs typeface="Segoe UI"/>
              </a:rPr>
              <a:t>%</a:t>
            </a:r>
            <a:r>
              <a:rPr sz="1450" spc="25" dirty="0">
                <a:solidFill>
                  <a:srgbClr val="252423"/>
                </a:solidFill>
                <a:latin typeface="Segoe UI"/>
                <a:cs typeface="Segoe UI"/>
              </a:rPr>
              <a:t> </a:t>
            </a:r>
            <a:r>
              <a:rPr sz="1450" spc="-10" dirty="0">
                <a:solidFill>
                  <a:srgbClr val="252423"/>
                </a:solidFill>
                <a:latin typeface="Segoe UI"/>
                <a:cs typeface="Segoe UI"/>
              </a:rPr>
              <a:t>absentéisme médecin</a:t>
            </a:r>
            <a:endParaRPr sz="1450">
              <a:latin typeface="Segoe UI"/>
              <a:cs typeface="Segoe UI"/>
            </a:endParaRPr>
          </a:p>
        </p:txBody>
      </p:sp>
      <p:grpSp>
        <p:nvGrpSpPr>
          <p:cNvPr id="50" name="object 50"/>
          <p:cNvGrpSpPr/>
          <p:nvPr/>
        </p:nvGrpSpPr>
        <p:grpSpPr>
          <a:xfrm>
            <a:off x="2748607" y="9627978"/>
            <a:ext cx="4586605" cy="659765"/>
            <a:chOff x="2748607" y="9627978"/>
            <a:chExt cx="4586605" cy="659765"/>
          </a:xfrm>
        </p:grpSpPr>
        <p:sp>
          <p:nvSpPr>
            <p:cNvPr id="51" name="object 51"/>
            <p:cNvSpPr/>
            <p:nvPr/>
          </p:nvSpPr>
          <p:spPr>
            <a:xfrm>
              <a:off x="2748607" y="9627978"/>
              <a:ext cx="1524000" cy="659765"/>
            </a:xfrm>
            <a:custGeom>
              <a:avLst/>
              <a:gdLst/>
              <a:ahLst/>
              <a:cxnLst/>
              <a:rect l="l" t="t" r="r" b="b"/>
              <a:pathLst>
                <a:path w="1524000" h="659765">
                  <a:moveTo>
                    <a:pt x="1523513" y="659665"/>
                  </a:moveTo>
                  <a:lnTo>
                    <a:pt x="0" y="659665"/>
                  </a:lnTo>
                  <a:lnTo>
                    <a:pt x="0" y="0"/>
                  </a:lnTo>
                  <a:lnTo>
                    <a:pt x="1523513" y="0"/>
                  </a:lnTo>
                  <a:lnTo>
                    <a:pt x="1523513" y="659665"/>
                  </a:lnTo>
                  <a:close/>
                </a:path>
              </a:pathLst>
            </a:custGeom>
            <a:solidFill>
              <a:srgbClr val="FFFFFF"/>
            </a:solidFill>
          </p:spPr>
          <p:txBody>
            <a:bodyPr wrap="square" lIns="0" tIns="0" rIns="0" bIns="0" rtlCol="0"/>
            <a:lstStyle/>
            <a:p>
              <a:endParaRPr/>
            </a:p>
          </p:txBody>
        </p:sp>
        <p:sp>
          <p:nvSpPr>
            <p:cNvPr id="52" name="object 52"/>
            <p:cNvSpPr/>
            <p:nvPr/>
          </p:nvSpPr>
          <p:spPr>
            <a:xfrm>
              <a:off x="2748597" y="9627979"/>
              <a:ext cx="1524000" cy="659765"/>
            </a:xfrm>
            <a:custGeom>
              <a:avLst/>
              <a:gdLst/>
              <a:ahLst/>
              <a:cxnLst/>
              <a:rect l="l" t="t" r="r" b="b"/>
              <a:pathLst>
                <a:path w="1524000" h="659765">
                  <a:moveTo>
                    <a:pt x="1523517" y="0"/>
                  </a:moveTo>
                  <a:lnTo>
                    <a:pt x="1507807" y="0"/>
                  </a:lnTo>
                  <a:lnTo>
                    <a:pt x="1507807" y="643966"/>
                  </a:lnTo>
                  <a:lnTo>
                    <a:pt x="0" y="643966"/>
                  </a:lnTo>
                  <a:lnTo>
                    <a:pt x="0" y="659676"/>
                  </a:lnTo>
                  <a:lnTo>
                    <a:pt x="1507807" y="659676"/>
                  </a:lnTo>
                  <a:lnTo>
                    <a:pt x="1523517" y="659676"/>
                  </a:lnTo>
                  <a:lnTo>
                    <a:pt x="1523517" y="643966"/>
                  </a:lnTo>
                  <a:lnTo>
                    <a:pt x="1523517" y="0"/>
                  </a:lnTo>
                  <a:close/>
                </a:path>
              </a:pathLst>
            </a:custGeom>
            <a:solidFill>
              <a:srgbClr val="003FE2"/>
            </a:solidFill>
          </p:spPr>
          <p:txBody>
            <a:bodyPr wrap="square" lIns="0" tIns="0" rIns="0" bIns="0" rtlCol="0"/>
            <a:lstStyle/>
            <a:p>
              <a:endParaRPr/>
            </a:p>
          </p:txBody>
        </p:sp>
        <p:sp>
          <p:nvSpPr>
            <p:cNvPr id="53" name="object 53"/>
            <p:cNvSpPr/>
            <p:nvPr/>
          </p:nvSpPr>
          <p:spPr>
            <a:xfrm>
              <a:off x="4272120" y="9627978"/>
              <a:ext cx="1508125" cy="659765"/>
            </a:xfrm>
            <a:custGeom>
              <a:avLst/>
              <a:gdLst/>
              <a:ahLst/>
              <a:cxnLst/>
              <a:rect l="l" t="t" r="r" b="b"/>
              <a:pathLst>
                <a:path w="1508125" h="659765">
                  <a:moveTo>
                    <a:pt x="1507807" y="659665"/>
                  </a:moveTo>
                  <a:lnTo>
                    <a:pt x="0" y="659665"/>
                  </a:lnTo>
                  <a:lnTo>
                    <a:pt x="0" y="0"/>
                  </a:lnTo>
                  <a:lnTo>
                    <a:pt x="1507807" y="0"/>
                  </a:lnTo>
                  <a:lnTo>
                    <a:pt x="1507807" y="659665"/>
                  </a:lnTo>
                  <a:close/>
                </a:path>
              </a:pathLst>
            </a:custGeom>
            <a:solidFill>
              <a:srgbClr val="FFFFFF"/>
            </a:solidFill>
          </p:spPr>
          <p:txBody>
            <a:bodyPr wrap="square" lIns="0" tIns="0" rIns="0" bIns="0" rtlCol="0"/>
            <a:lstStyle/>
            <a:p>
              <a:endParaRPr/>
            </a:p>
          </p:txBody>
        </p:sp>
        <p:sp>
          <p:nvSpPr>
            <p:cNvPr id="54" name="object 54"/>
            <p:cNvSpPr/>
            <p:nvPr/>
          </p:nvSpPr>
          <p:spPr>
            <a:xfrm>
              <a:off x="4272115" y="9627979"/>
              <a:ext cx="1508125" cy="659765"/>
            </a:xfrm>
            <a:custGeom>
              <a:avLst/>
              <a:gdLst/>
              <a:ahLst/>
              <a:cxnLst/>
              <a:rect l="l" t="t" r="r" b="b"/>
              <a:pathLst>
                <a:path w="1508125" h="659765">
                  <a:moveTo>
                    <a:pt x="1507807" y="0"/>
                  </a:moveTo>
                  <a:lnTo>
                    <a:pt x="1492097" y="0"/>
                  </a:lnTo>
                  <a:lnTo>
                    <a:pt x="1492097" y="643966"/>
                  </a:lnTo>
                  <a:lnTo>
                    <a:pt x="0" y="643966"/>
                  </a:lnTo>
                  <a:lnTo>
                    <a:pt x="0" y="659676"/>
                  </a:lnTo>
                  <a:lnTo>
                    <a:pt x="1492097" y="659676"/>
                  </a:lnTo>
                  <a:lnTo>
                    <a:pt x="1507807" y="659676"/>
                  </a:lnTo>
                  <a:lnTo>
                    <a:pt x="1507807" y="643966"/>
                  </a:lnTo>
                  <a:lnTo>
                    <a:pt x="1507807" y="0"/>
                  </a:lnTo>
                  <a:close/>
                </a:path>
              </a:pathLst>
            </a:custGeom>
            <a:solidFill>
              <a:srgbClr val="003FE2"/>
            </a:solidFill>
          </p:spPr>
          <p:txBody>
            <a:bodyPr wrap="square" lIns="0" tIns="0" rIns="0" bIns="0" rtlCol="0"/>
            <a:lstStyle/>
            <a:p>
              <a:endParaRPr/>
            </a:p>
          </p:txBody>
        </p:sp>
        <p:sp>
          <p:nvSpPr>
            <p:cNvPr id="55" name="object 55"/>
            <p:cNvSpPr/>
            <p:nvPr/>
          </p:nvSpPr>
          <p:spPr>
            <a:xfrm>
              <a:off x="5779928" y="9627978"/>
              <a:ext cx="1555115" cy="659765"/>
            </a:xfrm>
            <a:custGeom>
              <a:avLst/>
              <a:gdLst/>
              <a:ahLst/>
              <a:cxnLst/>
              <a:rect l="l" t="t" r="r" b="b"/>
              <a:pathLst>
                <a:path w="1555115" h="659765">
                  <a:moveTo>
                    <a:pt x="1554926" y="659665"/>
                  </a:moveTo>
                  <a:lnTo>
                    <a:pt x="0" y="659665"/>
                  </a:lnTo>
                  <a:lnTo>
                    <a:pt x="0" y="0"/>
                  </a:lnTo>
                  <a:lnTo>
                    <a:pt x="1554926" y="0"/>
                  </a:lnTo>
                  <a:lnTo>
                    <a:pt x="1554926" y="659665"/>
                  </a:lnTo>
                  <a:close/>
                </a:path>
              </a:pathLst>
            </a:custGeom>
            <a:solidFill>
              <a:srgbClr val="FFFFFF"/>
            </a:solidFill>
          </p:spPr>
          <p:txBody>
            <a:bodyPr wrap="square" lIns="0" tIns="0" rIns="0" bIns="0" rtlCol="0"/>
            <a:lstStyle/>
            <a:p>
              <a:endParaRPr/>
            </a:p>
          </p:txBody>
        </p:sp>
        <p:sp>
          <p:nvSpPr>
            <p:cNvPr id="56" name="object 56"/>
            <p:cNvSpPr/>
            <p:nvPr/>
          </p:nvSpPr>
          <p:spPr>
            <a:xfrm>
              <a:off x="5779928" y="10271938"/>
              <a:ext cx="1555115" cy="15875"/>
            </a:xfrm>
            <a:custGeom>
              <a:avLst/>
              <a:gdLst/>
              <a:ahLst/>
              <a:cxnLst/>
              <a:rect l="l" t="t" r="r" b="b"/>
              <a:pathLst>
                <a:path w="1555115" h="15875">
                  <a:moveTo>
                    <a:pt x="1554926" y="15706"/>
                  </a:moveTo>
                  <a:lnTo>
                    <a:pt x="0" y="15706"/>
                  </a:lnTo>
                  <a:lnTo>
                    <a:pt x="0" y="0"/>
                  </a:lnTo>
                  <a:lnTo>
                    <a:pt x="1554926" y="0"/>
                  </a:lnTo>
                  <a:lnTo>
                    <a:pt x="1554926" y="15706"/>
                  </a:lnTo>
                  <a:close/>
                </a:path>
              </a:pathLst>
            </a:custGeom>
            <a:solidFill>
              <a:srgbClr val="003FE2"/>
            </a:solidFill>
          </p:spPr>
          <p:txBody>
            <a:bodyPr wrap="square" lIns="0" tIns="0" rIns="0" bIns="0" rtlCol="0"/>
            <a:lstStyle/>
            <a:p>
              <a:endParaRPr/>
            </a:p>
          </p:txBody>
        </p:sp>
      </p:grpSp>
      <p:sp>
        <p:nvSpPr>
          <p:cNvPr id="57" name="object 57"/>
          <p:cNvSpPr txBox="1"/>
          <p:nvPr/>
        </p:nvSpPr>
        <p:spPr>
          <a:xfrm>
            <a:off x="5845514" y="9621561"/>
            <a:ext cx="1272540" cy="528320"/>
          </a:xfrm>
          <a:prstGeom prst="rect">
            <a:avLst/>
          </a:prstGeom>
        </p:spPr>
        <p:txBody>
          <a:bodyPr vert="horz" wrap="square" lIns="0" tIns="11430" rIns="0" bIns="0" rtlCol="0">
            <a:spAutoFit/>
          </a:bodyPr>
          <a:lstStyle/>
          <a:p>
            <a:pPr marL="12700" marR="5080">
              <a:lnSpc>
                <a:spcPct val="113700"/>
              </a:lnSpc>
              <a:spcBef>
                <a:spcPts val="90"/>
              </a:spcBef>
            </a:pPr>
            <a:r>
              <a:rPr sz="1450" dirty="0">
                <a:solidFill>
                  <a:srgbClr val="252423"/>
                </a:solidFill>
                <a:latin typeface="Segoe UI"/>
                <a:cs typeface="Segoe UI"/>
              </a:rPr>
              <a:t>%</a:t>
            </a:r>
            <a:r>
              <a:rPr sz="1450" spc="25" dirty="0">
                <a:solidFill>
                  <a:srgbClr val="252423"/>
                </a:solidFill>
                <a:latin typeface="Segoe UI"/>
                <a:cs typeface="Segoe UI"/>
              </a:rPr>
              <a:t> </a:t>
            </a:r>
            <a:r>
              <a:rPr sz="1450" spc="-10" dirty="0">
                <a:solidFill>
                  <a:srgbClr val="252423"/>
                </a:solidFill>
                <a:latin typeface="Segoe UI"/>
                <a:cs typeface="Segoe UI"/>
              </a:rPr>
              <a:t>absentéisme visio</a:t>
            </a:r>
            <a:endParaRPr sz="1450">
              <a:latin typeface="Segoe UI"/>
              <a:cs typeface="Segoe UI"/>
            </a:endParaRPr>
          </a:p>
        </p:txBody>
      </p:sp>
      <p:grpSp>
        <p:nvGrpSpPr>
          <p:cNvPr id="58" name="object 58"/>
          <p:cNvGrpSpPr/>
          <p:nvPr/>
        </p:nvGrpSpPr>
        <p:grpSpPr>
          <a:xfrm>
            <a:off x="973792" y="10287644"/>
            <a:ext cx="1774825" cy="314325"/>
            <a:chOff x="973792" y="10287644"/>
            <a:chExt cx="1774825" cy="314325"/>
          </a:xfrm>
        </p:grpSpPr>
        <p:sp>
          <p:nvSpPr>
            <p:cNvPr id="59" name="object 59"/>
            <p:cNvSpPr/>
            <p:nvPr/>
          </p:nvSpPr>
          <p:spPr>
            <a:xfrm>
              <a:off x="973792" y="10287644"/>
              <a:ext cx="251460" cy="314325"/>
            </a:xfrm>
            <a:custGeom>
              <a:avLst/>
              <a:gdLst/>
              <a:ahLst/>
              <a:cxnLst/>
              <a:rect l="l" t="t" r="r" b="b"/>
              <a:pathLst>
                <a:path w="251459" h="314325">
                  <a:moveTo>
                    <a:pt x="251301" y="314126"/>
                  </a:moveTo>
                  <a:lnTo>
                    <a:pt x="0" y="314126"/>
                  </a:lnTo>
                  <a:lnTo>
                    <a:pt x="0" y="0"/>
                  </a:lnTo>
                  <a:lnTo>
                    <a:pt x="251301" y="0"/>
                  </a:lnTo>
                  <a:lnTo>
                    <a:pt x="251301" y="314126"/>
                  </a:lnTo>
                  <a:close/>
                </a:path>
              </a:pathLst>
            </a:custGeom>
            <a:solidFill>
              <a:srgbClr val="FFFFFF"/>
            </a:solidFill>
          </p:spPr>
          <p:txBody>
            <a:bodyPr wrap="square" lIns="0" tIns="0" rIns="0" bIns="0" rtlCol="0"/>
            <a:lstStyle/>
            <a:p>
              <a:endParaRPr/>
            </a:p>
          </p:txBody>
        </p:sp>
        <p:sp>
          <p:nvSpPr>
            <p:cNvPr id="60" name="object 60"/>
            <p:cNvSpPr/>
            <p:nvPr/>
          </p:nvSpPr>
          <p:spPr>
            <a:xfrm>
              <a:off x="1209387" y="10287644"/>
              <a:ext cx="15875" cy="314325"/>
            </a:xfrm>
            <a:custGeom>
              <a:avLst/>
              <a:gdLst/>
              <a:ahLst/>
              <a:cxnLst/>
              <a:rect l="l" t="t" r="r" b="b"/>
              <a:pathLst>
                <a:path w="15875" h="314325">
                  <a:moveTo>
                    <a:pt x="15706" y="314126"/>
                  </a:moveTo>
                  <a:lnTo>
                    <a:pt x="0" y="314126"/>
                  </a:lnTo>
                  <a:lnTo>
                    <a:pt x="0" y="0"/>
                  </a:lnTo>
                  <a:lnTo>
                    <a:pt x="15706" y="0"/>
                  </a:lnTo>
                  <a:lnTo>
                    <a:pt x="15706" y="314126"/>
                  </a:lnTo>
                  <a:close/>
                </a:path>
              </a:pathLst>
            </a:custGeom>
            <a:solidFill>
              <a:srgbClr val="003FE2"/>
            </a:solidFill>
          </p:spPr>
          <p:txBody>
            <a:bodyPr wrap="square" lIns="0" tIns="0" rIns="0" bIns="0" rtlCol="0"/>
            <a:lstStyle/>
            <a:p>
              <a:endParaRPr/>
            </a:p>
          </p:txBody>
        </p:sp>
        <p:sp>
          <p:nvSpPr>
            <p:cNvPr id="61" name="object 61"/>
            <p:cNvSpPr/>
            <p:nvPr/>
          </p:nvSpPr>
          <p:spPr>
            <a:xfrm>
              <a:off x="1225093" y="10287644"/>
              <a:ext cx="1524000" cy="314325"/>
            </a:xfrm>
            <a:custGeom>
              <a:avLst/>
              <a:gdLst/>
              <a:ahLst/>
              <a:cxnLst/>
              <a:rect l="l" t="t" r="r" b="b"/>
              <a:pathLst>
                <a:path w="1524000" h="314325">
                  <a:moveTo>
                    <a:pt x="1523513" y="314126"/>
                  </a:moveTo>
                  <a:lnTo>
                    <a:pt x="0" y="314126"/>
                  </a:lnTo>
                  <a:lnTo>
                    <a:pt x="0" y="0"/>
                  </a:lnTo>
                  <a:lnTo>
                    <a:pt x="1523513" y="0"/>
                  </a:lnTo>
                  <a:lnTo>
                    <a:pt x="1523513" y="314126"/>
                  </a:lnTo>
                  <a:close/>
                </a:path>
              </a:pathLst>
            </a:custGeom>
            <a:solidFill>
              <a:srgbClr val="FFFFFF"/>
            </a:solidFill>
          </p:spPr>
          <p:txBody>
            <a:bodyPr wrap="square" lIns="0" tIns="0" rIns="0" bIns="0" rtlCol="0"/>
            <a:lstStyle/>
            <a:p>
              <a:endParaRPr/>
            </a:p>
          </p:txBody>
        </p:sp>
        <p:sp>
          <p:nvSpPr>
            <p:cNvPr id="62" name="object 62"/>
            <p:cNvSpPr/>
            <p:nvPr/>
          </p:nvSpPr>
          <p:spPr>
            <a:xfrm>
              <a:off x="2732901" y="10287644"/>
              <a:ext cx="15875" cy="314325"/>
            </a:xfrm>
            <a:custGeom>
              <a:avLst/>
              <a:gdLst/>
              <a:ahLst/>
              <a:cxnLst/>
              <a:rect l="l" t="t" r="r" b="b"/>
              <a:pathLst>
                <a:path w="15875" h="314325">
                  <a:moveTo>
                    <a:pt x="15706" y="314126"/>
                  </a:moveTo>
                  <a:lnTo>
                    <a:pt x="0" y="314126"/>
                  </a:lnTo>
                  <a:lnTo>
                    <a:pt x="0" y="0"/>
                  </a:lnTo>
                  <a:lnTo>
                    <a:pt x="15706" y="0"/>
                  </a:lnTo>
                  <a:lnTo>
                    <a:pt x="15706" y="314126"/>
                  </a:lnTo>
                  <a:close/>
                </a:path>
              </a:pathLst>
            </a:custGeom>
            <a:solidFill>
              <a:srgbClr val="003FE2"/>
            </a:solidFill>
          </p:spPr>
          <p:txBody>
            <a:bodyPr wrap="square" lIns="0" tIns="0" rIns="0" bIns="0" rtlCol="0"/>
            <a:lstStyle/>
            <a:p>
              <a:endParaRPr/>
            </a:p>
          </p:txBody>
        </p:sp>
      </p:grpSp>
      <p:sp>
        <p:nvSpPr>
          <p:cNvPr id="63" name="object 63"/>
          <p:cNvSpPr txBox="1"/>
          <p:nvPr/>
        </p:nvSpPr>
        <p:spPr>
          <a:xfrm>
            <a:off x="2136367" y="10301174"/>
            <a:ext cx="525780" cy="276860"/>
          </a:xfrm>
          <a:prstGeom prst="rect">
            <a:avLst/>
          </a:prstGeom>
        </p:spPr>
        <p:txBody>
          <a:bodyPr vert="horz" wrap="square" lIns="0" tIns="12065" rIns="0" bIns="0" rtlCol="0">
            <a:spAutoFit/>
          </a:bodyPr>
          <a:lstStyle/>
          <a:p>
            <a:pPr marL="12700">
              <a:lnSpc>
                <a:spcPct val="100000"/>
              </a:lnSpc>
              <a:spcBef>
                <a:spcPts val="95"/>
              </a:spcBef>
            </a:pPr>
            <a:r>
              <a:rPr sz="1650" dirty="0">
                <a:solidFill>
                  <a:srgbClr val="252423"/>
                </a:solidFill>
                <a:latin typeface="Segoe UI"/>
                <a:cs typeface="Segoe UI"/>
              </a:rPr>
              <a:t>6,0</a:t>
            </a:r>
            <a:r>
              <a:rPr sz="1650" spc="-30" dirty="0">
                <a:solidFill>
                  <a:srgbClr val="252423"/>
                </a:solidFill>
                <a:latin typeface="Segoe UI"/>
                <a:cs typeface="Segoe UI"/>
              </a:rPr>
              <a:t> </a:t>
            </a:r>
            <a:r>
              <a:rPr sz="1650" spc="-50" dirty="0">
                <a:solidFill>
                  <a:srgbClr val="252423"/>
                </a:solidFill>
                <a:latin typeface="Segoe UI"/>
                <a:cs typeface="Segoe UI"/>
              </a:rPr>
              <a:t>%</a:t>
            </a:r>
            <a:endParaRPr sz="1650">
              <a:latin typeface="Segoe UI"/>
              <a:cs typeface="Segoe UI"/>
            </a:endParaRPr>
          </a:p>
        </p:txBody>
      </p:sp>
      <p:grpSp>
        <p:nvGrpSpPr>
          <p:cNvPr id="64" name="object 64"/>
          <p:cNvGrpSpPr/>
          <p:nvPr/>
        </p:nvGrpSpPr>
        <p:grpSpPr>
          <a:xfrm>
            <a:off x="2748607" y="10287644"/>
            <a:ext cx="3031490" cy="314325"/>
            <a:chOff x="2748607" y="10287644"/>
            <a:chExt cx="3031490" cy="314325"/>
          </a:xfrm>
        </p:grpSpPr>
        <p:sp>
          <p:nvSpPr>
            <p:cNvPr id="65" name="object 65"/>
            <p:cNvSpPr/>
            <p:nvPr/>
          </p:nvSpPr>
          <p:spPr>
            <a:xfrm>
              <a:off x="2748607" y="10287644"/>
              <a:ext cx="1524000" cy="314325"/>
            </a:xfrm>
            <a:custGeom>
              <a:avLst/>
              <a:gdLst/>
              <a:ahLst/>
              <a:cxnLst/>
              <a:rect l="l" t="t" r="r" b="b"/>
              <a:pathLst>
                <a:path w="1524000" h="314325">
                  <a:moveTo>
                    <a:pt x="1523513" y="314126"/>
                  </a:moveTo>
                  <a:lnTo>
                    <a:pt x="0" y="314126"/>
                  </a:lnTo>
                  <a:lnTo>
                    <a:pt x="0" y="0"/>
                  </a:lnTo>
                  <a:lnTo>
                    <a:pt x="1523513" y="0"/>
                  </a:lnTo>
                  <a:lnTo>
                    <a:pt x="1523513" y="314126"/>
                  </a:lnTo>
                  <a:close/>
                </a:path>
              </a:pathLst>
            </a:custGeom>
            <a:solidFill>
              <a:srgbClr val="FFFFFF"/>
            </a:solidFill>
          </p:spPr>
          <p:txBody>
            <a:bodyPr wrap="square" lIns="0" tIns="0" rIns="0" bIns="0" rtlCol="0"/>
            <a:lstStyle/>
            <a:p>
              <a:endParaRPr/>
            </a:p>
          </p:txBody>
        </p:sp>
        <p:sp>
          <p:nvSpPr>
            <p:cNvPr id="66" name="object 66"/>
            <p:cNvSpPr/>
            <p:nvPr/>
          </p:nvSpPr>
          <p:spPr>
            <a:xfrm>
              <a:off x="4256414" y="10287644"/>
              <a:ext cx="15875" cy="314325"/>
            </a:xfrm>
            <a:custGeom>
              <a:avLst/>
              <a:gdLst/>
              <a:ahLst/>
              <a:cxnLst/>
              <a:rect l="l" t="t" r="r" b="b"/>
              <a:pathLst>
                <a:path w="15875" h="314325">
                  <a:moveTo>
                    <a:pt x="15706" y="314126"/>
                  </a:moveTo>
                  <a:lnTo>
                    <a:pt x="0" y="314126"/>
                  </a:lnTo>
                  <a:lnTo>
                    <a:pt x="0" y="0"/>
                  </a:lnTo>
                  <a:lnTo>
                    <a:pt x="15706" y="0"/>
                  </a:lnTo>
                  <a:lnTo>
                    <a:pt x="15706" y="314126"/>
                  </a:lnTo>
                  <a:close/>
                </a:path>
              </a:pathLst>
            </a:custGeom>
            <a:solidFill>
              <a:srgbClr val="003FE2"/>
            </a:solidFill>
          </p:spPr>
          <p:txBody>
            <a:bodyPr wrap="square" lIns="0" tIns="0" rIns="0" bIns="0" rtlCol="0"/>
            <a:lstStyle/>
            <a:p>
              <a:endParaRPr/>
            </a:p>
          </p:txBody>
        </p:sp>
        <p:sp>
          <p:nvSpPr>
            <p:cNvPr id="67" name="object 67"/>
            <p:cNvSpPr/>
            <p:nvPr/>
          </p:nvSpPr>
          <p:spPr>
            <a:xfrm>
              <a:off x="4272120" y="10287644"/>
              <a:ext cx="1508125" cy="314325"/>
            </a:xfrm>
            <a:custGeom>
              <a:avLst/>
              <a:gdLst/>
              <a:ahLst/>
              <a:cxnLst/>
              <a:rect l="l" t="t" r="r" b="b"/>
              <a:pathLst>
                <a:path w="1508125" h="314325">
                  <a:moveTo>
                    <a:pt x="1507807" y="314126"/>
                  </a:moveTo>
                  <a:lnTo>
                    <a:pt x="0" y="314126"/>
                  </a:lnTo>
                  <a:lnTo>
                    <a:pt x="0" y="0"/>
                  </a:lnTo>
                  <a:lnTo>
                    <a:pt x="1507807" y="0"/>
                  </a:lnTo>
                  <a:lnTo>
                    <a:pt x="1507807" y="314126"/>
                  </a:lnTo>
                  <a:close/>
                </a:path>
              </a:pathLst>
            </a:custGeom>
            <a:solidFill>
              <a:srgbClr val="FFFFFF"/>
            </a:solidFill>
          </p:spPr>
          <p:txBody>
            <a:bodyPr wrap="square" lIns="0" tIns="0" rIns="0" bIns="0" rtlCol="0"/>
            <a:lstStyle/>
            <a:p>
              <a:endParaRPr/>
            </a:p>
          </p:txBody>
        </p:sp>
        <p:sp>
          <p:nvSpPr>
            <p:cNvPr id="68" name="object 68"/>
            <p:cNvSpPr/>
            <p:nvPr/>
          </p:nvSpPr>
          <p:spPr>
            <a:xfrm>
              <a:off x="5764222" y="10287644"/>
              <a:ext cx="15875" cy="314325"/>
            </a:xfrm>
            <a:custGeom>
              <a:avLst/>
              <a:gdLst/>
              <a:ahLst/>
              <a:cxnLst/>
              <a:rect l="l" t="t" r="r" b="b"/>
              <a:pathLst>
                <a:path w="15875" h="314325">
                  <a:moveTo>
                    <a:pt x="15706" y="314126"/>
                  </a:moveTo>
                  <a:lnTo>
                    <a:pt x="0" y="314126"/>
                  </a:lnTo>
                  <a:lnTo>
                    <a:pt x="0" y="0"/>
                  </a:lnTo>
                  <a:lnTo>
                    <a:pt x="15706" y="0"/>
                  </a:lnTo>
                  <a:lnTo>
                    <a:pt x="15706" y="314126"/>
                  </a:lnTo>
                  <a:close/>
                </a:path>
              </a:pathLst>
            </a:custGeom>
            <a:solidFill>
              <a:srgbClr val="003FE2"/>
            </a:solidFill>
          </p:spPr>
          <p:txBody>
            <a:bodyPr wrap="square" lIns="0" tIns="0" rIns="0" bIns="0" rtlCol="0"/>
            <a:lstStyle/>
            <a:p>
              <a:endParaRPr/>
            </a:p>
          </p:txBody>
        </p:sp>
      </p:grpSp>
      <p:sp>
        <p:nvSpPr>
          <p:cNvPr id="69" name="object 69"/>
          <p:cNvSpPr txBox="1"/>
          <p:nvPr/>
        </p:nvSpPr>
        <p:spPr>
          <a:xfrm>
            <a:off x="2809039" y="9088859"/>
            <a:ext cx="2889250" cy="1489075"/>
          </a:xfrm>
          <a:prstGeom prst="rect">
            <a:avLst/>
          </a:prstGeom>
        </p:spPr>
        <p:txBody>
          <a:bodyPr vert="horz" wrap="square" lIns="0" tIns="168910" rIns="0" bIns="0" rtlCol="0">
            <a:spAutoFit/>
          </a:bodyPr>
          <a:lstStyle/>
          <a:p>
            <a:pPr marL="796290">
              <a:lnSpc>
                <a:spcPct val="100000"/>
              </a:lnSpc>
              <a:spcBef>
                <a:spcPts val="1330"/>
              </a:spcBef>
            </a:pPr>
            <a:r>
              <a:rPr sz="1800" b="1" spc="-10" dirty="0">
                <a:solidFill>
                  <a:srgbClr val="252423"/>
                </a:solidFill>
                <a:latin typeface="Segoe UI"/>
                <a:cs typeface="Segoe UI"/>
              </a:rPr>
              <a:t>Absentéisme</a:t>
            </a:r>
            <a:endParaRPr sz="1800">
              <a:latin typeface="Segoe UI"/>
              <a:cs typeface="Segoe UI"/>
            </a:endParaRPr>
          </a:p>
          <a:p>
            <a:pPr marL="12700" marR="92710">
              <a:lnSpc>
                <a:spcPct val="113700"/>
              </a:lnSpc>
              <a:spcBef>
                <a:spcPts val="795"/>
              </a:spcBef>
              <a:tabLst>
                <a:tab pos="1541145" algn="l"/>
              </a:tabLst>
            </a:pPr>
            <a:r>
              <a:rPr sz="1450" dirty="0">
                <a:solidFill>
                  <a:srgbClr val="252423"/>
                </a:solidFill>
                <a:latin typeface="Segoe UI"/>
                <a:cs typeface="Segoe UI"/>
              </a:rPr>
              <a:t>%</a:t>
            </a:r>
            <a:r>
              <a:rPr sz="1450" spc="25" dirty="0">
                <a:solidFill>
                  <a:srgbClr val="252423"/>
                </a:solidFill>
                <a:latin typeface="Segoe UI"/>
                <a:cs typeface="Segoe UI"/>
              </a:rPr>
              <a:t> </a:t>
            </a:r>
            <a:r>
              <a:rPr sz="1450" spc="-10" dirty="0">
                <a:solidFill>
                  <a:srgbClr val="252423"/>
                </a:solidFill>
                <a:latin typeface="Segoe UI"/>
                <a:cs typeface="Segoe UI"/>
              </a:rPr>
              <a:t>absentéisme</a:t>
            </a:r>
            <a:r>
              <a:rPr sz="1450" dirty="0">
                <a:solidFill>
                  <a:srgbClr val="252423"/>
                </a:solidFill>
                <a:latin typeface="Segoe UI"/>
                <a:cs typeface="Segoe UI"/>
              </a:rPr>
              <a:t>	%</a:t>
            </a:r>
            <a:r>
              <a:rPr sz="1450" spc="25" dirty="0">
                <a:solidFill>
                  <a:srgbClr val="252423"/>
                </a:solidFill>
                <a:latin typeface="Segoe UI"/>
                <a:cs typeface="Segoe UI"/>
              </a:rPr>
              <a:t> </a:t>
            </a:r>
            <a:r>
              <a:rPr sz="1450" spc="-10" dirty="0">
                <a:solidFill>
                  <a:srgbClr val="252423"/>
                </a:solidFill>
                <a:latin typeface="Segoe UI"/>
                <a:cs typeface="Segoe UI"/>
              </a:rPr>
              <a:t>absentéisme infirmier</a:t>
            </a:r>
            <a:endParaRPr sz="1450">
              <a:latin typeface="Segoe UI"/>
              <a:cs typeface="Segoe UI"/>
            </a:endParaRPr>
          </a:p>
          <a:p>
            <a:pPr marL="868044">
              <a:lnSpc>
                <a:spcPct val="100000"/>
              </a:lnSpc>
              <a:spcBef>
                <a:spcPts val="1400"/>
              </a:spcBef>
              <a:tabLst>
                <a:tab pos="2376170" algn="l"/>
              </a:tabLst>
            </a:pPr>
            <a:r>
              <a:rPr sz="1650" dirty="0">
                <a:solidFill>
                  <a:srgbClr val="252423"/>
                </a:solidFill>
                <a:latin typeface="Segoe UI"/>
                <a:cs typeface="Segoe UI"/>
              </a:rPr>
              <a:t>9,8</a:t>
            </a:r>
            <a:r>
              <a:rPr sz="1650" spc="-30" dirty="0">
                <a:solidFill>
                  <a:srgbClr val="252423"/>
                </a:solidFill>
                <a:latin typeface="Segoe UI"/>
                <a:cs typeface="Segoe UI"/>
              </a:rPr>
              <a:t> </a:t>
            </a:r>
            <a:r>
              <a:rPr sz="1650" spc="-50" dirty="0">
                <a:solidFill>
                  <a:srgbClr val="252423"/>
                </a:solidFill>
                <a:latin typeface="Segoe UI"/>
                <a:cs typeface="Segoe UI"/>
              </a:rPr>
              <a:t>%</a:t>
            </a:r>
            <a:r>
              <a:rPr sz="1650" dirty="0">
                <a:solidFill>
                  <a:srgbClr val="252423"/>
                </a:solidFill>
                <a:latin typeface="Segoe UI"/>
                <a:cs typeface="Segoe UI"/>
              </a:rPr>
              <a:t>	7,8</a:t>
            </a:r>
            <a:r>
              <a:rPr sz="1650" spc="-30" dirty="0">
                <a:solidFill>
                  <a:srgbClr val="252423"/>
                </a:solidFill>
                <a:latin typeface="Segoe UI"/>
                <a:cs typeface="Segoe UI"/>
              </a:rPr>
              <a:t> </a:t>
            </a:r>
            <a:r>
              <a:rPr sz="1650" spc="-50" dirty="0">
                <a:solidFill>
                  <a:srgbClr val="252423"/>
                </a:solidFill>
                <a:latin typeface="Segoe UI"/>
                <a:cs typeface="Segoe UI"/>
              </a:rPr>
              <a:t>%</a:t>
            </a:r>
            <a:endParaRPr sz="1650">
              <a:latin typeface="Segoe UI"/>
              <a:cs typeface="Segoe UI"/>
            </a:endParaRPr>
          </a:p>
        </p:txBody>
      </p:sp>
      <p:sp>
        <p:nvSpPr>
          <p:cNvPr id="70" name="object 70"/>
          <p:cNvSpPr/>
          <p:nvPr/>
        </p:nvSpPr>
        <p:spPr>
          <a:xfrm>
            <a:off x="5779928" y="10287644"/>
            <a:ext cx="1555115" cy="314325"/>
          </a:xfrm>
          <a:custGeom>
            <a:avLst/>
            <a:gdLst/>
            <a:ahLst/>
            <a:cxnLst/>
            <a:rect l="l" t="t" r="r" b="b"/>
            <a:pathLst>
              <a:path w="1555115" h="314325">
                <a:moveTo>
                  <a:pt x="1554926" y="314126"/>
                </a:moveTo>
                <a:lnTo>
                  <a:pt x="0" y="314126"/>
                </a:lnTo>
                <a:lnTo>
                  <a:pt x="0" y="0"/>
                </a:lnTo>
                <a:lnTo>
                  <a:pt x="1554926" y="0"/>
                </a:lnTo>
                <a:lnTo>
                  <a:pt x="1554926" y="314126"/>
                </a:lnTo>
                <a:close/>
              </a:path>
            </a:pathLst>
          </a:custGeom>
          <a:solidFill>
            <a:srgbClr val="FFFFFF"/>
          </a:solidFill>
        </p:spPr>
        <p:txBody>
          <a:bodyPr wrap="square" lIns="0" tIns="0" rIns="0" bIns="0" rtlCol="0"/>
          <a:lstStyle/>
          <a:p>
            <a:endParaRPr/>
          </a:p>
        </p:txBody>
      </p:sp>
      <p:sp>
        <p:nvSpPr>
          <p:cNvPr id="71" name="object 71"/>
          <p:cNvSpPr txBox="1"/>
          <p:nvPr/>
        </p:nvSpPr>
        <p:spPr>
          <a:xfrm>
            <a:off x="6738075" y="10301174"/>
            <a:ext cx="525780" cy="276860"/>
          </a:xfrm>
          <a:prstGeom prst="rect">
            <a:avLst/>
          </a:prstGeom>
        </p:spPr>
        <p:txBody>
          <a:bodyPr vert="horz" wrap="square" lIns="0" tIns="12065" rIns="0" bIns="0" rtlCol="0">
            <a:spAutoFit/>
          </a:bodyPr>
          <a:lstStyle/>
          <a:p>
            <a:pPr marL="12700">
              <a:lnSpc>
                <a:spcPct val="100000"/>
              </a:lnSpc>
              <a:spcBef>
                <a:spcPts val="95"/>
              </a:spcBef>
            </a:pPr>
            <a:r>
              <a:rPr sz="1650" dirty="0">
                <a:solidFill>
                  <a:srgbClr val="252423"/>
                </a:solidFill>
                <a:latin typeface="Segoe UI"/>
                <a:cs typeface="Segoe UI"/>
              </a:rPr>
              <a:t>2,1</a:t>
            </a:r>
            <a:r>
              <a:rPr sz="1650" spc="-30" dirty="0">
                <a:solidFill>
                  <a:srgbClr val="252423"/>
                </a:solidFill>
                <a:latin typeface="Segoe UI"/>
                <a:cs typeface="Segoe UI"/>
              </a:rPr>
              <a:t> </a:t>
            </a:r>
            <a:r>
              <a:rPr sz="1650" spc="-50" dirty="0">
                <a:solidFill>
                  <a:srgbClr val="252423"/>
                </a:solidFill>
                <a:latin typeface="Segoe UI"/>
                <a:cs typeface="Segoe UI"/>
              </a:rPr>
              <a:t>%</a:t>
            </a:r>
            <a:endParaRPr sz="1650">
              <a:latin typeface="Segoe UI"/>
              <a:cs typeface="Segoe UI"/>
            </a:endParaRPr>
          </a:p>
        </p:txBody>
      </p:sp>
      <p:sp>
        <p:nvSpPr>
          <p:cNvPr id="72" name="object 72"/>
          <p:cNvSpPr txBox="1"/>
          <p:nvPr/>
        </p:nvSpPr>
        <p:spPr>
          <a:xfrm>
            <a:off x="2472213" y="4753156"/>
            <a:ext cx="3307715" cy="1430520"/>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84 434</a:t>
            </a:r>
            <a:endParaRPr sz="3600" dirty="0">
              <a:latin typeface="Segoe UI"/>
              <a:cs typeface="Segoe UI"/>
            </a:endParaRPr>
          </a:p>
          <a:p>
            <a:pPr algn="ctr">
              <a:lnSpc>
                <a:spcPct val="100000"/>
              </a:lnSpc>
              <a:spcBef>
                <a:spcPts val="850"/>
              </a:spcBef>
            </a:pPr>
            <a:r>
              <a:rPr lang="fr-FR" sz="1650" dirty="0">
                <a:latin typeface="Segoe UI"/>
                <a:cs typeface="Segoe UI"/>
              </a:rPr>
              <a:t>Consultations et entretiens réalisées </a:t>
            </a:r>
            <a:endParaRPr sz="1650" dirty="0">
              <a:latin typeface="Segoe UI"/>
              <a:cs typeface="Segoe UI"/>
            </a:endParaRPr>
          </a:p>
        </p:txBody>
      </p:sp>
      <p:sp>
        <p:nvSpPr>
          <p:cNvPr id="73" name="object 73"/>
          <p:cNvSpPr txBox="1"/>
          <p:nvPr/>
        </p:nvSpPr>
        <p:spPr>
          <a:xfrm>
            <a:off x="9631045" y="3259674"/>
            <a:ext cx="1430020" cy="1171575"/>
          </a:xfrm>
          <a:prstGeom prst="rect">
            <a:avLst/>
          </a:prstGeom>
        </p:spPr>
        <p:txBody>
          <a:bodyPr vert="horz" wrap="square" lIns="0" tIns="250825" rIns="0" bIns="0" rtlCol="0">
            <a:spAutoFit/>
          </a:bodyPr>
          <a:lstStyle/>
          <a:p>
            <a:pPr marL="30480">
              <a:lnSpc>
                <a:spcPct val="100000"/>
              </a:lnSpc>
              <a:spcBef>
                <a:spcPts val="1975"/>
              </a:spcBef>
            </a:pPr>
            <a:r>
              <a:rPr sz="3600" dirty="0">
                <a:latin typeface="Segoe UI"/>
                <a:cs typeface="Segoe UI"/>
              </a:rPr>
              <a:t>77</a:t>
            </a:r>
            <a:r>
              <a:rPr sz="3600" spc="5" dirty="0">
                <a:latin typeface="Segoe UI"/>
                <a:cs typeface="Segoe UI"/>
              </a:rPr>
              <a:t> </a:t>
            </a:r>
            <a:r>
              <a:rPr sz="3600" spc="-25" dirty="0">
                <a:latin typeface="Segoe UI"/>
                <a:cs typeface="Segoe UI"/>
              </a:rPr>
              <a:t>056</a:t>
            </a:r>
            <a:r>
              <a:rPr lang="fr-FR" sz="3600" spc="-25" dirty="0">
                <a:latin typeface="Segoe UI"/>
                <a:cs typeface="Segoe UI"/>
              </a:rPr>
              <a:t> </a:t>
            </a:r>
            <a:endParaRPr sz="3600" dirty="0">
              <a:latin typeface="Segoe UI"/>
              <a:cs typeface="Segoe UI"/>
            </a:endParaRPr>
          </a:p>
          <a:p>
            <a:pPr marL="12700">
              <a:lnSpc>
                <a:spcPct val="100000"/>
              </a:lnSpc>
              <a:spcBef>
                <a:spcPts val="850"/>
              </a:spcBef>
            </a:pPr>
            <a:r>
              <a:rPr sz="1650" dirty="0">
                <a:latin typeface="Segoe UI"/>
                <a:cs typeface="Segoe UI"/>
              </a:rPr>
              <a:t>visites</a:t>
            </a:r>
            <a:r>
              <a:rPr sz="1650" spc="-50" dirty="0">
                <a:latin typeface="Segoe UI"/>
                <a:cs typeface="Segoe UI"/>
              </a:rPr>
              <a:t> </a:t>
            </a:r>
            <a:r>
              <a:rPr sz="1650" spc="-10" dirty="0">
                <a:latin typeface="Segoe UI"/>
                <a:cs typeface="Segoe UI"/>
              </a:rPr>
              <a:t>réalisées</a:t>
            </a:r>
            <a:endParaRPr sz="1650" dirty="0">
              <a:latin typeface="Segoe UI"/>
              <a:cs typeface="Segoe UI"/>
            </a:endParaRPr>
          </a:p>
        </p:txBody>
      </p:sp>
      <p:sp>
        <p:nvSpPr>
          <p:cNvPr id="74" name="object 74"/>
          <p:cNvSpPr/>
          <p:nvPr/>
        </p:nvSpPr>
        <p:spPr>
          <a:xfrm>
            <a:off x="8883941" y="1298136"/>
            <a:ext cx="2748915" cy="659765"/>
          </a:xfrm>
          <a:custGeom>
            <a:avLst/>
            <a:gdLst/>
            <a:ahLst/>
            <a:cxnLst/>
            <a:rect l="l" t="t" r="r" b="b"/>
            <a:pathLst>
              <a:path w="2748915" h="659764">
                <a:moveTo>
                  <a:pt x="2686227" y="659665"/>
                </a:moveTo>
                <a:lnTo>
                  <a:pt x="69113" y="659665"/>
                </a:lnTo>
                <a:lnTo>
                  <a:pt x="61531" y="656945"/>
                </a:lnTo>
                <a:lnTo>
                  <a:pt x="29192" y="635335"/>
                </a:lnTo>
                <a:lnTo>
                  <a:pt x="7585" y="602994"/>
                </a:lnTo>
                <a:lnTo>
                  <a:pt x="0" y="564855"/>
                </a:lnTo>
                <a:lnTo>
                  <a:pt x="0" y="99679"/>
                </a:lnTo>
                <a:lnTo>
                  <a:pt x="7588" y="61531"/>
                </a:lnTo>
                <a:lnTo>
                  <a:pt x="29195" y="29195"/>
                </a:lnTo>
                <a:lnTo>
                  <a:pt x="61534" y="7587"/>
                </a:lnTo>
                <a:lnTo>
                  <a:pt x="99680" y="0"/>
                </a:lnTo>
                <a:lnTo>
                  <a:pt x="2655661" y="0"/>
                </a:lnTo>
                <a:lnTo>
                  <a:pt x="2693806" y="7587"/>
                </a:lnTo>
                <a:lnTo>
                  <a:pt x="2726145" y="29195"/>
                </a:lnTo>
                <a:lnTo>
                  <a:pt x="2747755" y="61538"/>
                </a:lnTo>
                <a:lnTo>
                  <a:pt x="2748607" y="63913"/>
                </a:lnTo>
                <a:lnTo>
                  <a:pt x="2748607" y="600621"/>
                </a:lnTo>
                <a:lnTo>
                  <a:pt x="2726138" y="635345"/>
                </a:lnTo>
                <a:lnTo>
                  <a:pt x="2693804" y="656947"/>
                </a:lnTo>
                <a:lnTo>
                  <a:pt x="2686227" y="659665"/>
                </a:lnTo>
                <a:close/>
              </a:path>
            </a:pathLst>
          </a:custGeom>
          <a:solidFill>
            <a:srgbClr val="FFC000">
              <a:alpha val="29998"/>
            </a:srgbClr>
          </a:solidFill>
        </p:spPr>
        <p:txBody>
          <a:bodyPr wrap="square" lIns="0" tIns="0" rIns="0" bIns="0" rtlCol="0"/>
          <a:lstStyle/>
          <a:p>
            <a:endParaRPr/>
          </a:p>
        </p:txBody>
      </p:sp>
      <p:sp>
        <p:nvSpPr>
          <p:cNvPr id="75" name="object 75"/>
          <p:cNvSpPr txBox="1"/>
          <p:nvPr/>
        </p:nvSpPr>
        <p:spPr>
          <a:xfrm>
            <a:off x="9783231" y="1439423"/>
            <a:ext cx="123952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Sur </a:t>
            </a:r>
            <a:r>
              <a:rPr sz="2300" b="1" spc="-20" dirty="0">
                <a:latin typeface="Segoe UI"/>
                <a:cs typeface="Segoe UI"/>
              </a:rPr>
              <a:t>2023</a:t>
            </a:r>
            <a:endParaRPr sz="2300" dirty="0">
              <a:latin typeface="Segoe UI"/>
              <a:cs typeface="Segoe UI"/>
            </a:endParaRPr>
          </a:p>
        </p:txBody>
      </p:sp>
      <p:sp>
        <p:nvSpPr>
          <p:cNvPr id="76" name="object 76"/>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10</a:t>
            </a:r>
          </a:p>
        </p:txBody>
      </p:sp>
      <p:sp>
        <p:nvSpPr>
          <p:cNvPr id="77" name="Organigramme : Données stockées 76">
            <a:extLst>
              <a:ext uri="{FF2B5EF4-FFF2-40B4-BE49-F238E27FC236}">
                <a16:creationId xmlns:a16="http://schemas.microsoft.com/office/drawing/2014/main" id="{46A0EDF6-52AF-1C04-5A87-221BFD24CEDD}"/>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itre 1">
            <a:extLst>
              <a:ext uri="{FF2B5EF4-FFF2-40B4-BE49-F238E27FC236}">
                <a16:creationId xmlns:a16="http://schemas.microsoft.com/office/drawing/2014/main" id="{870A5990-AE13-E4D1-4313-9A061EFB84D0}"/>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2800" b="1" kern="0" noProof="0" dirty="0">
                <a:solidFill>
                  <a:schemeClr val="bg1"/>
                </a:solidFill>
                <a:latin typeface="Comfortaa" panose="00000500000000000000" pitchFamily="2" charset="0"/>
              </a:rPr>
              <a:t>VISITES REALISEES</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
        <p:nvSpPr>
          <p:cNvPr id="3" name="object 73">
            <a:extLst>
              <a:ext uri="{FF2B5EF4-FFF2-40B4-BE49-F238E27FC236}">
                <a16:creationId xmlns:a16="http://schemas.microsoft.com/office/drawing/2014/main" id="{FDDD5CCB-A5C2-FA3F-E8AC-DB0A60401B89}"/>
              </a:ext>
            </a:extLst>
          </p:cNvPr>
          <p:cNvSpPr txBox="1"/>
          <p:nvPr/>
        </p:nvSpPr>
        <p:spPr>
          <a:xfrm>
            <a:off x="9625639" y="7088325"/>
            <a:ext cx="1430020" cy="2123017"/>
          </a:xfrm>
          <a:prstGeom prst="rect">
            <a:avLst/>
          </a:prstGeom>
        </p:spPr>
        <p:txBody>
          <a:bodyPr vert="horz" wrap="square" lIns="0" tIns="250825" rIns="0" bIns="0" rtlCol="0">
            <a:spAutoFit/>
          </a:bodyPr>
          <a:lstStyle/>
          <a:p>
            <a:pPr marL="30480">
              <a:lnSpc>
                <a:spcPct val="100000"/>
              </a:lnSpc>
              <a:spcBef>
                <a:spcPts val="1975"/>
              </a:spcBef>
            </a:pPr>
            <a:r>
              <a:rPr lang="fr-FR" sz="3600" spc="-25" dirty="0">
                <a:latin typeface="Segoe UI"/>
                <a:cs typeface="Segoe UI"/>
              </a:rPr>
              <a:t> 3 172</a:t>
            </a:r>
          </a:p>
          <a:p>
            <a:pPr marL="30480" algn="ctr">
              <a:lnSpc>
                <a:spcPct val="100000"/>
              </a:lnSpc>
              <a:spcBef>
                <a:spcPts val="1975"/>
              </a:spcBef>
            </a:pPr>
            <a:r>
              <a:rPr sz="1650" dirty="0" err="1">
                <a:latin typeface="Segoe UI"/>
                <a:cs typeface="Segoe UI"/>
              </a:rPr>
              <a:t>visites</a:t>
            </a:r>
            <a:r>
              <a:rPr sz="1650" spc="-50" dirty="0">
                <a:latin typeface="Segoe UI"/>
                <a:cs typeface="Segoe UI"/>
              </a:rPr>
              <a:t> </a:t>
            </a:r>
            <a:r>
              <a:rPr sz="1650" spc="-10" dirty="0" err="1">
                <a:latin typeface="Segoe UI"/>
                <a:cs typeface="Segoe UI"/>
              </a:rPr>
              <a:t>réalisées</a:t>
            </a:r>
            <a:r>
              <a:rPr lang="fr-FR" sz="1650" spc="-10" dirty="0">
                <a:latin typeface="Segoe UI"/>
                <a:cs typeface="Segoe UI"/>
              </a:rPr>
              <a:t> non répertoriées (MEDTRA)</a:t>
            </a:r>
            <a:endParaRPr sz="1650" dirty="0">
              <a:latin typeface="Segoe UI"/>
              <a:cs typeface="Segoe UI"/>
            </a:endParaRPr>
          </a:p>
        </p:txBody>
      </p:sp>
      <p:sp>
        <p:nvSpPr>
          <p:cNvPr id="4" name="object 73">
            <a:extLst>
              <a:ext uri="{FF2B5EF4-FFF2-40B4-BE49-F238E27FC236}">
                <a16:creationId xmlns:a16="http://schemas.microsoft.com/office/drawing/2014/main" id="{6B6F9B9A-7FC2-20D9-6270-485C53773007}"/>
              </a:ext>
            </a:extLst>
          </p:cNvPr>
          <p:cNvSpPr txBox="1"/>
          <p:nvPr/>
        </p:nvSpPr>
        <p:spPr>
          <a:xfrm>
            <a:off x="14901370" y="3259674"/>
            <a:ext cx="1430020" cy="1430520"/>
          </a:xfrm>
          <a:prstGeom prst="rect">
            <a:avLst/>
          </a:prstGeom>
        </p:spPr>
        <p:txBody>
          <a:bodyPr vert="horz" wrap="square" lIns="0" tIns="250825" rIns="0" bIns="0" rtlCol="0">
            <a:spAutoFit/>
          </a:bodyPr>
          <a:lstStyle/>
          <a:p>
            <a:pPr marL="30480" algn="ctr">
              <a:lnSpc>
                <a:spcPct val="100000"/>
              </a:lnSpc>
              <a:spcBef>
                <a:spcPts val="1975"/>
              </a:spcBef>
            </a:pPr>
            <a:r>
              <a:rPr lang="fr-FR" sz="3600" spc="-25" dirty="0">
                <a:latin typeface="Segoe UI"/>
                <a:cs typeface="Segoe UI"/>
              </a:rPr>
              <a:t>3 020 </a:t>
            </a:r>
            <a:endParaRPr sz="3600" dirty="0">
              <a:latin typeface="Segoe UI"/>
              <a:cs typeface="Segoe UI"/>
            </a:endParaRPr>
          </a:p>
          <a:p>
            <a:pPr marL="12700" algn="ctr">
              <a:lnSpc>
                <a:spcPct val="100000"/>
              </a:lnSpc>
              <a:spcBef>
                <a:spcPts val="850"/>
              </a:spcBef>
            </a:pPr>
            <a:r>
              <a:rPr lang="fr-FR" sz="1650" dirty="0">
                <a:latin typeface="Segoe UI"/>
                <a:cs typeface="Segoe UI"/>
              </a:rPr>
              <a:t>Entretiens infirmiers</a:t>
            </a:r>
            <a:endParaRPr sz="1650" dirty="0">
              <a:latin typeface="Segoe UI"/>
              <a:cs typeface="Segoe UI"/>
            </a:endParaRPr>
          </a:p>
        </p:txBody>
      </p:sp>
      <p:sp>
        <p:nvSpPr>
          <p:cNvPr id="5" name="object 73">
            <a:extLst>
              <a:ext uri="{FF2B5EF4-FFF2-40B4-BE49-F238E27FC236}">
                <a16:creationId xmlns:a16="http://schemas.microsoft.com/office/drawing/2014/main" id="{1F4D7AB1-FDEE-4D8C-D210-780B78F0302C}"/>
              </a:ext>
            </a:extLst>
          </p:cNvPr>
          <p:cNvSpPr txBox="1"/>
          <p:nvPr/>
        </p:nvSpPr>
        <p:spPr>
          <a:xfrm>
            <a:off x="14812645" y="5470574"/>
            <a:ext cx="1430020" cy="1617751"/>
          </a:xfrm>
          <a:prstGeom prst="rect">
            <a:avLst/>
          </a:prstGeom>
        </p:spPr>
        <p:txBody>
          <a:bodyPr vert="horz" wrap="square" lIns="0" tIns="250825" rIns="0" bIns="0" rtlCol="0">
            <a:spAutoFit/>
          </a:bodyPr>
          <a:lstStyle/>
          <a:p>
            <a:pPr marL="30480" algn="ctr">
              <a:lnSpc>
                <a:spcPct val="100000"/>
              </a:lnSpc>
              <a:spcBef>
                <a:spcPts val="1975"/>
              </a:spcBef>
            </a:pPr>
            <a:r>
              <a:rPr lang="fr-FR" sz="3600" dirty="0">
                <a:latin typeface="Segoe UI"/>
                <a:cs typeface="Segoe UI"/>
              </a:rPr>
              <a:t>1 179</a:t>
            </a:r>
          </a:p>
          <a:p>
            <a:pPr marL="30480" algn="ctr">
              <a:lnSpc>
                <a:spcPct val="100000"/>
              </a:lnSpc>
              <a:spcBef>
                <a:spcPts val="1975"/>
              </a:spcBef>
            </a:pPr>
            <a:r>
              <a:rPr lang="fr-FR" dirty="0">
                <a:latin typeface="Segoe UI"/>
                <a:cs typeface="Segoe UI"/>
              </a:rPr>
              <a:t>Consultations spécialisées</a:t>
            </a:r>
            <a:endParaRPr dirty="0">
              <a:latin typeface="Segoe UI"/>
              <a:cs typeface="Segoe UI"/>
            </a:endParaRPr>
          </a:p>
        </p:txBody>
      </p:sp>
      <p:sp>
        <p:nvSpPr>
          <p:cNvPr id="81" name="object 73">
            <a:extLst>
              <a:ext uri="{FF2B5EF4-FFF2-40B4-BE49-F238E27FC236}">
                <a16:creationId xmlns:a16="http://schemas.microsoft.com/office/drawing/2014/main" id="{621840DB-CCB6-DC97-30A9-2C6FB98B2C4A}"/>
              </a:ext>
            </a:extLst>
          </p:cNvPr>
          <p:cNvSpPr txBox="1"/>
          <p:nvPr/>
        </p:nvSpPr>
        <p:spPr>
          <a:xfrm>
            <a:off x="14812645" y="7433418"/>
            <a:ext cx="1430020" cy="1340752"/>
          </a:xfrm>
          <a:prstGeom prst="rect">
            <a:avLst/>
          </a:prstGeom>
        </p:spPr>
        <p:txBody>
          <a:bodyPr vert="horz" wrap="square" lIns="0" tIns="250825" rIns="0" bIns="0" rtlCol="0">
            <a:spAutoFit/>
          </a:bodyPr>
          <a:lstStyle/>
          <a:p>
            <a:pPr marL="30480" algn="ctr">
              <a:lnSpc>
                <a:spcPct val="100000"/>
              </a:lnSpc>
              <a:spcBef>
                <a:spcPts val="1975"/>
              </a:spcBef>
            </a:pPr>
            <a:r>
              <a:rPr lang="fr-FR" sz="3600" dirty="0">
                <a:latin typeface="Segoe UI"/>
                <a:cs typeface="Segoe UI"/>
              </a:rPr>
              <a:t>7</a:t>
            </a:r>
          </a:p>
          <a:p>
            <a:pPr marL="30480" algn="ctr">
              <a:lnSpc>
                <a:spcPct val="100000"/>
              </a:lnSpc>
              <a:spcBef>
                <a:spcPts val="1975"/>
              </a:spcBef>
            </a:pPr>
            <a:r>
              <a:rPr lang="fr-FR" dirty="0">
                <a:latin typeface="Segoe UI"/>
                <a:cs typeface="Segoe UI"/>
              </a:rPr>
              <a:t>Vaccinations</a:t>
            </a:r>
            <a:endParaRPr dirty="0">
              <a:latin typeface="Segoe UI"/>
              <a:cs typeface="Segoe UI"/>
            </a:endParaRPr>
          </a:p>
        </p:txBody>
      </p:sp>
    </p:spTree>
    <p:extLst>
      <p:ext uri="{BB962C8B-B14F-4D97-AF65-F5344CB8AC3E}">
        <p14:creationId xmlns:p14="http://schemas.microsoft.com/office/powerpoint/2010/main" val="19711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88562" y="2409315"/>
            <a:ext cx="13031088" cy="8572500"/>
          </a:xfrm>
          <a:custGeom>
            <a:avLst/>
            <a:gdLst/>
            <a:ahLst/>
            <a:cxnLst/>
            <a:rect l="l" t="t" r="r" b="b"/>
            <a:pathLst>
              <a:path w="10963275" h="8572500">
                <a:moveTo>
                  <a:pt x="10431864" y="12700"/>
                </a:moveTo>
                <a:lnTo>
                  <a:pt x="536386" y="12700"/>
                </a:lnTo>
                <a:lnTo>
                  <a:pt x="552883" y="0"/>
                </a:lnTo>
                <a:lnTo>
                  <a:pt x="10415365" y="0"/>
                </a:lnTo>
                <a:lnTo>
                  <a:pt x="10431864" y="12700"/>
                </a:lnTo>
                <a:close/>
              </a:path>
              <a:path w="10963275" h="8572500">
                <a:moveTo>
                  <a:pt x="10480755" y="25400"/>
                </a:moveTo>
                <a:lnTo>
                  <a:pt x="487496" y="25400"/>
                </a:lnTo>
                <a:lnTo>
                  <a:pt x="503692" y="12700"/>
                </a:lnTo>
                <a:lnTo>
                  <a:pt x="10464559" y="12700"/>
                </a:lnTo>
                <a:lnTo>
                  <a:pt x="10480755" y="25400"/>
                </a:lnTo>
                <a:close/>
              </a:path>
              <a:path w="10963275" h="8572500">
                <a:moveTo>
                  <a:pt x="10512767" y="38100"/>
                </a:moveTo>
                <a:lnTo>
                  <a:pt x="455483" y="38100"/>
                </a:lnTo>
                <a:lnTo>
                  <a:pt x="471420" y="25400"/>
                </a:lnTo>
                <a:lnTo>
                  <a:pt x="10496831" y="25400"/>
                </a:lnTo>
                <a:lnTo>
                  <a:pt x="10512767" y="38100"/>
                </a:lnTo>
                <a:close/>
              </a:path>
              <a:path w="10963275" h="8572500">
                <a:moveTo>
                  <a:pt x="10544221" y="50800"/>
                </a:moveTo>
                <a:lnTo>
                  <a:pt x="424028" y="50800"/>
                </a:lnTo>
                <a:lnTo>
                  <a:pt x="439686" y="38100"/>
                </a:lnTo>
                <a:lnTo>
                  <a:pt x="10528564" y="38100"/>
                </a:lnTo>
                <a:lnTo>
                  <a:pt x="10544221" y="50800"/>
                </a:lnTo>
                <a:close/>
              </a:path>
              <a:path w="10963275" h="8572500">
                <a:moveTo>
                  <a:pt x="10575044" y="63500"/>
                </a:moveTo>
                <a:lnTo>
                  <a:pt x="393206" y="63500"/>
                </a:lnTo>
                <a:lnTo>
                  <a:pt x="408528" y="50800"/>
                </a:lnTo>
                <a:lnTo>
                  <a:pt x="10559721" y="50800"/>
                </a:lnTo>
                <a:lnTo>
                  <a:pt x="10575044" y="63500"/>
                </a:lnTo>
                <a:close/>
              </a:path>
              <a:path w="10963275" h="8572500">
                <a:moveTo>
                  <a:pt x="10605158" y="76200"/>
                </a:moveTo>
                <a:lnTo>
                  <a:pt x="363091" y="76200"/>
                </a:lnTo>
                <a:lnTo>
                  <a:pt x="378060" y="63500"/>
                </a:lnTo>
                <a:lnTo>
                  <a:pt x="10590189" y="63500"/>
                </a:lnTo>
                <a:lnTo>
                  <a:pt x="10605158" y="76200"/>
                </a:lnTo>
                <a:close/>
              </a:path>
              <a:path w="10963275" h="8572500">
                <a:moveTo>
                  <a:pt x="10662974" y="114300"/>
                </a:moveTo>
                <a:lnTo>
                  <a:pt x="305273" y="114300"/>
                </a:lnTo>
                <a:lnTo>
                  <a:pt x="319408" y="101600"/>
                </a:lnTo>
                <a:lnTo>
                  <a:pt x="333756" y="88900"/>
                </a:lnTo>
                <a:lnTo>
                  <a:pt x="348317" y="76200"/>
                </a:lnTo>
                <a:lnTo>
                  <a:pt x="10619932" y="76200"/>
                </a:lnTo>
                <a:lnTo>
                  <a:pt x="10634492" y="88900"/>
                </a:lnTo>
                <a:lnTo>
                  <a:pt x="10648840" y="101600"/>
                </a:lnTo>
                <a:lnTo>
                  <a:pt x="10662974" y="114300"/>
                </a:lnTo>
                <a:close/>
              </a:path>
              <a:path w="10963275" h="8572500">
                <a:moveTo>
                  <a:pt x="10730023" y="165100"/>
                </a:moveTo>
                <a:lnTo>
                  <a:pt x="238227" y="165100"/>
                </a:lnTo>
                <a:lnTo>
                  <a:pt x="251130" y="152400"/>
                </a:lnTo>
                <a:lnTo>
                  <a:pt x="264296" y="139700"/>
                </a:lnTo>
                <a:lnTo>
                  <a:pt x="277709" y="127000"/>
                </a:lnTo>
                <a:lnTo>
                  <a:pt x="291367" y="114300"/>
                </a:lnTo>
                <a:lnTo>
                  <a:pt x="10676881" y="114300"/>
                </a:lnTo>
                <a:lnTo>
                  <a:pt x="10690540" y="127000"/>
                </a:lnTo>
                <a:lnTo>
                  <a:pt x="10703953" y="139700"/>
                </a:lnTo>
                <a:lnTo>
                  <a:pt x="10717119" y="152400"/>
                </a:lnTo>
                <a:lnTo>
                  <a:pt x="10730023" y="165100"/>
                </a:lnTo>
                <a:close/>
              </a:path>
              <a:path w="10963275" h="8572500">
                <a:moveTo>
                  <a:pt x="10962001" y="7988300"/>
                </a:moveTo>
                <a:lnTo>
                  <a:pt x="6248" y="7988300"/>
                </a:lnTo>
                <a:lnTo>
                  <a:pt x="5165" y="7975600"/>
                </a:lnTo>
                <a:lnTo>
                  <a:pt x="4185" y="7962900"/>
                </a:lnTo>
                <a:lnTo>
                  <a:pt x="3307" y="7962900"/>
                </a:lnTo>
                <a:lnTo>
                  <a:pt x="2532" y="7950200"/>
                </a:lnTo>
                <a:lnTo>
                  <a:pt x="1861" y="7937500"/>
                </a:lnTo>
                <a:lnTo>
                  <a:pt x="1292" y="7937500"/>
                </a:lnTo>
                <a:lnTo>
                  <a:pt x="827" y="7924800"/>
                </a:lnTo>
                <a:lnTo>
                  <a:pt x="465" y="7912100"/>
                </a:lnTo>
                <a:lnTo>
                  <a:pt x="206" y="7912100"/>
                </a:lnTo>
                <a:lnTo>
                  <a:pt x="65" y="7899400"/>
                </a:lnTo>
                <a:lnTo>
                  <a:pt x="0" y="685800"/>
                </a:lnTo>
                <a:lnTo>
                  <a:pt x="206" y="660400"/>
                </a:lnTo>
                <a:lnTo>
                  <a:pt x="826" y="647700"/>
                </a:lnTo>
                <a:lnTo>
                  <a:pt x="1860" y="635000"/>
                </a:lnTo>
                <a:lnTo>
                  <a:pt x="3307" y="609600"/>
                </a:lnTo>
                <a:lnTo>
                  <a:pt x="5165" y="596900"/>
                </a:lnTo>
                <a:lnTo>
                  <a:pt x="7433" y="584200"/>
                </a:lnTo>
                <a:lnTo>
                  <a:pt x="10110" y="558800"/>
                </a:lnTo>
                <a:lnTo>
                  <a:pt x="13197" y="546100"/>
                </a:lnTo>
                <a:lnTo>
                  <a:pt x="16689" y="533400"/>
                </a:lnTo>
                <a:lnTo>
                  <a:pt x="20583" y="508000"/>
                </a:lnTo>
                <a:lnTo>
                  <a:pt x="24879" y="495300"/>
                </a:lnTo>
                <a:lnTo>
                  <a:pt x="29576" y="482600"/>
                </a:lnTo>
                <a:lnTo>
                  <a:pt x="34669" y="469900"/>
                </a:lnTo>
                <a:lnTo>
                  <a:pt x="40151" y="444500"/>
                </a:lnTo>
                <a:lnTo>
                  <a:pt x="46023" y="431800"/>
                </a:lnTo>
                <a:lnTo>
                  <a:pt x="52285" y="419100"/>
                </a:lnTo>
                <a:lnTo>
                  <a:pt x="58929" y="406400"/>
                </a:lnTo>
                <a:lnTo>
                  <a:pt x="65947" y="381000"/>
                </a:lnTo>
                <a:lnTo>
                  <a:pt x="89237" y="342900"/>
                </a:lnTo>
                <a:lnTo>
                  <a:pt x="106565" y="317500"/>
                </a:lnTo>
                <a:lnTo>
                  <a:pt x="115761" y="292100"/>
                </a:lnTo>
                <a:lnTo>
                  <a:pt x="145379" y="254000"/>
                </a:lnTo>
                <a:lnTo>
                  <a:pt x="177937" y="215900"/>
                </a:lnTo>
                <a:lnTo>
                  <a:pt x="213254" y="177800"/>
                </a:lnTo>
                <a:lnTo>
                  <a:pt x="225602" y="165100"/>
                </a:lnTo>
                <a:lnTo>
                  <a:pt x="10742648" y="165100"/>
                </a:lnTo>
                <a:lnTo>
                  <a:pt x="10778842" y="203200"/>
                </a:lnTo>
                <a:lnTo>
                  <a:pt x="10812333" y="241300"/>
                </a:lnTo>
                <a:lnTo>
                  <a:pt x="10842946" y="279400"/>
                </a:lnTo>
                <a:lnTo>
                  <a:pt x="10861682" y="317500"/>
                </a:lnTo>
                <a:lnTo>
                  <a:pt x="10870523" y="330200"/>
                </a:lnTo>
                <a:lnTo>
                  <a:pt x="10894907" y="368300"/>
                </a:lnTo>
                <a:lnTo>
                  <a:pt x="10909318" y="406400"/>
                </a:lnTo>
                <a:lnTo>
                  <a:pt x="10915962" y="419100"/>
                </a:lnTo>
                <a:lnTo>
                  <a:pt x="10922224" y="431800"/>
                </a:lnTo>
                <a:lnTo>
                  <a:pt x="10928097" y="444500"/>
                </a:lnTo>
                <a:lnTo>
                  <a:pt x="10933579" y="469900"/>
                </a:lnTo>
                <a:lnTo>
                  <a:pt x="10938672" y="482600"/>
                </a:lnTo>
                <a:lnTo>
                  <a:pt x="10943370" y="495300"/>
                </a:lnTo>
                <a:lnTo>
                  <a:pt x="10947665" y="508000"/>
                </a:lnTo>
                <a:lnTo>
                  <a:pt x="10951559" y="533400"/>
                </a:lnTo>
                <a:lnTo>
                  <a:pt x="10955051" y="546100"/>
                </a:lnTo>
                <a:lnTo>
                  <a:pt x="10958138" y="558800"/>
                </a:lnTo>
                <a:lnTo>
                  <a:pt x="10960816" y="584200"/>
                </a:lnTo>
                <a:lnTo>
                  <a:pt x="10963015" y="596900"/>
                </a:lnTo>
                <a:lnTo>
                  <a:pt x="10963015" y="7975600"/>
                </a:lnTo>
                <a:lnTo>
                  <a:pt x="10962001" y="7988300"/>
                </a:lnTo>
                <a:close/>
              </a:path>
              <a:path w="10963275" h="8572500">
                <a:moveTo>
                  <a:pt x="10958137" y="8013700"/>
                </a:moveTo>
                <a:lnTo>
                  <a:pt x="10112" y="8013700"/>
                </a:lnTo>
                <a:lnTo>
                  <a:pt x="8722" y="8001000"/>
                </a:lnTo>
                <a:lnTo>
                  <a:pt x="7434" y="7988300"/>
                </a:lnTo>
                <a:lnTo>
                  <a:pt x="10960816" y="7988300"/>
                </a:lnTo>
                <a:lnTo>
                  <a:pt x="10959527" y="8001000"/>
                </a:lnTo>
                <a:lnTo>
                  <a:pt x="10958137" y="8013700"/>
                </a:lnTo>
                <a:close/>
              </a:path>
              <a:path w="10963275" h="8572500">
                <a:moveTo>
                  <a:pt x="10953356" y="8039100"/>
                </a:moveTo>
                <a:lnTo>
                  <a:pt x="14893" y="8039100"/>
                </a:lnTo>
                <a:lnTo>
                  <a:pt x="13198" y="8026400"/>
                </a:lnTo>
                <a:lnTo>
                  <a:pt x="11604" y="8013700"/>
                </a:lnTo>
                <a:lnTo>
                  <a:pt x="10956645" y="8013700"/>
                </a:lnTo>
                <a:lnTo>
                  <a:pt x="10955052" y="8026400"/>
                </a:lnTo>
                <a:lnTo>
                  <a:pt x="10953356" y="8039100"/>
                </a:lnTo>
                <a:close/>
              </a:path>
              <a:path w="10963275" h="8572500">
                <a:moveTo>
                  <a:pt x="10947666" y="8064500"/>
                </a:moveTo>
                <a:lnTo>
                  <a:pt x="20585" y="8064500"/>
                </a:lnTo>
                <a:lnTo>
                  <a:pt x="18587" y="8051800"/>
                </a:lnTo>
                <a:lnTo>
                  <a:pt x="16689" y="8039100"/>
                </a:lnTo>
                <a:lnTo>
                  <a:pt x="10951560" y="8039100"/>
                </a:lnTo>
                <a:lnTo>
                  <a:pt x="10949664" y="8051800"/>
                </a:lnTo>
                <a:lnTo>
                  <a:pt x="10947666" y="8064500"/>
                </a:lnTo>
                <a:close/>
              </a:path>
              <a:path w="10963275" h="8572500">
                <a:moveTo>
                  <a:pt x="10943369" y="8077200"/>
                </a:moveTo>
                <a:lnTo>
                  <a:pt x="24881" y="8077200"/>
                </a:lnTo>
                <a:lnTo>
                  <a:pt x="22683" y="8064500"/>
                </a:lnTo>
                <a:lnTo>
                  <a:pt x="10945567" y="8064500"/>
                </a:lnTo>
                <a:lnTo>
                  <a:pt x="10943369" y="8077200"/>
                </a:lnTo>
                <a:close/>
              </a:path>
              <a:path w="10963275" h="8572500">
                <a:moveTo>
                  <a:pt x="10936177" y="8102600"/>
                </a:moveTo>
                <a:lnTo>
                  <a:pt x="32073" y="8102600"/>
                </a:lnTo>
                <a:lnTo>
                  <a:pt x="29577" y="8089900"/>
                </a:lnTo>
                <a:lnTo>
                  <a:pt x="27179" y="8077200"/>
                </a:lnTo>
                <a:lnTo>
                  <a:pt x="10941071" y="8077200"/>
                </a:lnTo>
                <a:lnTo>
                  <a:pt x="10938673" y="8089900"/>
                </a:lnTo>
                <a:lnTo>
                  <a:pt x="10936177" y="8102600"/>
                </a:lnTo>
                <a:close/>
              </a:path>
              <a:path w="10963275" h="8572500">
                <a:moveTo>
                  <a:pt x="10928098" y="8128000"/>
                </a:moveTo>
                <a:lnTo>
                  <a:pt x="40152" y="8128000"/>
                </a:lnTo>
                <a:lnTo>
                  <a:pt x="37361" y="8115300"/>
                </a:lnTo>
                <a:lnTo>
                  <a:pt x="34668" y="8102600"/>
                </a:lnTo>
                <a:lnTo>
                  <a:pt x="10933582" y="8102600"/>
                </a:lnTo>
                <a:lnTo>
                  <a:pt x="10930889" y="8115300"/>
                </a:lnTo>
                <a:lnTo>
                  <a:pt x="10928098" y="8128000"/>
                </a:lnTo>
                <a:close/>
              </a:path>
              <a:path w="10963275" h="8572500">
                <a:moveTo>
                  <a:pt x="10922224" y="8140700"/>
                </a:moveTo>
                <a:lnTo>
                  <a:pt x="46026" y="8140700"/>
                </a:lnTo>
                <a:lnTo>
                  <a:pt x="43041" y="8128000"/>
                </a:lnTo>
                <a:lnTo>
                  <a:pt x="10925209" y="8128000"/>
                </a:lnTo>
                <a:lnTo>
                  <a:pt x="10922224" y="8140700"/>
                </a:lnTo>
                <a:close/>
              </a:path>
              <a:path w="10963275" h="8572500">
                <a:moveTo>
                  <a:pt x="10912691" y="8166100"/>
                </a:moveTo>
                <a:lnTo>
                  <a:pt x="55560" y="8166100"/>
                </a:lnTo>
                <a:lnTo>
                  <a:pt x="52286" y="8153400"/>
                </a:lnTo>
                <a:lnTo>
                  <a:pt x="49108" y="8140700"/>
                </a:lnTo>
                <a:lnTo>
                  <a:pt x="10919143" y="8140700"/>
                </a:lnTo>
                <a:lnTo>
                  <a:pt x="10915964" y="8153400"/>
                </a:lnTo>
                <a:lnTo>
                  <a:pt x="10912691" y="8166100"/>
                </a:lnTo>
                <a:close/>
              </a:path>
              <a:path w="10963275" h="8572500">
                <a:moveTo>
                  <a:pt x="10902303" y="8191500"/>
                </a:moveTo>
                <a:lnTo>
                  <a:pt x="65948" y="8191500"/>
                </a:lnTo>
                <a:lnTo>
                  <a:pt x="62391" y="8178800"/>
                </a:lnTo>
                <a:lnTo>
                  <a:pt x="58928" y="8166100"/>
                </a:lnTo>
                <a:lnTo>
                  <a:pt x="10909322" y="8166100"/>
                </a:lnTo>
                <a:lnTo>
                  <a:pt x="10905860" y="8178800"/>
                </a:lnTo>
                <a:lnTo>
                  <a:pt x="10902303" y="8191500"/>
                </a:lnTo>
                <a:close/>
              </a:path>
              <a:path w="10963275" h="8572500">
                <a:moveTo>
                  <a:pt x="10894908" y="8204200"/>
                </a:moveTo>
                <a:lnTo>
                  <a:pt x="73343" y="8204200"/>
                </a:lnTo>
                <a:lnTo>
                  <a:pt x="69599" y="8191500"/>
                </a:lnTo>
                <a:lnTo>
                  <a:pt x="10898651" y="8191500"/>
                </a:lnTo>
                <a:lnTo>
                  <a:pt x="10894908" y="8204200"/>
                </a:lnTo>
                <a:close/>
              </a:path>
              <a:path w="10963275" h="8572500">
                <a:moveTo>
                  <a:pt x="10887144" y="8216900"/>
                </a:moveTo>
                <a:lnTo>
                  <a:pt x="81107" y="8216900"/>
                </a:lnTo>
                <a:lnTo>
                  <a:pt x="77178" y="8204200"/>
                </a:lnTo>
                <a:lnTo>
                  <a:pt x="10891072" y="8204200"/>
                </a:lnTo>
                <a:lnTo>
                  <a:pt x="10887144" y="8216900"/>
                </a:lnTo>
                <a:close/>
              </a:path>
              <a:path w="10963275" h="8572500">
                <a:moveTo>
                  <a:pt x="10874815" y="8242300"/>
                </a:moveTo>
                <a:lnTo>
                  <a:pt x="93435" y="8242300"/>
                </a:lnTo>
                <a:lnTo>
                  <a:pt x="89235" y="8229600"/>
                </a:lnTo>
                <a:lnTo>
                  <a:pt x="85126" y="8216900"/>
                </a:lnTo>
                <a:lnTo>
                  <a:pt x="10883124" y="8216900"/>
                </a:lnTo>
                <a:lnTo>
                  <a:pt x="10879015" y="8229600"/>
                </a:lnTo>
                <a:lnTo>
                  <a:pt x="10874815" y="8242300"/>
                </a:lnTo>
                <a:close/>
              </a:path>
              <a:path w="10963275" h="8572500">
                <a:moveTo>
                  <a:pt x="10866147" y="8255000"/>
                </a:moveTo>
                <a:lnTo>
                  <a:pt x="102102" y="8255000"/>
                </a:lnTo>
                <a:lnTo>
                  <a:pt x="97724" y="8242300"/>
                </a:lnTo>
                <a:lnTo>
                  <a:pt x="10870526" y="8242300"/>
                </a:lnTo>
                <a:lnTo>
                  <a:pt x="10866147" y="8255000"/>
                </a:lnTo>
                <a:close/>
              </a:path>
              <a:path w="10963275" h="8572500">
                <a:moveTo>
                  <a:pt x="10857128" y="8267700"/>
                </a:moveTo>
                <a:lnTo>
                  <a:pt x="111121" y="8267700"/>
                </a:lnTo>
                <a:lnTo>
                  <a:pt x="106568" y="8255000"/>
                </a:lnTo>
                <a:lnTo>
                  <a:pt x="10861681" y="8255000"/>
                </a:lnTo>
                <a:lnTo>
                  <a:pt x="10857128" y="8267700"/>
                </a:lnTo>
                <a:close/>
              </a:path>
              <a:path w="10963275" h="8572500">
                <a:moveTo>
                  <a:pt x="10842951" y="8293100"/>
                </a:moveTo>
                <a:lnTo>
                  <a:pt x="125299" y="8293100"/>
                </a:lnTo>
                <a:lnTo>
                  <a:pt x="120488" y="8280400"/>
                </a:lnTo>
                <a:lnTo>
                  <a:pt x="115761" y="8267700"/>
                </a:lnTo>
                <a:lnTo>
                  <a:pt x="10852488" y="8267700"/>
                </a:lnTo>
                <a:lnTo>
                  <a:pt x="10847762" y="8280400"/>
                </a:lnTo>
                <a:lnTo>
                  <a:pt x="10842951" y="8293100"/>
                </a:lnTo>
                <a:close/>
              </a:path>
              <a:path w="10963275" h="8572500">
                <a:moveTo>
                  <a:pt x="10833075" y="8305800"/>
                </a:moveTo>
                <a:lnTo>
                  <a:pt x="135174" y="8305800"/>
                </a:lnTo>
                <a:lnTo>
                  <a:pt x="130194" y="8293100"/>
                </a:lnTo>
                <a:lnTo>
                  <a:pt x="10838055" y="8293100"/>
                </a:lnTo>
                <a:lnTo>
                  <a:pt x="10833075" y="8305800"/>
                </a:lnTo>
                <a:close/>
              </a:path>
              <a:path w="10963275" h="8572500">
                <a:moveTo>
                  <a:pt x="10822867" y="8318500"/>
                </a:moveTo>
                <a:lnTo>
                  <a:pt x="145382" y="8318500"/>
                </a:lnTo>
                <a:lnTo>
                  <a:pt x="140237" y="8305800"/>
                </a:lnTo>
                <a:lnTo>
                  <a:pt x="10828012" y="8305800"/>
                </a:lnTo>
                <a:lnTo>
                  <a:pt x="10822867" y="8318500"/>
                </a:lnTo>
                <a:close/>
              </a:path>
              <a:path w="10963275" h="8572500">
                <a:moveTo>
                  <a:pt x="10812333" y="8331200"/>
                </a:moveTo>
                <a:lnTo>
                  <a:pt x="155916" y="8331200"/>
                </a:lnTo>
                <a:lnTo>
                  <a:pt x="150609" y="8318500"/>
                </a:lnTo>
                <a:lnTo>
                  <a:pt x="10817641" y="8318500"/>
                </a:lnTo>
                <a:lnTo>
                  <a:pt x="10812333" y="8331200"/>
                </a:lnTo>
                <a:close/>
              </a:path>
              <a:path w="10963275" h="8572500">
                <a:moveTo>
                  <a:pt x="10801480" y="8343900"/>
                </a:moveTo>
                <a:lnTo>
                  <a:pt x="166770" y="8343900"/>
                </a:lnTo>
                <a:lnTo>
                  <a:pt x="161304" y="8331200"/>
                </a:lnTo>
                <a:lnTo>
                  <a:pt x="10806946" y="8331200"/>
                </a:lnTo>
                <a:lnTo>
                  <a:pt x="10801480" y="8343900"/>
                </a:lnTo>
                <a:close/>
              </a:path>
              <a:path w="10963275" h="8572500">
                <a:moveTo>
                  <a:pt x="10790312" y="8356600"/>
                </a:moveTo>
                <a:lnTo>
                  <a:pt x="177938" y="8356600"/>
                </a:lnTo>
                <a:lnTo>
                  <a:pt x="172315" y="8343900"/>
                </a:lnTo>
                <a:lnTo>
                  <a:pt x="10795935" y="8343900"/>
                </a:lnTo>
                <a:lnTo>
                  <a:pt x="10790312" y="8356600"/>
                </a:lnTo>
                <a:close/>
              </a:path>
              <a:path w="10963275" h="8572500">
                <a:moveTo>
                  <a:pt x="10778839" y="8369300"/>
                </a:moveTo>
                <a:lnTo>
                  <a:pt x="189411" y="8369300"/>
                </a:lnTo>
                <a:lnTo>
                  <a:pt x="183637" y="8356600"/>
                </a:lnTo>
                <a:lnTo>
                  <a:pt x="10784613" y="8356600"/>
                </a:lnTo>
                <a:lnTo>
                  <a:pt x="10778839" y="8369300"/>
                </a:lnTo>
                <a:close/>
              </a:path>
              <a:path w="10963275" h="8572500">
                <a:moveTo>
                  <a:pt x="10767066" y="8382000"/>
                </a:moveTo>
                <a:lnTo>
                  <a:pt x="201185" y="8382000"/>
                </a:lnTo>
                <a:lnTo>
                  <a:pt x="195261" y="8369300"/>
                </a:lnTo>
                <a:lnTo>
                  <a:pt x="10772989" y="8369300"/>
                </a:lnTo>
                <a:lnTo>
                  <a:pt x="10767066" y="8382000"/>
                </a:lnTo>
                <a:close/>
              </a:path>
              <a:path w="10963275" h="8572500">
                <a:moveTo>
                  <a:pt x="10755000" y="8394700"/>
                </a:moveTo>
                <a:lnTo>
                  <a:pt x="213251" y="8394700"/>
                </a:lnTo>
                <a:lnTo>
                  <a:pt x="207182" y="8382000"/>
                </a:lnTo>
                <a:lnTo>
                  <a:pt x="10761068" y="8382000"/>
                </a:lnTo>
                <a:lnTo>
                  <a:pt x="10755000" y="8394700"/>
                </a:lnTo>
                <a:close/>
              </a:path>
              <a:path w="10963275" h="8572500">
                <a:moveTo>
                  <a:pt x="10736367" y="8407400"/>
                </a:moveTo>
                <a:lnTo>
                  <a:pt x="231883" y="8407400"/>
                </a:lnTo>
                <a:lnTo>
                  <a:pt x="225759" y="8394700"/>
                </a:lnTo>
                <a:lnTo>
                  <a:pt x="10742491" y="8394700"/>
                </a:lnTo>
                <a:lnTo>
                  <a:pt x="10736367" y="8407400"/>
                </a:lnTo>
                <a:close/>
              </a:path>
              <a:path w="10963275" h="8572500">
                <a:moveTo>
                  <a:pt x="10723604" y="8420100"/>
                </a:moveTo>
                <a:lnTo>
                  <a:pt x="244648" y="8420100"/>
                </a:lnTo>
                <a:lnTo>
                  <a:pt x="238232" y="8407400"/>
                </a:lnTo>
                <a:lnTo>
                  <a:pt x="10730019" y="8407400"/>
                </a:lnTo>
                <a:lnTo>
                  <a:pt x="10723604" y="8420100"/>
                </a:lnTo>
                <a:close/>
              </a:path>
              <a:path w="10963275" h="8572500">
                <a:moveTo>
                  <a:pt x="10710571" y="8432800"/>
                </a:moveTo>
                <a:lnTo>
                  <a:pt x="257680" y="8432800"/>
                </a:lnTo>
                <a:lnTo>
                  <a:pt x="251131" y="8420100"/>
                </a:lnTo>
                <a:lnTo>
                  <a:pt x="10717121" y="8420100"/>
                </a:lnTo>
                <a:lnTo>
                  <a:pt x="10710571" y="8432800"/>
                </a:lnTo>
                <a:close/>
              </a:path>
              <a:path w="10963275" h="8572500">
                <a:moveTo>
                  <a:pt x="10690540" y="8445500"/>
                </a:moveTo>
                <a:lnTo>
                  <a:pt x="277710" y="8445500"/>
                </a:lnTo>
                <a:lnTo>
                  <a:pt x="270970" y="8432800"/>
                </a:lnTo>
                <a:lnTo>
                  <a:pt x="10697281" y="8432800"/>
                </a:lnTo>
                <a:lnTo>
                  <a:pt x="10690540" y="8445500"/>
                </a:lnTo>
                <a:close/>
              </a:path>
              <a:path w="10963275" h="8572500">
                <a:moveTo>
                  <a:pt x="10676877" y="8458200"/>
                </a:moveTo>
                <a:lnTo>
                  <a:pt x="291373" y="8458200"/>
                </a:lnTo>
                <a:lnTo>
                  <a:pt x="284511" y="8445500"/>
                </a:lnTo>
                <a:lnTo>
                  <a:pt x="10683739" y="8445500"/>
                </a:lnTo>
                <a:lnTo>
                  <a:pt x="10676877" y="8458200"/>
                </a:lnTo>
                <a:close/>
              </a:path>
              <a:path w="10963275" h="8572500">
                <a:moveTo>
                  <a:pt x="10655938" y="8470900"/>
                </a:moveTo>
                <a:lnTo>
                  <a:pt x="312312" y="8470900"/>
                </a:lnTo>
                <a:lnTo>
                  <a:pt x="307494" y="8458200"/>
                </a:lnTo>
                <a:lnTo>
                  <a:pt x="10660756" y="8458200"/>
                </a:lnTo>
                <a:lnTo>
                  <a:pt x="10655938" y="8470900"/>
                </a:lnTo>
                <a:close/>
              </a:path>
              <a:path w="10963275" h="8572500">
                <a:moveTo>
                  <a:pt x="10634493" y="8483600"/>
                </a:moveTo>
                <a:lnTo>
                  <a:pt x="333757" y="8483600"/>
                </a:lnTo>
                <a:lnTo>
                  <a:pt x="326554" y="8470900"/>
                </a:lnTo>
                <a:lnTo>
                  <a:pt x="10641696" y="8470900"/>
                </a:lnTo>
                <a:lnTo>
                  <a:pt x="10634493" y="8483600"/>
                </a:lnTo>
                <a:close/>
              </a:path>
              <a:path w="10963275" h="8572500">
                <a:moveTo>
                  <a:pt x="10612569" y="8496300"/>
                </a:moveTo>
                <a:lnTo>
                  <a:pt x="355682" y="8496300"/>
                </a:lnTo>
                <a:lnTo>
                  <a:pt x="348929" y="8483600"/>
                </a:lnTo>
                <a:lnTo>
                  <a:pt x="10619321" y="8483600"/>
                </a:lnTo>
                <a:lnTo>
                  <a:pt x="10612569" y="8496300"/>
                </a:lnTo>
                <a:close/>
              </a:path>
              <a:path w="10963275" h="8572500">
                <a:moveTo>
                  <a:pt x="10590194" y="8509000"/>
                </a:moveTo>
                <a:lnTo>
                  <a:pt x="378056" y="8509000"/>
                </a:lnTo>
                <a:lnTo>
                  <a:pt x="370551" y="8496300"/>
                </a:lnTo>
                <a:lnTo>
                  <a:pt x="10597700" y="8496300"/>
                </a:lnTo>
                <a:lnTo>
                  <a:pt x="10590194" y="8509000"/>
                </a:lnTo>
                <a:close/>
              </a:path>
              <a:path w="10963275" h="8572500">
                <a:moveTo>
                  <a:pt x="10567402" y="8521700"/>
                </a:moveTo>
                <a:lnTo>
                  <a:pt x="400849" y="8521700"/>
                </a:lnTo>
                <a:lnTo>
                  <a:pt x="398471" y="8509000"/>
                </a:lnTo>
                <a:lnTo>
                  <a:pt x="10569780" y="8509000"/>
                </a:lnTo>
                <a:lnTo>
                  <a:pt x="10567402" y="8521700"/>
                </a:lnTo>
                <a:close/>
              </a:path>
              <a:path w="10963275" h="8572500">
                <a:moveTo>
                  <a:pt x="10536413" y="8534400"/>
                </a:moveTo>
                <a:lnTo>
                  <a:pt x="431836" y="8534400"/>
                </a:lnTo>
                <a:lnTo>
                  <a:pt x="427685" y="8521700"/>
                </a:lnTo>
                <a:lnTo>
                  <a:pt x="10540564" y="8521700"/>
                </a:lnTo>
                <a:lnTo>
                  <a:pt x="10536413" y="8534400"/>
                </a:lnTo>
                <a:close/>
              </a:path>
              <a:path w="10963275" h="8572500">
                <a:moveTo>
                  <a:pt x="10504811" y="8547100"/>
                </a:moveTo>
                <a:lnTo>
                  <a:pt x="463438" y="8547100"/>
                </a:lnTo>
                <a:lnTo>
                  <a:pt x="461338" y="8534400"/>
                </a:lnTo>
                <a:lnTo>
                  <a:pt x="10506909" y="8534400"/>
                </a:lnTo>
                <a:lnTo>
                  <a:pt x="10504811" y="8547100"/>
                </a:lnTo>
                <a:close/>
              </a:path>
              <a:path w="10963275" h="8572500">
                <a:moveTo>
                  <a:pt x="10464563" y="8559800"/>
                </a:moveTo>
                <a:lnTo>
                  <a:pt x="503687" y="8559800"/>
                </a:lnTo>
                <a:lnTo>
                  <a:pt x="501864" y="8547100"/>
                </a:lnTo>
                <a:lnTo>
                  <a:pt x="10466387" y="8547100"/>
                </a:lnTo>
                <a:lnTo>
                  <a:pt x="10464563" y="8559800"/>
                </a:lnTo>
                <a:close/>
              </a:path>
              <a:path w="10963275" h="8572500">
                <a:moveTo>
                  <a:pt x="10407088" y="8572500"/>
                </a:moveTo>
                <a:lnTo>
                  <a:pt x="561162" y="8572500"/>
                </a:lnTo>
                <a:lnTo>
                  <a:pt x="555477" y="8559800"/>
                </a:lnTo>
                <a:lnTo>
                  <a:pt x="10412773" y="8559800"/>
                </a:lnTo>
                <a:lnTo>
                  <a:pt x="10407088" y="8572500"/>
                </a:lnTo>
                <a:close/>
              </a:path>
            </a:pathLst>
          </a:custGeom>
          <a:solidFill>
            <a:srgbClr val="003FE2">
              <a:alpha val="14999"/>
            </a:srgbClr>
          </a:solidFill>
        </p:spPr>
        <p:txBody>
          <a:bodyPr wrap="square" lIns="0" tIns="0" rIns="0" bIns="0" rtlCol="0"/>
          <a:lstStyle/>
          <a:p>
            <a:endParaRPr dirty="0"/>
          </a:p>
        </p:txBody>
      </p:sp>
      <p:sp>
        <p:nvSpPr>
          <p:cNvPr id="3" name="object 3"/>
          <p:cNvSpPr/>
          <p:nvPr/>
        </p:nvSpPr>
        <p:spPr>
          <a:xfrm>
            <a:off x="706784" y="2341169"/>
            <a:ext cx="3659879" cy="8572500"/>
          </a:xfrm>
          <a:custGeom>
            <a:avLst/>
            <a:gdLst/>
            <a:ahLst/>
            <a:cxnLst/>
            <a:rect l="l" t="t" r="r" b="b"/>
            <a:pathLst>
              <a:path w="7193915" h="8572500">
                <a:moveTo>
                  <a:pt x="6619299" y="12700"/>
                </a:moveTo>
                <a:lnTo>
                  <a:pt x="579432" y="12700"/>
                </a:lnTo>
                <a:lnTo>
                  <a:pt x="596807" y="0"/>
                </a:lnTo>
                <a:lnTo>
                  <a:pt x="6601924" y="0"/>
                </a:lnTo>
                <a:lnTo>
                  <a:pt x="6619299" y="12700"/>
                </a:lnTo>
                <a:close/>
              </a:path>
              <a:path w="7193915" h="8572500">
                <a:moveTo>
                  <a:pt x="6687827" y="25400"/>
                </a:moveTo>
                <a:lnTo>
                  <a:pt x="510905" y="25400"/>
                </a:lnTo>
                <a:lnTo>
                  <a:pt x="527878" y="12700"/>
                </a:lnTo>
                <a:lnTo>
                  <a:pt x="6670853" y="12700"/>
                </a:lnTo>
                <a:lnTo>
                  <a:pt x="6687827" y="25400"/>
                </a:lnTo>
                <a:close/>
              </a:path>
              <a:path w="7193915" h="8572500">
                <a:moveTo>
                  <a:pt x="6721377" y="38100"/>
                </a:moveTo>
                <a:lnTo>
                  <a:pt x="477355" y="38100"/>
                </a:lnTo>
                <a:lnTo>
                  <a:pt x="494056" y="25400"/>
                </a:lnTo>
                <a:lnTo>
                  <a:pt x="6704675" y="25400"/>
                </a:lnTo>
                <a:lnTo>
                  <a:pt x="6721377" y="38100"/>
                </a:lnTo>
                <a:close/>
              </a:path>
              <a:path w="7193915" h="8572500">
                <a:moveTo>
                  <a:pt x="6754342" y="50800"/>
                </a:moveTo>
                <a:lnTo>
                  <a:pt x="444389" y="50800"/>
                </a:lnTo>
                <a:lnTo>
                  <a:pt x="460799" y="38100"/>
                </a:lnTo>
                <a:lnTo>
                  <a:pt x="6737933" y="38100"/>
                </a:lnTo>
                <a:lnTo>
                  <a:pt x="6754342" y="50800"/>
                </a:lnTo>
                <a:close/>
              </a:path>
              <a:path w="7193915" h="8572500">
                <a:moveTo>
                  <a:pt x="6786645" y="63500"/>
                </a:moveTo>
                <a:lnTo>
                  <a:pt x="412087" y="63500"/>
                </a:lnTo>
                <a:lnTo>
                  <a:pt x="428145" y="50800"/>
                </a:lnTo>
                <a:lnTo>
                  <a:pt x="6770586" y="50800"/>
                </a:lnTo>
                <a:lnTo>
                  <a:pt x="6786645" y="63500"/>
                </a:lnTo>
                <a:close/>
              </a:path>
              <a:path w="7193915" h="8572500">
                <a:moveTo>
                  <a:pt x="6833689" y="88900"/>
                </a:moveTo>
                <a:lnTo>
                  <a:pt x="365044" y="88900"/>
                </a:lnTo>
                <a:lnTo>
                  <a:pt x="380527" y="76200"/>
                </a:lnTo>
                <a:lnTo>
                  <a:pt x="396214" y="63500"/>
                </a:lnTo>
                <a:lnTo>
                  <a:pt x="6802518" y="63500"/>
                </a:lnTo>
                <a:lnTo>
                  <a:pt x="6818206" y="76200"/>
                </a:lnTo>
                <a:lnTo>
                  <a:pt x="6833689" y="88900"/>
                </a:lnTo>
                <a:close/>
              </a:path>
              <a:path w="7193915" h="8572500">
                <a:moveTo>
                  <a:pt x="6907688" y="139700"/>
                </a:moveTo>
                <a:lnTo>
                  <a:pt x="291044" y="139700"/>
                </a:lnTo>
                <a:lnTo>
                  <a:pt x="305359" y="127000"/>
                </a:lnTo>
                <a:lnTo>
                  <a:pt x="319933" y="114300"/>
                </a:lnTo>
                <a:lnTo>
                  <a:pt x="334747" y="101600"/>
                </a:lnTo>
                <a:lnTo>
                  <a:pt x="349784" y="88900"/>
                </a:lnTo>
                <a:lnTo>
                  <a:pt x="6848948" y="88900"/>
                </a:lnTo>
                <a:lnTo>
                  <a:pt x="6863985" y="101600"/>
                </a:lnTo>
                <a:lnTo>
                  <a:pt x="6878799" y="114300"/>
                </a:lnTo>
                <a:lnTo>
                  <a:pt x="6893373" y="127000"/>
                </a:lnTo>
                <a:lnTo>
                  <a:pt x="6907688" y="139700"/>
                </a:lnTo>
                <a:close/>
              </a:path>
              <a:path w="7193915" h="8572500">
                <a:moveTo>
                  <a:pt x="7193497" y="7950200"/>
                </a:moveTo>
                <a:lnTo>
                  <a:pt x="5413" y="7950200"/>
                </a:lnTo>
                <a:lnTo>
                  <a:pt x="4386" y="7937500"/>
                </a:lnTo>
                <a:lnTo>
                  <a:pt x="3466" y="7924800"/>
                </a:lnTo>
                <a:lnTo>
                  <a:pt x="2654" y="7924800"/>
                </a:lnTo>
                <a:lnTo>
                  <a:pt x="1950" y="7912100"/>
                </a:lnTo>
                <a:lnTo>
                  <a:pt x="1354" y="7899400"/>
                </a:lnTo>
                <a:lnTo>
                  <a:pt x="867" y="7899400"/>
                </a:lnTo>
                <a:lnTo>
                  <a:pt x="487" y="7886700"/>
                </a:lnTo>
                <a:lnTo>
                  <a:pt x="216" y="7874000"/>
                </a:lnTo>
                <a:lnTo>
                  <a:pt x="54" y="7874000"/>
                </a:lnTo>
                <a:lnTo>
                  <a:pt x="0" y="711200"/>
                </a:lnTo>
                <a:lnTo>
                  <a:pt x="866" y="673100"/>
                </a:lnTo>
                <a:lnTo>
                  <a:pt x="3466" y="647700"/>
                </a:lnTo>
                <a:lnTo>
                  <a:pt x="5414" y="622300"/>
                </a:lnTo>
                <a:lnTo>
                  <a:pt x="7791" y="609600"/>
                </a:lnTo>
                <a:lnTo>
                  <a:pt x="10597" y="584200"/>
                </a:lnTo>
                <a:lnTo>
                  <a:pt x="13832" y="571500"/>
                </a:lnTo>
                <a:lnTo>
                  <a:pt x="17492" y="558800"/>
                </a:lnTo>
                <a:lnTo>
                  <a:pt x="21573" y="533400"/>
                </a:lnTo>
                <a:lnTo>
                  <a:pt x="26074" y="520700"/>
                </a:lnTo>
                <a:lnTo>
                  <a:pt x="30997" y="508000"/>
                </a:lnTo>
                <a:lnTo>
                  <a:pt x="36334" y="482600"/>
                </a:lnTo>
                <a:lnTo>
                  <a:pt x="42080" y="469900"/>
                </a:lnTo>
                <a:lnTo>
                  <a:pt x="48234" y="457200"/>
                </a:lnTo>
                <a:lnTo>
                  <a:pt x="54797" y="431800"/>
                </a:lnTo>
                <a:lnTo>
                  <a:pt x="61760" y="419100"/>
                </a:lnTo>
                <a:lnTo>
                  <a:pt x="69115" y="406400"/>
                </a:lnTo>
                <a:lnTo>
                  <a:pt x="76862" y="393700"/>
                </a:lnTo>
                <a:lnTo>
                  <a:pt x="85001" y="368300"/>
                </a:lnTo>
                <a:lnTo>
                  <a:pt x="93523" y="355600"/>
                </a:lnTo>
                <a:lnTo>
                  <a:pt x="102416" y="342900"/>
                </a:lnTo>
                <a:lnTo>
                  <a:pt x="111682" y="330200"/>
                </a:lnTo>
                <a:lnTo>
                  <a:pt x="121320" y="317500"/>
                </a:lnTo>
                <a:lnTo>
                  <a:pt x="131318" y="292100"/>
                </a:lnTo>
                <a:lnTo>
                  <a:pt x="163403" y="254000"/>
                </a:lnTo>
                <a:lnTo>
                  <a:pt x="198503" y="215900"/>
                </a:lnTo>
                <a:lnTo>
                  <a:pt x="236435" y="177800"/>
                </a:lnTo>
                <a:lnTo>
                  <a:pt x="276988" y="139700"/>
                </a:lnTo>
                <a:lnTo>
                  <a:pt x="6921744" y="139700"/>
                </a:lnTo>
                <a:lnTo>
                  <a:pt x="6962297" y="177800"/>
                </a:lnTo>
                <a:lnTo>
                  <a:pt x="7000230" y="215900"/>
                </a:lnTo>
                <a:lnTo>
                  <a:pt x="7035329" y="254000"/>
                </a:lnTo>
                <a:lnTo>
                  <a:pt x="7067414" y="292100"/>
                </a:lnTo>
                <a:lnTo>
                  <a:pt x="7077412" y="317500"/>
                </a:lnTo>
                <a:lnTo>
                  <a:pt x="7087050" y="330200"/>
                </a:lnTo>
                <a:lnTo>
                  <a:pt x="7096316" y="342900"/>
                </a:lnTo>
                <a:lnTo>
                  <a:pt x="7105210" y="355600"/>
                </a:lnTo>
                <a:lnTo>
                  <a:pt x="7113731" y="368300"/>
                </a:lnTo>
                <a:lnTo>
                  <a:pt x="7121871" y="393700"/>
                </a:lnTo>
                <a:lnTo>
                  <a:pt x="7129618" y="406400"/>
                </a:lnTo>
                <a:lnTo>
                  <a:pt x="7136973" y="419100"/>
                </a:lnTo>
                <a:lnTo>
                  <a:pt x="7143935" y="431800"/>
                </a:lnTo>
                <a:lnTo>
                  <a:pt x="7150498" y="457200"/>
                </a:lnTo>
                <a:lnTo>
                  <a:pt x="7156653" y="469900"/>
                </a:lnTo>
                <a:lnTo>
                  <a:pt x="7162399" y="482600"/>
                </a:lnTo>
                <a:lnTo>
                  <a:pt x="7167736" y="508000"/>
                </a:lnTo>
                <a:lnTo>
                  <a:pt x="7172658" y="520700"/>
                </a:lnTo>
                <a:lnTo>
                  <a:pt x="7177160" y="533400"/>
                </a:lnTo>
                <a:lnTo>
                  <a:pt x="7181240" y="558800"/>
                </a:lnTo>
                <a:lnTo>
                  <a:pt x="7184900" y="571500"/>
                </a:lnTo>
                <a:lnTo>
                  <a:pt x="7188136" y="584200"/>
                </a:lnTo>
                <a:lnTo>
                  <a:pt x="7190942" y="609600"/>
                </a:lnTo>
                <a:lnTo>
                  <a:pt x="7193319" y="622300"/>
                </a:lnTo>
                <a:lnTo>
                  <a:pt x="7193497" y="635000"/>
                </a:lnTo>
                <a:lnTo>
                  <a:pt x="7193497" y="7950200"/>
                </a:lnTo>
                <a:close/>
              </a:path>
              <a:path w="7193915" h="8572500">
                <a:moveTo>
                  <a:pt x="7188135" y="7988300"/>
                </a:moveTo>
                <a:lnTo>
                  <a:pt x="10598" y="7988300"/>
                </a:lnTo>
                <a:lnTo>
                  <a:pt x="9141" y="7975600"/>
                </a:lnTo>
                <a:lnTo>
                  <a:pt x="7791" y="7962900"/>
                </a:lnTo>
                <a:lnTo>
                  <a:pt x="6548" y="7950200"/>
                </a:lnTo>
                <a:lnTo>
                  <a:pt x="7192184" y="7950200"/>
                </a:lnTo>
                <a:lnTo>
                  <a:pt x="7190941" y="7962900"/>
                </a:lnTo>
                <a:lnTo>
                  <a:pt x="7189591" y="7975600"/>
                </a:lnTo>
                <a:lnTo>
                  <a:pt x="7188135" y="7988300"/>
                </a:lnTo>
                <a:close/>
              </a:path>
              <a:path w="7193915" h="8572500">
                <a:moveTo>
                  <a:pt x="7183124" y="8013700"/>
                </a:moveTo>
                <a:lnTo>
                  <a:pt x="15608" y="8013700"/>
                </a:lnTo>
                <a:lnTo>
                  <a:pt x="13832" y="8001000"/>
                </a:lnTo>
                <a:lnTo>
                  <a:pt x="12161" y="7988300"/>
                </a:lnTo>
                <a:lnTo>
                  <a:pt x="7186571" y="7988300"/>
                </a:lnTo>
                <a:lnTo>
                  <a:pt x="7184900" y="8001000"/>
                </a:lnTo>
                <a:lnTo>
                  <a:pt x="7183124" y="8013700"/>
                </a:lnTo>
                <a:close/>
              </a:path>
              <a:path w="7193915" h="8572500">
                <a:moveTo>
                  <a:pt x="7177159" y="8039100"/>
                </a:moveTo>
                <a:lnTo>
                  <a:pt x="21573" y="8039100"/>
                </a:lnTo>
                <a:lnTo>
                  <a:pt x="19479" y="8026400"/>
                </a:lnTo>
                <a:lnTo>
                  <a:pt x="17491" y="8013700"/>
                </a:lnTo>
                <a:lnTo>
                  <a:pt x="7181241" y="8013700"/>
                </a:lnTo>
                <a:lnTo>
                  <a:pt x="7179253" y="8026400"/>
                </a:lnTo>
                <a:lnTo>
                  <a:pt x="7177159" y="8039100"/>
                </a:lnTo>
                <a:close/>
              </a:path>
              <a:path w="7193915" h="8572500">
                <a:moveTo>
                  <a:pt x="7170248" y="8064500"/>
                </a:moveTo>
                <a:lnTo>
                  <a:pt x="28484" y="8064500"/>
                </a:lnTo>
                <a:lnTo>
                  <a:pt x="26076" y="8051800"/>
                </a:lnTo>
                <a:lnTo>
                  <a:pt x="23772" y="8039100"/>
                </a:lnTo>
                <a:lnTo>
                  <a:pt x="7174960" y="8039100"/>
                </a:lnTo>
                <a:lnTo>
                  <a:pt x="7172656" y="8051800"/>
                </a:lnTo>
                <a:lnTo>
                  <a:pt x="7170248" y="8064500"/>
                </a:lnTo>
                <a:close/>
              </a:path>
              <a:path w="7193915" h="8572500">
                <a:moveTo>
                  <a:pt x="7162399" y="8089900"/>
                </a:moveTo>
                <a:lnTo>
                  <a:pt x="36333" y="8089900"/>
                </a:lnTo>
                <a:lnTo>
                  <a:pt x="33613" y="8077200"/>
                </a:lnTo>
                <a:lnTo>
                  <a:pt x="30997" y="8064500"/>
                </a:lnTo>
                <a:lnTo>
                  <a:pt x="7167735" y="8064500"/>
                </a:lnTo>
                <a:lnTo>
                  <a:pt x="7165119" y="8077200"/>
                </a:lnTo>
                <a:lnTo>
                  <a:pt x="7162399" y="8089900"/>
                </a:lnTo>
                <a:close/>
              </a:path>
              <a:path w="7193915" h="8572500">
                <a:moveTo>
                  <a:pt x="7153624" y="8115300"/>
                </a:moveTo>
                <a:lnTo>
                  <a:pt x="45108" y="8115300"/>
                </a:lnTo>
                <a:lnTo>
                  <a:pt x="42080" y="8102600"/>
                </a:lnTo>
                <a:lnTo>
                  <a:pt x="39155" y="8089900"/>
                </a:lnTo>
                <a:lnTo>
                  <a:pt x="7159577" y="8089900"/>
                </a:lnTo>
                <a:lnTo>
                  <a:pt x="7156652" y="8102600"/>
                </a:lnTo>
                <a:lnTo>
                  <a:pt x="7153624" y="8115300"/>
                </a:lnTo>
                <a:close/>
              </a:path>
              <a:path w="7193915" h="8572500">
                <a:moveTo>
                  <a:pt x="7143935" y="8140700"/>
                </a:moveTo>
                <a:lnTo>
                  <a:pt x="54797" y="8140700"/>
                </a:lnTo>
                <a:lnTo>
                  <a:pt x="51466" y="8128000"/>
                </a:lnTo>
                <a:lnTo>
                  <a:pt x="48236" y="8115300"/>
                </a:lnTo>
                <a:lnTo>
                  <a:pt x="7150496" y="8115300"/>
                </a:lnTo>
                <a:lnTo>
                  <a:pt x="7147266" y="8128000"/>
                </a:lnTo>
                <a:lnTo>
                  <a:pt x="7143935" y="8140700"/>
                </a:lnTo>
                <a:close/>
              </a:path>
              <a:path w="7193915" h="8572500">
                <a:moveTo>
                  <a:pt x="7136974" y="8153400"/>
                </a:moveTo>
                <a:lnTo>
                  <a:pt x="61758" y="8153400"/>
                </a:lnTo>
                <a:lnTo>
                  <a:pt x="58228" y="8140700"/>
                </a:lnTo>
                <a:lnTo>
                  <a:pt x="7140504" y="8140700"/>
                </a:lnTo>
                <a:lnTo>
                  <a:pt x="7136974" y="8153400"/>
                </a:lnTo>
                <a:close/>
              </a:path>
              <a:path w="7193915" h="8572500">
                <a:moveTo>
                  <a:pt x="7125790" y="8178800"/>
                </a:moveTo>
                <a:lnTo>
                  <a:pt x="72941" y="8178800"/>
                </a:lnTo>
                <a:lnTo>
                  <a:pt x="69115" y="8166100"/>
                </a:lnTo>
                <a:lnTo>
                  <a:pt x="65387" y="8153400"/>
                </a:lnTo>
                <a:lnTo>
                  <a:pt x="7133345" y="8153400"/>
                </a:lnTo>
                <a:lnTo>
                  <a:pt x="7129617" y="8166100"/>
                </a:lnTo>
                <a:lnTo>
                  <a:pt x="7125790" y="8178800"/>
                </a:lnTo>
                <a:close/>
              </a:path>
              <a:path w="7193915" h="8572500">
                <a:moveTo>
                  <a:pt x="7113731" y="8204200"/>
                </a:moveTo>
                <a:lnTo>
                  <a:pt x="85001" y="8204200"/>
                </a:lnTo>
                <a:lnTo>
                  <a:pt x="80884" y="8191500"/>
                </a:lnTo>
                <a:lnTo>
                  <a:pt x="76864" y="8178800"/>
                </a:lnTo>
                <a:lnTo>
                  <a:pt x="7121867" y="8178800"/>
                </a:lnTo>
                <a:lnTo>
                  <a:pt x="7117847" y="8191500"/>
                </a:lnTo>
                <a:lnTo>
                  <a:pt x="7113731" y="8204200"/>
                </a:lnTo>
                <a:close/>
              </a:path>
              <a:path w="7193915" h="8572500">
                <a:moveTo>
                  <a:pt x="7105212" y="8216900"/>
                </a:moveTo>
                <a:lnTo>
                  <a:pt x="93520" y="8216900"/>
                </a:lnTo>
                <a:lnTo>
                  <a:pt x="89214" y="8204200"/>
                </a:lnTo>
                <a:lnTo>
                  <a:pt x="7109518" y="8204200"/>
                </a:lnTo>
                <a:lnTo>
                  <a:pt x="7105212" y="8216900"/>
                </a:lnTo>
                <a:close/>
              </a:path>
              <a:path w="7193915" h="8572500">
                <a:moveTo>
                  <a:pt x="7091727" y="8242300"/>
                </a:moveTo>
                <a:lnTo>
                  <a:pt x="107005" y="8242300"/>
                </a:lnTo>
                <a:lnTo>
                  <a:pt x="102417" y="8229600"/>
                </a:lnTo>
                <a:lnTo>
                  <a:pt x="97921" y="8216900"/>
                </a:lnTo>
                <a:lnTo>
                  <a:pt x="7100811" y="8216900"/>
                </a:lnTo>
                <a:lnTo>
                  <a:pt x="7096315" y="8229600"/>
                </a:lnTo>
                <a:lnTo>
                  <a:pt x="7091727" y="8242300"/>
                </a:lnTo>
                <a:close/>
              </a:path>
              <a:path w="7193915" h="8572500">
                <a:moveTo>
                  <a:pt x="7082275" y="8255000"/>
                </a:moveTo>
                <a:lnTo>
                  <a:pt x="116457" y="8255000"/>
                </a:lnTo>
                <a:lnTo>
                  <a:pt x="111685" y="8242300"/>
                </a:lnTo>
                <a:lnTo>
                  <a:pt x="7087047" y="8242300"/>
                </a:lnTo>
                <a:lnTo>
                  <a:pt x="7082275" y="8255000"/>
                </a:lnTo>
                <a:close/>
              </a:path>
              <a:path w="7193915" h="8572500">
                <a:moveTo>
                  <a:pt x="7072458" y="8267700"/>
                </a:moveTo>
                <a:lnTo>
                  <a:pt x="126273" y="8267700"/>
                </a:lnTo>
                <a:lnTo>
                  <a:pt x="121320" y="8255000"/>
                </a:lnTo>
                <a:lnTo>
                  <a:pt x="7077412" y="8255000"/>
                </a:lnTo>
                <a:lnTo>
                  <a:pt x="7072458" y="8267700"/>
                </a:lnTo>
                <a:close/>
              </a:path>
              <a:path w="7193915" h="8572500">
                <a:moveTo>
                  <a:pt x="7057066" y="8293100"/>
                </a:moveTo>
                <a:lnTo>
                  <a:pt x="141665" y="8293100"/>
                </a:lnTo>
                <a:lnTo>
                  <a:pt x="136446" y="8280400"/>
                </a:lnTo>
                <a:lnTo>
                  <a:pt x="131315" y="8267700"/>
                </a:lnTo>
                <a:lnTo>
                  <a:pt x="7067416" y="8267700"/>
                </a:lnTo>
                <a:lnTo>
                  <a:pt x="7062286" y="8280400"/>
                </a:lnTo>
                <a:lnTo>
                  <a:pt x="7057066" y="8293100"/>
                </a:lnTo>
                <a:close/>
              </a:path>
              <a:path w="7193915" h="8572500">
                <a:moveTo>
                  <a:pt x="7046369" y="8305800"/>
                </a:moveTo>
                <a:lnTo>
                  <a:pt x="152363" y="8305800"/>
                </a:lnTo>
                <a:lnTo>
                  <a:pt x="146971" y="8293100"/>
                </a:lnTo>
                <a:lnTo>
                  <a:pt x="7051760" y="8293100"/>
                </a:lnTo>
                <a:lnTo>
                  <a:pt x="7046369" y="8305800"/>
                </a:lnTo>
                <a:close/>
              </a:path>
              <a:path w="7193915" h="8572500">
                <a:moveTo>
                  <a:pt x="7035329" y="8318500"/>
                </a:moveTo>
                <a:lnTo>
                  <a:pt x="163403" y="8318500"/>
                </a:lnTo>
                <a:lnTo>
                  <a:pt x="157840" y="8305800"/>
                </a:lnTo>
                <a:lnTo>
                  <a:pt x="7040892" y="8305800"/>
                </a:lnTo>
                <a:lnTo>
                  <a:pt x="7035329" y="8318500"/>
                </a:lnTo>
                <a:close/>
              </a:path>
              <a:path w="7193915" h="8572500">
                <a:moveTo>
                  <a:pt x="7023953" y="8331200"/>
                </a:moveTo>
                <a:lnTo>
                  <a:pt x="174778" y="8331200"/>
                </a:lnTo>
                <a:lnTo>
                  <a:pt x="169050" y="8318500"/>
                </a:lnTo>
                <a:lnTo>
                  <a:pt x="7029682" y="8318500"/>
                </a:lnTo>
                <a:lnTo>
                  <a:pt x="7023953" y="8331200"/>
                </a:lnTo>
                <a:close/>
              </a:path>
              <a:path w="7193915" h="8572500">
                <a:moveTo>
                  <a:pt x="7012250" y="8343900"/>
                </a:moveTo>
                <a:lnTo>
                  <a:pt x="186482" y="8343900"/>
                </a:lnTo>
                <a:lnTo>
                  <a:pt x="180589" y="8331200"/>
                </a:lnTo>
                <a:lnTo>
                  <a:pt x="7018143" y="8331200"/>
                </a:lnTo>
                <a:lnTo>
                  <a:pt x="7012250" y="8343900"/>
                </a:lnTo>
                <a:close/>
              </a:path>
              <a:path w="7193915" h="8572500">
                <a:moveTo>
                  <a:pt x="7000225" y="8356600"/>
                </a:moveTo>
                <a:lnTo>
                  <a:pt x="198507" y="8356600"/>
                </a:lnTo>
                <a:lnTo>
                  <a:pt x="192455" y="8343900"/>
                </a:lnTo>
                <a:lnTo>
                  <a:pt x="7006277" y="8343900"/>
                </a:lnTo>
                <a:lnTo>
                  <a:pt x="7000225" y="8356600"/>
                </a:lnTo>
                <a:close/>
              </a:path>
              <a:path w="7193915" h="8572500">
                <a:moveTo>
                  <a:pt x="6987886" y="8369300"/>
                </a:moveTo>
                <a:lnTo>
                  <a:pt x="210845" y="8369300"/>
                </a:lnTo>
                <a:lnTo>
                  <a:pt x="204637" y="8356600"/>
                </a:lnTo>
                <a:lnTo>
                  <a:pt x="6994095" y="8356600"/>
                </a:lnTo>
                <a:lnTo>
                  <a:pt x="6987886" y="8369300"/>
                </a:lnTo>
                <a:close/>
              </a:path>
              <a:path w="7193915" h="8572500">
                <a:moveTo>
                  <a:pt x="6975241" y="8382000"/>
                </a:moveTo>
                <a:lnTo>
                  <a:pt x="223491" y="8382000"/>
                </a:lnTo>
                <a:lnTo>
                  <a:pt x="217131" y="8369300"/>
                </a:lnTo>
                <a:lnTo>
                  <a:pt x="6981601" y="8369300"/>
                </a:lnTo>
                <a:lnTo>
                  <a:pt x="6975241" y="8382000"/>
                </a:lnTo>
                <a:close/>
              </a:path>
              <a:path w="7193915" h="8572500">
                <a:moveTo>
                  <a:pt x="6962296" y="8394700"/>
                </a:moveTo>
                <a:lnTo>
                  <a:pt x="236435" y="8394700"/>
                </a:lnTo>
                <a:lnTo>
                  <a:pt x="229926" y="8382000"/>
                </a:lnTo>
                <a:lnTo>
                  <a:pt x="6968806" y="8382000"/>
                </a:lnTo>
                <a:lnTo>
                  <a:pt x="6962296" y="8394700"/>
                </a:lnTo>
                <a:close/>
              </a:path>
              <a:path w="7193915" h="8572500">
                <a:moveTo>
                  <a:pt x="6949060" y="8407400"/>
                </a:moveTo>
                <a:lnTo>
                  <a:pt x="249671" y="8407400"/>
                </a:lnTo>
                <a:lnTo>
                  <a:pt x="243018" y="8394700"/>
                </a:lnTo>
                <a:lnTo>
                  <a:pt x="6955714" y="8394700"/>
                </a:lnTo>
                <a:lnTo>
                  <a:pt x="6949060" y="8407400"/>
                </a:lnTo>
                <a:close/>
              </a:path>
              <a:path w="7193915" h="8572500">
                <a:moveTo>
                  <a:pt x="6935541" y="8420100"/>
                </a:moveTo>
                <a:lnTo>
                  <a:pt x="263190" y="8420100"/>
                </a:lnTo>
                <a:lnTo>
                  <a:pt x="256395" y="8407400"/>
                </a:lnTo>
                <a:lnTo>
                  <a:pt x="6942336" y="8407400"/>
                </a:lnTo>
                <a:lnTo>
                  <a:pt x="6935541" y="8420100"/>
                </a:lnTo>
                <a:close/>
              </a:path>
              <a:path w="7193915" h="8572500">
                <a:moveTo>
                  <a:pt x="6921747" y="8432800"/>
                </a:moveTo>
                <a:lnTo>
                  <a:pt x="276984" y="8432800"/>
                </a:lnTo>
                <a:lnTo>
                  <a:pt x="270054" y="8420100"/>
                </a:lnTo>
                <a:lnTo>
                  <a:pt x="6928678" y="8420100"/>
                </a:lnTo>
                <a:lnTo>
                  <a:pt x="6921747" y="8432800"/>
                </a:lnTo>
                <a:close/>
              </a:path>
              <a:path w="7193915" h="8572500">
                <a:moveTo>
                  <a:pt x="6900558" y="8445500"/>
                </a:moveTo>
                <a:lnTo>
                  <a:pt x="298173" y="8445500"/>
                </a:lnTo>
                <a:lnTo>
                  <a:pt x="293732" y="8432800"/>
                </a:lnTo>
                <a:lnTo>
                  <a:pt x="6904998" y="8432800"/>
                </a:lnTo>
                <a:lnTo>
                  <a:pt x="6900558" y="8445500"/>
                </a:lnTo>
                <a:close/>
              </a:path>
              <a:path w="7193915" h="8572500">
                <a:moveTo>
                  <a:pt x="6886114" y="8458200"/>
                </a:moveTo>
                <a:lnTo>
                  <a:pt x="312617" y="8458200"/>
                </a:lnTo>
                <a:lnTo>
                  <a:pt x="305364" y="8445500"/>
                </a:lnTo>
                <a:lnTo>
                  <a:pt x="6893367" y="8445500"/>
                </a:lnTo>
                <a:lnTo>
                  <a:pt x="6886114" y="8458200"/>
                </a:lnTo>
                <a:close/>
              </a:path>
              <a:path w="7193915" h="8572500">
                <a:moveTo>
                  <a:pt x="6863989" y="8470900"/>
                </a:moveTo>
                <a:lnTo>
                  <a:pt x="334742" y="8470900"/>
                </a:lnTo>
                <a:lnTo>
                  <a:pt x="327308" y="8458200"/>
                </a:lnTo>
                <a:lnTo>
                  <a:pt x="6871423" y="8458200"/>
                </a:lnTo>
                <a:lnTo>
                  <a:pt x="6863989" y="8470900"/>
                </a:lnTo>
                <a:close/>
              </a:path>
              <a:path w="7193915" h="8572500">
                <a:moveTo>
                  <a:pt x="6841342" y="8483600"/>
                </a:moveTo>
                <a:lnTo>
                  <a:pt x="357390" y="8483600"/>
                </a:lnTo>
                <a:lnTo>
                  <a:pt x="351169" y="8470900"/>
                </a:lnTo>
                <a:lnTo>
                  <a:pt x="6847558" y="8470900"/>
                </a:lnTo>
                <a:lnTo>
                  <a:pt x="6841342" y="8483600"/>
                </a:lnTo>
                <a:close/>
              </a:path>
              <a:path w="7193915" h="8572500">
                <a:moveTo>
                  <a:pt x="6818204" y="8496300"/>
                </a:moveTo>
                <a:lnTo>
                  <a:pt x="380527" y="8496300"/>
                </a:lnTo>
                <a:lnTo>
                  <a:pt x="372761" y="8483600"/>
                </a:lnTo>
                <a:lnTo>
                  <a:pt x="6825970" y="8483600"/>
                </a:lnTo>
                <a:lnTo>
                  <a:pt x="6818204" y="8496300"/>
                </a:lnTo>
                <a:close/>
              </a:path>
              <a:path w="7193915" h="8572500">
                <a:moveTo>
                  <a:pt x="6794607" y="8509000"/>
                </a:moveTo>
                <a:lnTo>
                  <a:pt x="404124" y="8509000"/>
                </a:lnTo>
                <a:lnTo>
                  <a:pt x="397555" y="8496300"/>
                </a:lnTo>
                <a:lnTo>
                  <a:pt x="6801175" y="8496300"/>
                </a:lnTo>
                <a:lnTo>
                  <a:pt x="6794607" y="8509000"/>
                </a:lnTo>
                <a:close/>
              </a:path>
              <a:path w="7193915" h="8572500">
                <a:moveTo>
                  <a:pt x="6770581" y="8521700"/>
                </a:moveTo>
                <a:lnTo>
                  <a:pt x="428150" y="8521700"/>
                </a:lnTo>
                <a:lnTo>
                  <a:pt x="420097" y="8509000"/>
                </a:lnTo>
                <a:lnTo>
                  <a:pt x="6778634" y="8509000"/>
                </a:lnTo>
                <a:lnTo>
                  <a:pt x="6770581" y="8521700"/>
                </a:lnTo>
                <a:close/>
              </a:path>
              <a:path w="7193915" h="8572500">
                <a:moveTo>
                  <a:pt x="6737937" y="8534400"/>
                </a:moveTo>
                <a:lnTo>
                  <a:pt x="460794" y="8534400"/>
                </a:lnTo>
                <a:lnTo>
                  <a:pt x="454275" y="8521700"/>
                </a:lnTo>
                <a:lnTo>
                  <a:pt x="6744456" y="8521700"/>
                </a:lnTo>
                <a:lnTo>
                  <a:pt x="6737937" y="8534400"/>
                </a:lnTo>
                <a:close/>
              </a:path>
              <a:path w="7193915" h="8572500">
                <a:moveTo>
                  <a:pt x="6704669" y="8547100"/>
                </a:moveTo>
                <a:lnTo>
                  <a:pt x="494062" y="8547100"/>
                </a:lnTo>
                <a:lnTo>
                  <a:pt x="488829" y="8534400"/>
                </a:lnTo>
                <a:lnTo>
                  <a:pt x="6709902" y="8534400"/>
                </a:lnTo>
                <a:lnTo>
                  <a:pt x="6704669" y="8547100"/>
                </a:lnTo>
                <a:close/>
              </a:path>
              <a:path w="7193915" h="8572500">
                <a:moveTo>
                  <a:pt x="6662330" y="8559800"/>
                </a:moveTo>
                <a:lnTo>
                  <a:pt x="536401" y="8559800"/>
                </a:lnTo>
                <a:lnTo>
                  <a:pt x="530386" y="8547100"/>
                </a:lnTo>
                <a:lnTo>
                  <a:pt x="6668345" y="8547100"/>
                </a:lnTo>
                <a:lnTo>
                  <a:pt x="6662330" y="8559800"/>
                </a:lnTo>
                <a:close/>
              </a:path>
              <a:path w="7193915" h="8572500">
                <a:moveTo>
                  <a:pt x="6610623" y="8572500"/>
                </a:moveTo>
                <a:lnTo>
                  <a:pt x="588108" y="8572500"/>
                </a:lnTo>
                <a:lnTo>
                  <a:pt x="585323" y="8559800"/>
                </a:lnTo>
                <a:lnTo>
                  <a:pt x="6613408" y="8559800"/>
                </a:lnTo>
                <a:lnTo>
                  <a:pt x="6610623" y="8572500"/>
                </a:lnTo>
                <a:close/>
              </a:path>
            </a:pathLst>
          </a:custGeom>
          <a:solidFill>
            <a:srgbClr val="003FE2">
              <a:alpha val="14999"/>
            </a:srgbClr>
          </a:solidFill>
        </p:spPr>
        <p:txBody>
          <a:bodyPr wrap="square" lIns="0" tIns="0" rIns="0" bIns="0" rtlCol="0"/>
          <a:lstStyle/>
          <a:p>
            <a:endParaRPr/>
          </a:p>
        </p:txBody>
      </p:sp>
      <p:sp>
        <p:nvSpPr>
          <p:cNvPr id="7" name="object 7"/>
          <p:cNvSpPr txBox="1"/>
          <p:nvPr/>
        </p:nvSpPr>
        <p:spPr>
          <a:xfrm>
            <a:off x="9523740" y="327655"/>
            <a:ext cx="1044575" cy="427990"/>
          </a:xfrm>
          <a:prstGeom prst="rect">
            <a:avLst/>
          </a:prstGeom>
        </p:spPr>
        <p:txBody>
          <a:bodyPr vert="horz" wrap="square" lIns="0" tIns="17145" rIns="0" bIns="0" rtlCol="0">
            <a:spAutoFit/>
          </a:bodyPr>
          <a:lstStyle/>
          <a:p>
            <a:pPr marL="12700">
              <a:lnSpc>
                <a:spcPct val="100000"/>
              </a:lnSpc>
              <a:spcBef>
                <a:spcPts val="135"/>
              </a:spcBef>
            </a:pPr>
            <a:r>
              <a:rPr sz="2600" b="1" spc="-10" dirty="0">
                <a:solidFill>
                  <a:srgbClr val="FFFFFF"/>
                </a:solidFill>
                <a:latin typeface="Segoe UI"/>
                <a:cs typeface="Segoe UI"/>
              </a:rPr>
              <a:t>Visites</a:t>
            </a:r>
            <a:endParaRPr sz="2600">
              <a:latin typeface="Segoe UI"/>
              <a:cs typeface="Segoe UI"/>
            </a:endParaRPr>
          </a:p>
        </p:txBody>
      </p:sp>
      <p:sp>
        <p:nvSpPr>
          <p:cNvPr id="9" name="object 9"/>
          <p:cNvSpPr txBox="1"/>
          <p:nvPr/>
        </p:nvSpPr>
        <p:spPr>
          <a:xfrm>
            <a:off x="1647713" y="7715250"/>
            <a:ext cx="189992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2</a:t>
            </a:r>
            <a:r>
              <a:rPr sz="3600" spc="5" dirty="0">
                <a:latin typeface="Segoe UI"/>
                <a:cs typeface="Segoe UI"/>
              </a:rPr>
              <a:t> </a:t>
            </a:r>
            <a:r>
              <a:rPr sz="3600" spc="-25" dirty="0">
                <a:latin typeface="Segoe UI"/>
                <a:cs typeface="Segoe UI"/>
              </a:rPr>
              <a:t>153</a:t>
            </a:r>
            <a:endParaRPr sz="3600" dirty="0">
              <a:latin typeface="Segoe UI"/>
              <a:cs typeface="Segoe UI"/>
            </a:endParaRPr>
          </a:p>
          <a:p>
            <a:pPr algn="ctr">
              <a:lnSpc>
                <a:spcPct val="100000"/>
              </a:lnSpc>
              <a:spcBef>
                <a:spcPts val="850"/>
              </a:spcBef>
            </a:pPr>
            <a:r>
              <a:rPr sz="1650" dirty="0">
                <a:latin typeface="Segoe UI"/>
                <a:cs typeface="Segoe UI"/>
              </a:rPr>
              <a:t>prescriptions</a:t>
            </a:r>
            <a:r>
              <a:rPr sz="1650" spc="-100" dirty="0">
                <a:latin typeface="Segoe UI"/>
                <a:cs typeface="Segoe UI"/>
              </a:rPr>
              <a:t> </a:t>
            </a:r>
            <a:r>
              <a:rPr sz="1650" spc="-10" dirty="0">
                <a:latin typeface="Segoe UI"/>
                <a:cs typeface="Segoe UI"/>
              </a:rPr>
              <a:t>émises</a:t>
            </a:r>
            <a:endParaRPr sz="1650" dirty="0">
              <a:latin typeface="Segoe UI"/>
              <a:cs typeface="Segoe UI"/>
            </a:endParaRPr>
          </a:p>
        </p:txBody>
      </p:sp>
      <p:sp>
        <p:nvSpPr>
          <p:cNvPr id="10" name="object 10"/>
          <p:cNvSpPr/>
          <p:nvPr/>
        </p:nvSpPr>
        <p:spPr>
          <a:xfrm>
            <a:off x="4718050" y="3952390"/>
            <a:ext cx="12425417" cy="3000860"/>
          </a:xfrm>
          <a:custGeom>
            <a:avLst/>
            <a:gdLst/>
            <a:ahLst/>
            <a:cxnLst/>
            <a:rect l="l" t="t" r="r" b="b"/>
            <a:pathLst>
              <a:path w="10382250" h="2419350">
                <a:moveTo>
                  <a:pt x="0" y="2191032"/>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10154140" y="0"/>
                </a:lnTo>
                <a:lnTo>
                  <a:pt x="10161599" y="0"/>
                </a:lnTo>
                <a:lnTo>
                  <a:pt x="10169040" y="365"/>
                </a:lnTo>
                <a:lnTo>
                  <a:pt x="10176463" y="1096"/>
                </a:lnTo>
                <a:lnTo>
                  <a:pt x="10183885" y="1827"/>
                </a:lnTo>
                <a:lnTo>
                  <a:pt x="10191255" y="2920"/>
                </a:lnTo>
                <a:lnTo>
                  <a:pt x="10198569" y="4375"/>
                </a:lnTo>
                <a:lnTo>
                  <a:pt x="10205885" y="5831"/>
                </a:lnTo>
                <a:lnTo>
                  <a:pt x="10241292" y="17335"/>
                </a:lnTo>
                <a:lnTo>
                  <a:pt x="10248183" y="20190"/>
                </a:lnTo>
                <a:lnTo>
                  <a:pt x="10254919" y="23375"/>
                </a:lnTo>
                <a:lnTo>
                  <a:pt x="10261496" y="26891"/>
                </a:lnTo>
                <a:lnTo>
                  <a:pt x="10268074" y="30407"/>
                </a:lnTo>
                <a:lnTo>
                  <a:pt x="10274463" y="34237"/>
                </a:lnTo>
                <a:lnTo>
                  <a:pt x="10280665" y="38381"/>
                </a:lnTo>
                <a:lnTo>
                  <a:pt x="10286867" y="42525"/>
                </a:lnTo>
                <a:lnTo>
                  <a:pt x="10292851" y="46963"/>
                </a:lnTo>
                <a:lnTo>
                  <a:pt x="10298617" y="51694"/>
                </a:lnTo>
                <a:lnTo>
                  <a:pt x="10304383" y="56426"/>
                </a:lnTo>
                <a:lnTo>
                  <a:pt x="10309903" y="61429"/>
                </a:lnTo>
                <a:lnTo>
                  <a:pt x="10315177" y="66704"/>
                </a:lnTo>
                <a:lnTo>
                  <a:pt x="10320451" y="71978"/>
                </a:lnTo>
                <a:lnTo>
                  <a:pt x="10343500" y="101215"/>
                </a:lnTo>
                <a:lnTo>
                  <a:pt x="10347644" y="107416"/>
                </a:lnTo>
                <a:lnTo>
                  <a:pt x="10364545" y="140588"/>
                </a:lnTo>
                <a:lnTo>
                  <a:pt x="10367399" y="147479"/>
                </a:lnTo>
                <a:lnTo>
                  <a:pt x="10377504" y="183311"/>
                </a:lnTo>
                <a:lnTo>
                  <a:pt x="10378960" y="190627"/>
                </a:lnTo>
                <a:lnTo>
                  <a:pt x="10380054" y="197996"/>
                </a:lnTo>
                <a:lnTo>
                  <a:pt x="10380785" y="205419"/>
                </a:lnTo>
                <a:lnTo>
                  <a:pt x="10381516" y="212842"/>
                </a:lnTo>
                <a:lnTo>
                  <a:pt x="10381882" y="220282"/>
                </a:lnTo>
                <a:lnTo>
                  <a:pt x="10381882" y="227741"/>
                </a:lnTo>
                <a:lnTo>
                  <a:pt x="10381882" y="2191032"/>
                </a:lnTo>
                <a:lnTo>
                  <a:pt x="10381882" y="2198491"/>
                </a:lnTo>
                <a:lnTo>
                  <a:pt x="10381516" y="2205932"/>
                </a:lnTo>
                <a:lnTo>
                  <a:pt x="10380785" y="2213355"/>
                </a:lnTo>
                <a:lnTo>
                  <a:pt x="10380054" y="2220778"/>
                </a:lnTo>
                <a:lnTo>
                  <a:pt x="10378960" y="2228147"/>
                </a:lnTo>
                <a:lnTo>
                  <a:pt x="10377504" y="2235462"/>
                </a:lnTo>
                <a:lnTo>
                  <a:pt x="10376050" y="2242778"/>
                </a:lnTo>
                <a:lnTo>
                  <a:pt x="10364545" y="2278185"/>
                </a:lnTo>
                <a:lnTo>
                  <a:pt x="10361691" y="2285076"/>
                </a:lnTo>
                <a:lnTo>
                  <a:pt x="10358505" y="2291810"/>
                </a:lnTo>
                <a:lnTo>
                  <a:pt x="10354989" y="2298389"/>
                </a:lnTo>
                <a:lnTo>
                  <a:pt x="10351474" y="2304967"/>
                </a:lnTo>
                <a:lnTo>
                  <a:pt x="10347643" y="2311357"/>
                </a:lnTo>
                <a:lnTo>
                  <a:pt x="10343499" y="2317558"/>
                </a:lnTo>
                <a:lnTo>
                  <a:pt x="10339355" y="2323760"/>
                </a:lnTo>
                <a:lnTo>
                  <a:pt x="10334918" y="2329744"/>
                </a:lnTo>
                <a:lnTo>
                  <a:pt x="10330186" y="2335510"/>
                </a:lnTo>
                <a:lnTo>
                  <a:pt x="10325454" y="2341276"/>
                </a:lnTo>
                <a:lnTo>
                  <a:pt x="10320451" y="2346795"/>
                </a:lnTo>
                <a:lnTo>
                  <a:pt x="10315177" y="2352070"/>
                </a:lnTo>
                <a:lnTo>
                  <a:pt x="10309903" y="2357344"/>
                </a:lnTo>
                <a:lnTo>
                  <a:pt x="10304383" y="2362347"/>
                </a:lnTo>
                <a:lnTo>
                  <a:pt x="10298617" y="2367079"/>
                </a:lnTo>
                <a:lnTo>
                  <a:pt x="10292851" y="2371811"/>
                </a:lnTo>
                <a:lnTo>
                  <a:pt x="10286867" y="2376248"/>
                </a:lnTo>
                <a:lnTo>
                  <a:pt x="10280665" y="2380392"/>
                </a:lnTo>
                <a:lnTo>
                  <a:pt x="10274463" y="2384536"/>
                </a:lnTo>
                <a:lnTo>
                  <a:pt x="10268074" y="2388366"/>
                </a:lnTo>
                <a:lnTo>
                  <a:pt x="10261496" y="2391882"/>
                </a:lnTo>
                <a:lnTo>
                  <a:pt x="10254919" y="2395398"/>
                </a:lnTo>
                <a:lnTo>
                  <a:pt x="10248183" y="2398584"/>
                </a:lnTo>
                <a:lnTo>
                  <a:pt x="10241292" y="2401438"/>
                </a:lnTo>
                <a:lnTo>
                  <a:pt x="10234401" y="2404292"/>
                </a:lnTo>
                <a:lnTo>
                  <a:pt x="10227386" y="2406802"/>
                </a:lnTo>
                <a:lnTo>
                  <a:pt x="10220250" y="2408967"/>
                </a:lnTo>
                <a:lnTo>
                  <a:pt x="10213112" y="2411133"/>
                </a:lnTo>
                <a:lnTo>
                  <a:pt x="10205885" y="2412943"/>
                </a:lnTo>
                <a:lnTo>
                  <a:pt x="10198569" y="2414398"/>
                </a:lnTo>
                <a:lnTo>
                  <a:pt x="10191255" y="2415853"/>
                </a:lnTo>
                <a:lnTo>
                  <a:pt x="10183885" y="2416946"/>
                </a:lnTo>
                <a:lnTo>
                  <a:pt x="10176463" y="2417677"/>
                </a:lnTo>
                <a:lnTo>
                  <a:pt x="10169040" y="2418408"/>
                </a:lnTo>
                <a:lnTo>
                  <a:pt x="10161599" y="2418774"/>
                </a:lnTo>
                <a:lnTo>
                  <a:pt x="10154140" y="2418774"/>
                </a:lnTo>
                <a:lnTo>
                  <a:pt x="227741" y="2418774"/>
                </a:lnTo>
                <a:lnTo>
                  <a:pt x="220282" y="2418774"/>
                </a:lnTo>
                <a:lnTo>
                  <a:pt x="212842" y="2418408"/>
                </a:lnTo>
                <a:lnTo>
                  <a:pt x="205419" y="2417677"/>
                </a:lnTo>
                <a:lnTo>
                  <a:pt x="197996" y="2416946"/>
                </a:lnTo>
                <a:lnTo>
                  <a:pt x="190627" y="2415853"/>
                </a:lnTo>
                <a:lnTo>
                  <a:pt x="183311" y="2414398"/>
                </a:lnTo>
                <a:lnTo>
                  <a:pt x="175996" y="2412943"/>
                </a:lnTo>
                <a:lnTo>
                  <a:pt x="168769" y="2411133"/>
                </a:lnTo>
                <a:lnTo>
                  <a:pt x="161631" y="2408967"/>
                </a:lnTo>
                <a:lnTo>
                  <a:pt x="154494" y="2406802"/>
                </a:lnTo>
                <a:lnTo>
                  <a:pt x="147479" y="2404292"/>
                </a:lnTo>
                <a:lnTo>
                  <a:pt x="140588" y="2401438"/>
                </a:lnTo>
                <a:lnTo>
                  <a:pt x="133697" y="2398584"/>
                </a:lnTo>
                <a:lnTo>
                  <a:pt x="95013" y="2376248"/>
                </a:lnTo>
                <a:lnTo>
                  <a:pt x="83263" y="2367079"/>
                </a:lnTo>
                <a:lnTo>
                  <a:pt x="77498" y="2362347"/>
                </a:lnTo>
                <a:lnTo>
                  <a:pt x="71978" y="2357344"/>
                </a:lnTo>
                <a:lnTo>
                  <a:pt x="66704" y="2352070"/>
                </a:lnTo>
                <a:lnTo>
                  <a:pt x="61429" y="2346795"/>
                </a:lnTo>
                <a:lnTo>
                  <a:pt x="34237" y="2311357"/>
                </a:lnTo>
                <a:lnTo>
                  <a:pt x="14481" y="2271294"/>
                </a:lnTo>
                <a:lnTo>
                  <a:pt x="4375" y="2235462"/>
                </a:lnTo>
                <a:lnTo>
                  <a:pt x="2920" y="2228147"/>
                </a:lnTo>
                <a:lnTo>
                  <a:pt x="1827" y="2220778"/>
                </a:lnTo>
                <a:lnTo>
                  <a:pt x="1096" y="2213355"/>
                </a:lnTo>
                <a:lnTo>
                  <a:pt x="365" y="2205932"/>
                </a:lnTo>
                <a:lnTo>
                  <a:pt x="0" y="2198491"/>
                </a:lnTo>
                <a:lnTo>
                  <a:pt x="0" y="2191032"/>
                </a:lnTo>
                <a:close/>
              </a:path>
            </a:pathLst>
          </a:custGeom>
          <a:ln w="15706">
            <a:solidFill>
              <a:srgbClr val="003FE2"/>
            </a:solidFill>
          </a:ln>
        </p:spPr>
        <p:txBody>
          <a:bodyPr wrap="square" lIns="0" tIns="0" rIns="0" bIns="0" rtlCol="0"/>
          <a:lstStyle/>
          <a:p>
            <a:endParaRPr/>
          </a:p>
        </p:txBody>
      </p:sp>
      <p:sp>
        <p:nvSpPr>
          <p:cNvPr id="11" name="object 11"/>
          <p:cNvSpPr txBox="1"/>
          <p:nvPr/>
        </p:nvSpPr>
        <p:spPr>
          <a:xfrm>
            <a:off x="10125377" y="4047122"/>
            <a:ext cx="367982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Avis</a:t>
            </a:r>
            <a:r>
              <a:rPr sz="1800" b="1" spc="-20" dirty="0">
                <a:solidFill>
                  <a:srgbClr val="252423"/>
                </a:solidFill>
                <a:latin typeface="Segoe UI"/>
                <a:cs typeface="Segoe UI"/>
              </a:rPr>
              <a:t> </a:t>
            </a:r>
            <a:r>
              <a:rPr sz="1800" b="1" dirty="0">
                <a:solidFill>
                  <a:srgbClr val="252423"/>
                </a:solidFill>
                <a:latin typeface="Segoe UI"/>
                <a:cs typeface="Segoe UI"/>
              </a:rPr>
              <a:t>d'inaptitude</a:t>
            </a:r>
            <a:r>
              <a:rPr sz="1800" b="1" spc="-10" dirty="0">
                <a:solidFill>
                  <a:srgbClr val="252423"/>
                </a:solidFill>
                <a:latin typeface="Segoe UI"/>
                <a:cs typeface="Segoe UI"/>
              </a:rPr>
              <a:t> </a:t>
            </a:r>
            <a:r>
              <a:rPr sz="1800" b="1" dirty="0">
                <a:solidFill>
                  <a:srgbClr val="252423"/>
                </a:solidFill>
                <a:latin typeface="Segoe UI"/>
                <a:cs typeface="Segoe UI"/>
              </a:rPr>
              <a:t>émis</a:t>
            </a:r>
            <a:r>
              <a:rPr sz="1800" b="1" spc="-10" dirty="0">
                <a:solidFill>
                  <a:srgbClr val="252423"/>
                </a:solidFill>
                <a:latin typeface="Segoe UI"/>
                <a:cs typeface="Segoe UI"/>
              </a:rPr>
              <a:t> </a:t>
            </a:r>
            <a:r>
              <a:rPr sz="1800" b="1" dirty="0">
                <a:solidFill>
                  <a:srgbClr val="252423"/>
                </a:solidFill>
                <a:latin typeface="Segoe UI"/>
                <a:cs typeface="Segoe UI"/>
              </a:rPr>
              <a:t>sur</a:t>
            </a:r>
            <a:r>
              <a:rPr sz="1800" b="1" spc="-10" dirty="0">
                <a:solidFill>
                  <a:srgbClr val="252423"/>
                </a:solidFill>
                <a:latin typeface="Segoe UI"/>
                <a:cs typeface="Segoe UI"/>
              </a:rPr>
              <a:t> l'année</a:t>
            </a:r>
            <a:endParaRPr sz="1800">
              <a:latin typeface="Segoe UI"/>
              <a:cs typeface="Segoe UI"/>
            </a:endParaRPr>
          </a:p>
        </p:txBody>
      </p:sp>
      <p:graphicFrame>
        <p:nvGraphicFramePr>
          <p:cNvPr id="12" name="object 12"/>
          <p:cNvGraphicFramePr>
            <a:graphicFrameLocks noGrp="1"/>
          </p:cNvGraphicFramePr>
          <p:nvPr>
            <p:extLst>
              <p:ext uri="{D42A27DB-BD31-4B8C-83A1-F6EECF244321}">
                <p14:modId xmlns:p14="http://schemas.microsoft.com/office/powerpoint/2010/main" val="1142345755"/>
              </p:ext>
            </p:extLst>
          </p:nvPr>
        </p:nvGraphicFramePr>
        <p:xfrm>
          <a:off x="5023259" y="4505566"/>
          <a:ext cx="11814997" cy="2121853"/>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065659">
                  <a:extLst>
                    <a:ext uri="{9D8B030D-6E8A-4147-A177-3AD203B41FA5}">
                      <a16:colId xmlns:a16="http://schemas.microsoft.com/office/drawing/2014/main" val="20002"/>
                    </a:ext>
                  </a:extLst>
                </a:gridCol>
                <a:gridCol w="3195435">
                  <a:extLst>
                    <a:ext uri="{9D8B030D-6E8A-4147-A177-3AD203B41FA5}">
                      <a16:colId xmlns:a16="http://schemas.microsoft.com/office/drawing/2014/main" val="20003"/>
                    </a:ext>
                  </a:extLst>
                </a:gridCol>
                <a:gridCol w="2591503">
                  <a:extLst>
                    <a:ext uri="{9D8B030D-6E8A-4147-A177-3AD203B41FA5}">
                      <a16:colId xmlns:a16="http://schemas.microsoft.com/office/drawing/2014/main" val="20004"/>
                    </a:ext>
                  </a:extLst>
                </a:gridCol>
              </a:tblGrid>
              <a:tr h="1106805">
                <a:tc>
                  <a:txBody>
                    <a:bodyPr/>
                    <a:lstStyle/>
                    <a:p>
                      <a:pPr>
                        <a:lnSpc>
                          <a:spcPct val="100000"/>
                        </a:lnSpc>
                      </a:pPr>
                      <a:endParaRPr sz="1900">
                        <a:latin typeface="Times New Roman"/>
                        <a:cs typeface="Times New Roman"/>
                      </a:endParaRPr>
                    </a:p>
                  </a:txBody>
                  <a:tcPr marL="0" marR="0" marT="0" marB="0">
                    <a:lnR w="19050">
                      <a:solidFill>
                        <a:srgbClr val="003FE2"/>
                      </a:solidFill>
                      <a:prstDash val="solid"/>
                    </a:lnR>
                    <a:lnB w="19050">
                      <a:solidFill>
                        <a:srgbClr val="003FE2"/>
                      </a:solidFill>
                      <a:prstDash val="solid"/>
                    </a:lnB>
                    <a:solidFill>
                      <a:srgbClr val="FFFFFF"/>
                    </a:solidFill>
                  </a:tcPr>
                </a:tc>
                <a:tc>
                  <a:txBody>
                    <a:bodyPr/>
                    <a:lstStyle/>
                    <a:p>
                      <a:pPr marL="86360" algn="ctr">
                        <a:lnSpc>
                          <a:spcPct val="100000"/>
                        </a:lnSpc>
                        <a:spcBef>
                          <a:spcPts val="300"/>
                        </a:spcBef>
                      </a:pPr>
                      <a:r>
                        <a:rPr sz="1800" dirty="0" err="1">
                          <a:solidFill>
                            <a:srgbClr val="252423"/>
                          </a:solidFill>
                          <a:latin typeface="Segoe UI"/>
                          <a:cs typeface="Segoe UI"/>
                        </a:rPr>
                        <a:t>avis</a:t>
                      </a:r>
                      <a:r>
                        <a:rPr sz="1800" dirty="0">
                          <a:solidFill>
                            <a:srgbClr val="252423"/>
                          </a:solidFill>
                          <a:latin typeface="Segoe UI"/>
                          <a:cs typeface="Segoe UI"/>
                        </a:rPr>
                        <a:t> </a:t>
                      </a:r>
                      <a:r>
                        <a:rPr sz="1800" spc="-10" dirty="0">
                          <a:solidFill>
                            <a:srgbClr val="252423"/>
                          </a:solidFill>
                          <a:latin typeface="Segoe UI"/>
                          <a:cs typeface="Segoe UI"/>
                        </a:rPr>
                        <a:t>d'inaptitude</a:t>
                      </a:r>
                      <a:endParaRPr sz="1800" dirty="0">
                        <a:latin typeface="Segoe UI"/>
                        <a:cs typeface="Segoe UI"/>
                      </a:endParaRPr>
                    </a:p>
                  </a:txBody>
                  <a:tcPr marL="0" marR="0" marT="38100" marB="0">
                    <a:lnL w="19050">
                      <a:solidFill>
                        <a:srgbClr val="003FE2"/>
                      </a:solidFill>
                      <a:prstDash val="solid"/>
                    </a:lnL>
                    <a:lnR w="19050">
                      <a:solidFill>
                        <a:srgbClr val="003FE2"/>
                      </a:solidFill>
                      <a:prstDash val="solid"/>
                    </a:lnR>
                    <a:lnB w="19050">
                      <a:solidFill>
                        <a:srgbClr val="003FE2"/>
                      </a:solidFill>
                      <a:prstDash val="solid"/>
                    </a:lnB>
                    <a:solidFill>
                      <a:srgbClr val="FFFFFF"/>
                    </a:solidFill>
                  </a:tcPr>
                </a:tc>
                <a:tc>
                  <a:txBody>
                    <a:bodyPr/>
                    <a:lstStyle/>
                    <a:p>
                      <a:pPr marL="90170" marR="146050" algn="ctr">
                        <a:lnSpc>
                          <a:spcPts val="2470"/>
                        </a:lnSpc>
                        <a:spcBef>
                          <a:spcPts val="125"/>
                        </a:spcBef>
                      </a:pPr>
                      <a:r>
                        <a:rPr sz="1800" dirty="0" err="1">
                          <a:solidFill>
                            <a:srgbClr val="252423"/>
                          </a:solidFill>
                          <a:latin typeface="Segoe UI"/>
                          <a:cs typeface="Segoe UI"/>
                        </a:rPr>
                        <a:t>personnes</a:t>
                      </a:r>
                      <a:r>
                        <a:rPr sz="1800" dirty="0">
                          <a:solidFill>
                            <a:srgbClr val="252423"/>
                          </a:solidFill>
                          <a:latin typeface="Segoe UI"/>
                          <a:cs typeface="Segoe UI"/>
                        </a:rPr>
                        <a:t> </a:t>
                      </a:r>
                      <a:r>
                        <a:rPr sz="1800" spc="-10" dirty="0">
                          <a:solidFill>
                            <a:srgbClr val="252423"/>
                          </a:solidFill>
                          <a:latin typeface="Segoe UI"/>
                          <a:cs typeface="Segoe UI"/>
                        </a:rPr>
                        <a:t>concernées </a:t>
                      </a:r>
                      <a:r>
                        <a:rPr sz="1800" dirty="0">
                          <a:solidFill>
                            <a:srgbClr val="252423"/>
                          </a:solidFill>
                          <a:latin typeface="Segoe UI"/>
                          <a:cs typeface="Segoe UI"/>
                        </a:rPr>
                        <a:t>par un avis </a:t>
                      </a:r>
                      <a:r>
                        <a:rPr sz="1800" spc="-10" dirty="0">
                          <a:solidFill>
                            <a:srgbClr val="252423"/>
                          </a:solidFill>
                          <a:latin typeface="Segoe UI"/>
                          <a:cs typeface="Segoe UI"/>
                        </a:rPr>
                        <a:t>d'inaptitude</a:t>
                      </a:r>
                      <a:endParaRPr sz="1800" dirty="0">
                        <a:latin typeface="Segoe UI"/>
                        <a:cs typeface="Segoe UI"/>
                      </a:endParaRPr>
                    </a:p>
                  </a:txBody>
                  <a:tcPr marL="0" marR="0" marT="15875" marB="0">
                    <a:lnL w="19050">
                      <a:solidFill>
                        <a:srgbClr val="003FE2"/>
                      </a:solidFill>
                      <a:prstDash val="solid"/>
                    </a:lnL>
                    <a:lnR w="19050">
                      <a:solidFill>
                        <a:srgbClr val="003FE2"/>
                      </a:solidFill>
                      <a:prstDash val="solid"/>
                    </a:lnR>
                    <a:lnB w="19050">
                      <a:solidFill>
                        <a:srgbClr val="003FE2"/>
                      </a:solidFill>
                      <a:prstDash val="solid"/>
                    </a:lnB>
                    <a:solidFill>
                      <a:srgbClr val="FFFFFF"/>
                    </a:solidFill>
                  </a:tcPr>
                </a:tc>
                <a:tc>
                  <a:txBody>
                    <a:bodyPr/>
                    <a:lstStyle/>
                    <a:p>
                      <a:pPr marL="84455" marR="152400" algn="ctr">
                        <a:lnSpc>
                          <a:spcPts val="2470"/>
                        </a:lnSpc>
                        <a:spcBef>
                          <a:spcPts val="125"/>
                        </a:spcBef>
                      </a:pPr>
                      <a:r>
                        <a:rPr sz="1800" dirty="0" err="1">
                          <a:solidFill>
                            <a:srgbClr val="252423"/>
                          </a:solidFill>
                          <a:latin typeface="Segoe UI"/>
                          <a:cs typeface="Segoe UI"/>
                        </a:rPr>
                        <a:t>personnes</a:t>
                      </a:r>
                      <a:r>
                        <a:rPr sz="1800" dirty="0">
                          <a:solidFill>
                            <a:srgbClr val="252423"/>
                          </a:solidFill>
                          <a:latin typeface="Segoe UI"/>
                          <a:cs typeface="Segoe UI"/>
                        </a:rPr>
                        <a:t> </a:t>
                      </a:r>
                      <a:r>
                        <a:rPr sz="1800" spc="-10" dirty="0">
                          <a:solidFill>
                            <a:srgbClr val="252423"/>
                          </a:solidFill>
                          <a:latin typeface="Segoe UI"/>
                          <a:cs typeface="Segoe UI"/>
                        </a:rPr>
                        <a:t>concernées </a:t>
                      </a:r>
                      <a:r>
                        <a:rPr sz="1800" dirty="0">
                          <a:solidFill>
                            <a:srgbClr val="252423"/>
                          </a:solidFill>
                          <a:latin typeface="Segoe UI"/>
                          <a:cs typeface="Segoe UI"/>
                        </a:rPr>
                        <a:t>par avis inaptitude </a:t>
                      </a:r>
                      <a:r>
                        <a:rPr sz="1800" spc="-20" dirty="0">
                          <a:solidFill>
                            <a:srgbClr val="252423"/>
                          </a:solidFill>
                          <a:latin typeface="Segoe UI"/>
                          <a:cs typeface="Segoe UI"/>
                        </a:rPr>
                        <a:t>sans </a:t>
                      </a:r>
                      <a:r>
                        <a:rPr sz="1800" spc="-10" dirty="0">
                          <a:solidFill>
                            <a:srgbClr val="252423"/>
                          </a:solidFill>
                          <a:latin typeface="Segoe UI"/>
                          <a:cs typeface="Segoe UI"/>
                        </a:rPr>
                        <a:t>reclassement</a:t>
                      </a:r>
                      <a:endParaRPr sz="1800" dirty="0">
                        <a:latin typeface="Segoe UI"/>
                        <a:cs typeface="Segoe UI"/>
                      </a:endParaRPr>
                    </a:p>
                  </a:txBody>
                  <a:tcPr marL="0" marR="0" marT="15875" marB="0">
                    <a:lnL w="19050">
                      <a:solidFill>
                        <a:srgbClr val="003FE2"/>
                      </a:solidFill>
                      <a:prstDash val="solid"/>
                    </a:lnL>
                    <a:lnR w="19050">
                      <a:solidFill>
                        <a:srgbClr val="003FE2"/>
                      </a:solidFill>
                      <a:prstDash val="solid"/>
                    </a:lnR>
                    <a:lnB w="19050">
                      <a:solidFill>
                        <a:srgbClr val="003FE2"/>
                      </a:solidFill>
                      <a:prstDash val="solid"/>
                    </a:lnB>
                    <a:solidFill>
                      <a:srgbClr val="FFFFFF"/>
                    </a:solidFill>
                  </a:tcPr>
                </a:tc>
                <a:tc>
                  <a:txBody>
                    <a:bodyPr/>
                    <a:lstStyle/>
                    <a:p>
                      <a:pPr marL="92710" marR="221615" algn="ctr">
                        <a:lnSpc>
                          <a:spcPts val="2470"/>
                        </a:lnSpc>
                        <a:spcBef>
                          <a:spcPts val="125"/>
                        </a:spcBef>
                      </a:pPr>
                      <a:r>
                        <a:rPr sz="1800" dirty="0" err="1">
                          <a:solidFill>
                            <a:srgbClr val="252423"/>
                          </a:solidFill>
                          <a:latin typeface="Segoe UI"/>
                          <a:cs typeface="Segoe UI"/>
                        </a:rPr>
                        <a:t>avis</a:t>
                      </a:r>
                      <a:r>
                        <a:rPr sz="1800" dirty="0">
                          <a:solidFill>
                            <a:srgbClr val="252423"/>
                          </a:solidFill>
                          <a:latin typeface="Segoe UI"/>
                          <a:cs typeface="Segoe UI"/>
                        </a:rPr>
                        <a:t> </a:t>
                      </a:r>
                      <a:r>
                        <a:rPr sz="1800" spc="-10" dirty="0">
                          <a:solidFill>
                            <a:srgbClr val="252423"/>
                          </a:solidFill>
                          <a:latin typeface="Segoe UI"/>
                          <a:cs typeface="Segoe UI"/>
                        </a:rPr>
                        <a:t>d'inaptitude </a:t>
                      </a:r>
                      <a:r>
                        <a:rPr sz="1800" dirty="0">
                          <a:solidFill>
                            <a:srgbClr val="252423"/>
                          </a:solidFill>
                          <a:latin typeface="Segoe UI"/>
                          <a:cs typeface="Segoe UI"/>
                        </a:rPr>
                        <a:t>après </a:t>
                      </a:r>
                      <a:r>
                        <a:rPr sz="1800" spc="-10" dirty="0">
                          <a:solidFill>
                            <a:srgbClr val="252423"/>
                          </a:solidFill>
                          <a:latin typeface="Segoe UI"/>
                          <a:cs typeface="Segoe UI"/>
                        </a:rPr>
                        <a:t>reprise</a:t>
                      </a:r>
                      <a:endParaRPr sz="1800" dirty="0">
                        <a:latin typeface="Segoe UI"/>
                        <a:cs typeface="Segoe UI"/>
                      </a:endParaRPr>
                    </a:p>
                  </a:txBody>
                  <a:tcPr marL="0" marR="0" marT="15875" marB="0">
                    <a:lnL w="19050">
                      <a:solidFill>
                        <a:srgbClr val="003FE2"/>
                      </a:solidFill>
                      <a:prstDash val="solid"/>
                    </a:lnL>
                    <a:lnB w="19050">
                      <a:solidFill>
                        <a:srgbClr val="003FE2"/>
                      </a:solidFill>
                      <a:prstDash val="solid"/>
                    </a:lnB>
                    <a:solidFill>
                      <a:srgbClr val="FFFFFF"/>
                    </a:solidFill>
                  </a:tcPr>
                </a:tc>
                <a:extLst>
                  <a:ext uri="{0D108BD9-81ED-4DB2-BD59-A6C34878D82A}">
                    <a16:rowId xmlns:a16="http://schemas.microsoft.com/office/drawing/2014/main" val="10000"/>
                  </a:ext>
                </a:extLst>
              </a:tr>
              <a:tr h="431800">
                <a:tc>
                  <a:txBody>
                    <a:bodyPr/>
                    <a:lstStyle/>
                    <a:p>
                      <a:pPr algn="ctr">
                        <a:lnSpc>
                          <a:spcPct val="100000"/>
                        </a:lnSpc>
                      </a:pPr>
                      <a:r>
                        <a:rPr lang="fr-FR" sz="2400" dirty="0">
                          <a:latin typeface="+mn-lt"/>
                          <a:cs typeface="Times New Roman"/>
                        </a:rPr>
                        <a:t>2022</a:t>
                      </a:r>
                      <a:endParaRPr sz="2400" dirty="0">
                        <a:latin typeface="+mn-lt"/>
                        <a:cs typeface="Times New Roman"/>
                      </a:endParaRPr>
                    </a:p>
                  </a:txBody>
                  <a:tcPr marL="0" marR="0" marT="0" marB="0">
                    <a:lnR w="19050" cap="flat" cmpd="sng" algn="ctr">
                      <a:solidFill>
                        <a:srgbClr val="003FE2"/>
                      </a:solidFill>
                      <a:prstDash val="solid"/>
                      <a:round/>
                      <a:headEnd type="none" w="med" len="med"/>
                      <a:tailEnd type="none" w="med" len="med"/>
                    </a:lnR>
                    <a:lnT w="19050">
                      <a:solidFill>
                        <a:srgbClr val="003FE2"/>
                      </a:solidFill>
                      <a:prstDash val="solid"/>
                    </a:lnT>
                    <a:lnB w="19050" cap="flat" cmpd="sng" algn="ctr">
                      <a:solidFill>
                        <a:srgbClr val="003FE2"/>
                      </a:solidFill>
                      <a:prstDash val="solid"/>
                      <a:round/>
                      <a:headEnd type="none" w="med" len="med"/>
                      <a:tailEnd type="none" w="med" len="med"/>
                    </a:lnB>
                    <a:solidFill>
                      <a:srgbClr val="FFFFFF"/>
                    </a:solidFill>
                  </a:tcPr>
                </a:tc>
                <a:tc>
                  <a:txBody>
                    <a:bodyPr/>
                    <a:lstStyle/>
                    <a:p>
                      <a:pPr marL="1356995">
                        <a:lnSpc>
                          <a:spcPct val="100000"/>
                        </a:lnSpc>
                        <a:spcBef>
                          <a:spcPts val="355"/>
                        </a:spcBef>
                      </a:pPr>
                      <a:r>
                        <a:rPr lang="fr-FR" sz="2300" dirty="0">
                          <a:latin typeface="Segoe UI"/>
                          <a:cs typeface="Segoe UI"/>
                        </a:rPr>
                        <a:t>1 481</a:t>
                      </a:r>
                      <a:endParaRPr sz="2300" dirty="0">
                        <a:latin typeface="Segoe UI"/>
                        <a:cs typeface="Segoe UI"/>
                      </a:endParaRPr>
                    </a:p>
                  </a:txBody>
                  <a:tcPr marL="0" marR="0" marT="45085" marB="0">
                    <a:lnL w="19050" cap="flat" cmpd="sng" algn="ctr">
                      <a:solidFill>
                        <a:srgbClr val="003FE2"/>
                      </a:solidFill>
                      <a:prstDash val="solid"/>
                      <a:round/>
                      <a:headEnd type="none" w="med" len="med"/>
                      <a:tailEnd type="none" w="med" len="med"/>
                    </a:lnL>
                    <a:lnR w="19050" cap="flat" cmpd="sng" algn="ctr">
                      <a:solidFill>
                        <a:srgbClr val="003FE2"/>
                      </a:solidFill>
                      <a:prstDash val="solid"/>
                      <a:round/>
                      <a:headEnd type="none" w="med" len="med"/>
                      <a:tailEnd type="none" w="med" len="med"/>
                    </a:lnR>
                    <a:lnT w="19050">
                      <a:solidFill>
                        <a:srgbClr val="003FE2"/>
                      </a:solidFill>
                      <a:prstDash val="solid"/>
                    </a:lnT>
                    <a:lnB w="19050" cap="flat" cmpd="sng" algn="ctr">
                      <a:solidFill>
                        <a:srgbClr val="003FE2"/>
                      </a:solidFill>
                      <a:prstDash val="solid"/>
                      <a:round/>
                      <a:headEnd type="none" w="med" len="med"/>
                      <a:tailEnd type="none" w="med" len="med"/>
                    </a:lnB>
                    <a:solidFill>
                      <a:srgbClr val="FFFFFF"/>
                    </a:solidFill>
                  </a:tcPr>
                </a:tc>
                <a:tc>
                  <a:txBody>
                    <a:bodyPr/>
                    <a:lstStyle/>
                    <a:p>
                      <a:pPr marR="80645" algn="r">
                        <a:lnSpc>
                          <a:spcPct val="100000"/>
                        </a:lnSpc>
                        <a:spcBef>
                          <a:spcPts val="355"/>
                        </a:spcBef>
                      </a:pPr>
                      <a:endParaRPr sz="2300" dirty="0">
                        <a:latin typeface="Segoe UI"/>
                        <a:cs typeface="Segoe UI"/>
                      </a:endParaRPr>
                    </a:p>
                  </a:txBody>
                  <a:tcPr marL="0" marR="0" marT="45085" marB="0">
                    <a:lnL w="19050" cap="flat" cmpd="sng" algn="ctr">
                      <a:solidFill>
                        <a:srgbClr val="003FE2"/>
                      </a:solidFill>
                      <a:prstDash val="solid"/>
                      <a:round/>
                      <a:headEnd type="none" w="med" len="med"/>
                      <a:tailEnd type="none" w="med" len="med"/>
                    </a:lnL>
                    <a:lnR w="19050" cap="flat" cmpd="sng" algn="ctr">
                      <a:solidFill>
                        <a:srgbClr val="003FE2"/>
                      </a:solidFill>
                      <a:prstDash val="solid"/>
                      <a:round/>
                      <a:headEnd type="none" w="med" len="med"/>
                      <a:tailEnd type="none" w="med" len="med"/>
                    </a:lnR>
                    <a:lnT w="19050">
                      <a:solidFill>
                        <a:srgbClr val="003FE2"/>
                      </a:solidFill>
                      <a:prstDash val="solid"/>
                    </a:lnT>
                    <a:lnB w="19050" cap="flat" cmpd="sng" algn="ctr">
                      <a:solidFill>
                        <a:srgbClr val="003FE2"/>
                      </a:solidFill>
                      <a:prstDash val="solid"/>
                      <a:round/>
                      <a:headEnd type="none" w="med" len="med"/>
                      <a:tailEnd type="none" w="med" len="med"/>
                    </a:lnB>
                    <a:solidFill>
                      <a:srgbClr val="FFFFFF"/>
                    </a:solidFill>
                  </a:tcPr>
                </a:tc>
                <a:tc>
                  <a:txBody>
                    <a:bodyPr/>
                    <a:lstStyle/>
                    <a:p>
                      <a:pPr marR="71755" algn="r">
                        <a:lnSpc>
                          <a:spcPct val="100000"/>
                        </a:lnSpc>
                        <a:spcBef>
                          <a:spcPts val="355"/>
                        </a:spcBef>
                      </a:pPr>
                      <a:endParaRPr sz="2300" dirty="0">
                        <a:latin typeface="Segoe UI"/>
                        <a:cs typeface="Segoe UI"/>
                      </a:endParaRPr>
                    </a:p>
                  </a:txBody>
                  <a:tcPr marL="0" marR="0" marT="45085" marB="0">
                    <a:lnL w="19050" cap="flat" cmpd="sng" algn="ctr">
                      <a:solidFill>
                        <a:srgbClr val="003FE2"/>
                      </a:solidFill>
                      <a:prstDash val="solid"/>
                      <a:round/>
                      <a:headEnd type="none" w="med" len="med"/>
                      <a:tailEnd type="none" w="med" len="med"/>
                    </a:lnL>
                    <a:lnR w="19050" cap="flat" cmpd="sng" algn="ctr">
                      <a:solidFill>
                        <a:srgbClr val="003FE2"/>
                      </a:solidFill>
                      <a:prstDash val="solid"/>
                      <a:round/>
                      <a:headEnd type="none" w="med" len="med"/>
                      <a:tailEnd type="none" w="med" len="med"/>
                    </a:lnR>
                    <a:lnT w="19050">
                      <a:solidFill>
                        <a:srgbClr val="003FE2"/>
                      </a:solidFill>
                      <a:prstDash val="solid"/>
                    </a:lnT>
                    <a:lnB w="19050" cap="flat" cmpd="sng" algn="ctr">
                      <a:solidFill>
                        <a:srgbClr val="003FE2"/>
                      </a:solidFill>
                      <a:prstDash val="solid"/>
                      <a:round/>
                      <a:headEnd type="none" w="med" len="med"/>
                      <a:tailEnd type="none" w="med" len="med"/>
                    </a:lnB>
                    <a:solidFill>
                      <a:srgbClr val="FFFFFF"/>
                    </a:solidFill>
                  </a:tcPr>
                </a:tc>
                <a:tc>
                  <a:txBody>
                    <a:bodyPr/>
                    <a:lstStyle/>
                    <a:p>
                      <a:pPr marL="1403985">
                        <a:lnSpc>
                          <a:spcPct val="100000"/>
                        </a:lnSpc>
                        <a:spcBef>
                          <a:spcPts val="355"/>
                        </a:spcBef>
                      </a:pPr>
                      <a:r>
                        <a:rPr lang="fr-FR" sz="2300" dirty="0">
                          <a:latin typeface="Segoe UI"/>
                          <a:cs typeface="Segoe UI"/>
                        </a:rPr>
                        <a:t>1 249</a:t>
                      </a:r>
                      <a:endParaRPr sz="2300" dirty="0">
                        <a:latin typeface="Segoe UI"/>
                        <a:cs typeface="Segoe UI"/>
                      </a:endParaRPr>
                    </a:p>
                  </a:txBody>
                  <a:tcPr marL="0" marR="0" marT="45085" marB="0">
                    <a:lnL w="19050" cap="flat" cmpd="sng" algn="ctr">
                      <a:solidFill>
                        <a:srgbClr val="003FE2"/>
                      </a:solidFill>
                      <a:prstDash val="solid"/>
                      <a:round/>
                      <a:headEnd type="none" w="med" len="med"/>
                      <a:tailEnd type="none" w="med" len="med"/>
                    </a:lnL>
                    <a:lnT w="19050">
                      <a:solidFill>
                        <a:srgbClr val="003FE2"/>
                      </a:solidFill>
                      <a:prstDash val="solid"/>
                    </a:lnT>
                    <a:lnB w="19050" cap="flat" cmpd="sng" algn="ctr">
                      <a:solidFill>
                        <a:srgbClr val="003FE2"/>
                      </a:solidFill>
                      <a:prstDash val="solid"/>
                      <a:round/>
                      <a:headEnd type="none" w="med" len="med"/>
                      <a:tailEnd type="none" w="med" len="med"/>
                    </a:lnB>
                    <a:solidFill>
                      <a:srgbClr val="FFFFFF"/>
                    </a:solidFill>
                  </a:tcPr>
                </a:tc>
                <a:extLst>
                  <a:ext uri="{0D108BD9-81ED-4DB2-BD59-A6C34878D82A}">
                    <a16:rowId xmlns:a16="http://schemas.microsoft.com/office/drawing/2014/main" val="115167101"/>
                  </a:ext>
                </a:extLst>
              </a:tr>
              <a:tr h="4318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dirty="0">
                          <a:latin typeface="+mn-lt"/>
                          <a:cs typeface="Times New Roman"/>
                        </a:rPr>
                        <a:t>2023</a:t>
                      </a:r>
                      <a:endParaRPr sz="2000" dirty="0">
                        <a:latin typeface="Times New Roman"/>
                        <a:cs typeface="Times New Roman"/>
                      </a:endParaRPr>
                    </a:p>
                  </a:txBody>
                  <a:tcPr marL="0" marR="0" marT="0" marB="0">
                    <a:lnR w="19050">
                      <a:solidFill>
                        <a:srgbClr val="003FE2"/>
                      </a:solidFill>
                      <a:prstDash val="solid"/>
                    </a:lnR>
                    <a:lnT w="19050">
                      <a:solidFill>
                        <a:srgbClr val="003FE2"/>
                      </a:solidFill>
                      <a:prstDash val="solid"/>
                    </a:lnT>
                    <a:solidFill>
                      <a:srgbClr val="FFFFFF"/>
                    </a:solidFill>
                  </a:tcPr>
                </a:tc>
                <a:tc>
                  <a:txBody>
                    <a:bodyPr/>
                    <a:lstStyle/>
                    <a:p>
                      <a:pPr marL="1356995">
                        <a:lnSpc>
                          <a:spcPct val="100000"/>
                        </a:lnSpc>
                        <a:spcBef>
                          <a:spcPts val="355"/>
                        </a:spcBef>
                      </a:pPr>
                      <a:r>
                        <a:rPr sz="2300" dirty="0">
                          <a:solidFill>
                            <a:srgbClr val="252423"/>
                          </a:solidFill>
                          <a:latin typeface="Segoe UI"/>
                          <a:cs typeface="Segoe UI"/>
                        </a:rPr>
                        <a:t>1 </a:t>
                      </a:r>
                      <a:r>
                        <a:rPr sz="2300" spc="-25" dirty="0">
                          <a:solidFill>
                            <a:srgbClr val="252423"/>
                          </a:solidFill>
                          <a:latin typeface="Segoe UI"/>
                          <a:cs typeface="Segoe UI"/>
                        </a:rPr>
                        <a:t>412</a:t>
                      </a:r>
                      <a:endParaRPr sz="2300" dirty="0">
                        <a:latin typeface="Segoe UI"/>
                        <a:cs typeface="Segoe UI"/>
                      </a:endParaRPr>
                    </a:p>
                  </a:txBody>
                  <a:tcPr marL="0" marR="0" marT="45085" marB="0">
                    <a:lnL w="19050">
                      <a:solidFill>
                        <a:srgbClr val="003FE2"/>
                      </a:solidFill>
                      <a:prstDash val="solid"/>
                    </a:lnL>
                    <a:lnR w="19050">
                      <a:solidFill>
                        <a:srgbClr val="003FE2"/>
                      </a:solidFill>
                      <a:prstDash val="solid"/>
                    </a:lnR>
                    <a:lnT w="19050">
                      <a:solidFill>
                        <a:srgbClr val="003FE2"/>
                      </a:solidFill>
                      <a:prstDash val="solid"/>
                    </a:lnT>
                    <a:solidFill>
                      <a:srgbClr val="FFFFFF"/>
                    </a:solidFill>
                  </a:tcPr>
                </a:tc>
                <a:tc>
                  <a:txBody>
                    <a:bodyPr/>
                    <a:lstStyle/>
                    <a:p>
                      <a:pPr marR="80645" algn="r">
                        <a:lnSpc>
                          <a:spcPct val="100000"/>
                        </a:lnSpc>
                        <a:spcBef>
                          <a:spcPts val="355"/>
                        </a:spcBef>
                      </a:pPr>
                      <a:r>
                        <a:rPr sz="2300" dirty="0">
                          <a:solidFill>
                            <a:srgbClr val="252423"/>
                          </a:solidFill>
                          <a:latin typeface="Segoe UI"/>
                          <a:cs typeface="Segoe UI"/>
                        </a:rPr>
                        <a:t>1 </a:t>
                      </a:r>
                      <a:r>
                        <a:rPr sz="2300" spc="-25" dirty="0">
                          <a:solidFill>
                            <a:srgbClr val="252423"/>
                          </a:solidFill>
                          <a:latin typeface="Segoe UI"/>
                          <a:cs typeface="Segoe UI"/>
                        </a:rPr>
                        <a:t>320</a:t>
                      </a:r>
                      <a:endParaRPr sz="2300" dirty="0">
                        <a:latin typeface="Segoe UI"/>
                        <a:cs typeface="Segoe UI"/>
                      </a:endParaRPr>
                    </a:p>
                  </a:txBody>
                  <a:tcPr marL="0" marR="0" marT="45085" marB="0">
                    <a:lnL w="19050">
                      <a:solidFill>
                        <a:srgbClr val="003FE2"/>
                      </a:solidFill>
                      <a:prstDash val="solid"/>
                    </a:lnL>
                    <a:lnR w="19050">
                      <a:solidFill>
                        <a:srgbClr val="003FE2"/>
                      </a:solidFill>
                      <a:prstDash val="solid"/>
                    </a:lnR>
                    <a:lnT w="19050">
                      <a:solidFill>
                        <a:srgbClr val="003FE2"/>
                      </a:solidFill>
                      <a:prstDash val="solid"/>
                    </a:lnT>
                    <a:solidFill>
                      <a:srgbClr val="FFFFFF"/>
                    </a:solidFill>
                  </a:tcPr>
                </a:tc>
                <a:tc>
                  <a:txBody>
                    <a:bodyPr/>
                    <a:lstStyle/>
                    <a:p>
                      <a:pPr marR="71755" algn="r">
                        <a:lnSpc>
                          <a:spcPct val="100000"/>
                        </a:lnSpc>
                        <a:spcBef>
                          <a:spcPts val="355"/>
                        </a:spcBef>
                      </a:pPr>
                      <a:r>
                        <a:rPr sz="2300" spc="-25" dirty="0">
                          <a:solidFill>
                            <a:srgbClr val="252423"/>
                          </a:solidFill>
                          <a:latin typeface="Segoe UI"/>
                          <a:cs typeface="Segoe UI"/>
                        </a:rPr>
                        <a:t>383</a:t>
                      </a:r>
                      <a:endParaRPr sz="2300">
                        <a:latin typeface="Segoe UI"/>
                        <a:cs typeface="Segoe UI"/>
                      </a:endParaRPr>
                    </a:p>
                  </a:txBody>
                  <a:tcPr marL="0" marR="0" marT="45085" marB="0">
                    <a:lnL w="19050">
                      <a:solidFill>
                        <a:srgbClr val="003FE2"/>
                      </a:solidFill>
                      <a:prstDash val="solid"/>
                    </a:lnL>
                    <a:lnR w="19050">
                      <a:solidFill>
                        <a:srgbClr val="003FE2"/>
                      </a:solidFill>
                      <a:prstDash val="solid"/>
                    </a:lnR>
                    <a:lnT w="19050">
                      <a:solidFill>
                        <a:srgbClr val="003FE2"/>
                      </a:solidFill>
                      <a:prstDash val="solid"/>
                    </a:lnT>
                    <a:solidFill>
                      <a:srgbClr val="FFFFFF"/>
                    </a:solidFill>
                  </a:tcPr>
                </a:tc>
                <a:tc>
                  <a:txBody>
                    <a:bodyPr/>
                    <a:lstStyle/>
                    <a:p>
                      <a:pPr marL="1403985">
                        <a:lnSpc>
                          <a:spcPct val="100000"/>
                        </a:lnSpc>
                        <a:spcBef>
                          <a:spcPts val="355"/>
                        </a:spcBef>
                      </a:pPr>
                      <a:r>
                        <a:rPr sz="2300" dirty="0">
                          <a:solidFill>
                            <a:srgbClr val="252423"/>
                          </a:solidFill>
                          <a:latin typeface="Segoe UI"/>
                          <a:cs typeface="Segoe UI"/>
                        </a:rPr>
                        <a:t>1 </a:t>
                      </a:r>
                      <a:r>
                        <a:rPr sz="2300" spc="-25" dirty="0">
                          <a:solidFill>
                            <a:srgbClr val="252423"/>
                          </a:solidFill>
                          <a:latin typeface="Segoe UI"/>
                          <a:cs typeface="Segoe UI"/>
                        </a:rPr>
                        <a:t>197</a:t>
                      </a:r>
                      <a:endParaRPr sz="2300" dirty="0">
                        <a:latin typeface="Segoe UI"/>
                        <a:cs typeface="Segoe UI"/>
                      </a:endParaRPr>
                    </a:p>
                  </a:txBody>
                  <a:tcPr marL="0" marR="0" marT="45085" marB="0">
                    <a:lnL w="19050">
                      <a:solidFill>
                        <a:srgbClr val="003FE2"/>
                      </a:solidFill>
                      <a:prstDash val="solid"/>
                    </a:lnL>
                    <a:lnT w="19050">
                      <a:solidFill>
                        <a:srgbClr val="003FE2"/>
                      </a:solidFill>
                      <a:prstDash val="solid"/>
                    </a:lnT>
                    <a:solidFill>
                      <a:srgbClr val="FFFFFF"/>
                    </a:solidFill>
                  </a:tcPr>
                </a:tc>
                <a:extLst>
                  <a:ext uri="{0D108BD9-81ED-4DB2-BD59-A6C34878D82A}">
                    <a16:rowId xmlns:a16="http://schemas.microsoft.com/office/drawing/2014/main" val="10001"/>
                  </a:ext>
                </a:extLst>
              </a:tr>
            </a:tbl>
          </a:graphicData>
        </a:graphic>
      </p:graphicFrame>
      <p:sp>
        <p:nvSpPr>
          <p:cNvPr id="13" name="object 13"/>
          <p:cNvSpPr txBox="1"/>
          <p:nvPr/>
        </p:nvSpPr>
        <p:spPr>
          <a:xfrm>
            <a:off x="12440790" y="8055496"/>
            <a:ext cx="2078355" cy="1454150"/>
          </a:xfrm>
          <a:prstGeom prst="rect">
            <a:avLst/>
          </a:prstGeom>
        </p:spPr>
        <p:txBody>
          <a:bodyPr vert="horz" wrap="square" lIns="0" tIns="250825" rIns="0" bIns="0" rtlCol="0">
            <a:spAutoFit/>
          </a:bodyPr>
          <a:lstStyle/>
          <a:p>
            <a:pPr marL="57150" algn="ctr">
              <a:lnSpc>
                <a:spcPct val="100000"/>
              </a:lnSpc>
              <a:spcBef>
                <a:spcPts val="1975"/>
              </a:spcBef>
            </a:pPr>
            <a:r>
              <a:rPr sz="3600" dirty="0">
                <a:latin typeface="Segoe UI"/>
                <a:cs typeface="Segoe UI"/>
              </a:rPr>
              <a:t>4</a:t>
            </a:r>
            <a:r>
              <a:rPr sz="3600" spc="5" dirty="0">
                <a:latin typeface="Segoe UI"/>
                <a:cs typeface="Segoe UI"/>
              </a:rPr>
              <a:t> </a:t>
            </a:r>
            <a:r>
              <a:rPr sz="3600" spc="-25" dirty="0">
                <a:latin typeface="Segoe UI"/>
                <a:cs typeface="Segoe UI"/>
              </a:rPr>
              <a:t>946</a:t>
            </a:r>
            <a:endParaRPr sz="3600">
              <a:latin typeface="Segoe UI"/>
              <a:cs typeface="Segoe UI"/>
            </a:endParaRPr>
          </a:p>
          <a:p>
            <a:pPr marL="12700" marR="5080" algn="ctr">
              <a:lnSpc>
                <a:spcPct val="112400"/>
              </a:lnSpc>
              <a:spcBef>
                <a:spcPts val="600"/>
              </a:spcBef>
            </a:pPr>
            <a:r>
              <a:rPr sz="1650" dirty="0">
                <a:latin typeface="Segoe UI"/>
                <a:cs typeface="Segoe UI"/>
              </a:rPr>
              <a:t>personnes</a:t>
            </a:r>
            <a:r>
              <a:rPr sz="1650" spc="-90" dirty="0">
                <a:latin typeface="Segoe UI"/>
                <a:cs typeface="Segoe UI"/>
              </a:rPr>
              <a:t> </a:t>
            </a:r>
            <a:r>
              <a:rPr sz="1650" spc="-10" dirty="0">
                <a:latin typeface="Segoe UI"/>
                <a:cs typeface="Segoe UI"/>
              </a:rPr>
              <a:t>concernées </a:t>
            </a:r>
            <a:r>
              <a:rPr sz="1650" dirty="0">
                <a:latin typeface="Segoe UI"/>
                <a:cs typeface="Segoe UI"/>
              </a:rPr>
              <a:t>adaptations</a:t>
            </a:r>
            <a:r>
              <a:rPr sz="1650" spc="-60" dirty="0">
                <a:latin typeface="Segoe UI"/>
                <a:cs typeface="Segoe UI"/>
              </a:rPr>
              <a:t> </a:t>
            </a:r>
            <a:r>
              <a:rPr sz="1650" dirty="0">
                <a:latin typeface="Segoe UI"/>
                <a:cs typeface="Segoe UI"/>
              </a:rPr>
              <a:t>de</a:t>
            </a:r>
            <a:r>
              <a:rPr sz="1650" spc="-55" dirty="0">
                <a:latin typeface="Segoe UI"/>
                <a:cs typeface="Segoe UI"/>
              </a:rPr>
              <a:t> </a:t>
            </a:r>
            <a:r>
              <a:rPr sz="1650" spc="-20" dirty="0">
                <a:latin typeface="Segoe UI"/>
                <a:cs typeface="Segoe UI"/>
              </a:rPr>
              <a:t>poste</a:t>
            </a:r>
            <a:endParaRPr sz="1650">
              <a:latin typeface="Segoe UI"/>
              <a:cs typeface="Segoe UI"/>
            </a:endParaRPr>
          </a:p>
        </p:txBody>
      </p:sp>
      <p:sp>
        <p:nvSpPr>
          <p:cNvPr id="16" name="object 16"/>
          <p:cNvSpPr txBox="1"/>
          <p:nvPr/>
        </p:nvSpPr>
        <p:spPr>
          <a:xfrm>
            <a:off x="1356248" y="2964815"/>
            <a:ext cx="2482850" cy="1454150"/>
          </a:xfrm>
          <a:prstGeom prst="rect">
            <a:avLst/>
          </a:prstGeom>
        </p:spPr>
        <p:txBody>
          <a:bodyPr vert="horz" wrap="square" lIns="0" tIns="250825" rIns="0" bIns="0" rtlCol="0">
            <a:spAutoFit/>
          </a:bodyPr>
          <a:lstStyle/>
          <a:p>
            <a:pPr marL="57150" algn="ctr">
              <a:lnSpc>
                <a:spcPct val="100000"/>
              </a:lnSpc>
              <a:spcBef>
                <a:spcPts val="1975"/>
              </a:spcBef>
            </a:pPr>
            <a:r>
              <a:rPr sz="3600" dirty="0">
                <a:latin typeface="Segoe UI"/>
                <a:cs typeface="Segoe UI"/>
              </a:rPr>
              <a:t>215</a:t>
            </a:r>
            <a:r>
              <a:rPr sz="3600" spc="5" dirty="0">
                <a:latin typeface="Segoe UI"/>
                <a:cs typeface="Segoe UI"/>
              </a:rPr>
              <a:t> </a:t>
            </a:r>
            <a:r>
              <a:rPr sz="3600" spc="-25" dirty="0">
                <a:latin typeface="Segoe UI"/>
                <a:cs typeface="Segoe UI"/>
              </a:rPr>
              <a:t>393</a:t>
            </a:r>
            <a:endParaRPr sz="3600" dirty="0">
              <a:latin typeface="Segoe UI"/>
              <a:cs typeface="Segoe UI"/>
            </a:endParaRPr>
          </a:p>
          <a:p>
            <a:pPr marL="12700" marR="5080" algn="ctr">
              <a:lnSpc>
                <a:spcPct val="112400"/>
              </a:lnSpc>
              <a:spcBef>
                <a:spcPts val="600"/>
              </a:spcBef>
            </a:pPr>
            <a:r>
              <a:rPr sz="1650" dirty="0">
                <a:latin typeface="Segoe UI"/>
                <a:cs typeface="Segoe UI"/>
              </a:rPr>
              <a:t>examens</a:t>
            </a:r>
            <a:r>
              <a:rPr sz="1650" spc="-70" dirty="0">
                <a:latin typeface="Segoe UI"/>
                <a:cs typeface="Segoe UI"/>
              </a:rPr>
              <a:t> </a:t>
            </a:r>
            <a:r>
              <a:rPr sz="1650" spc="-10" dirty="0">
                <a:latin typeface="Segoe UI"/>
                <a:cs typeface="Segoe UI"/>
              </a:rPr>
              <a:t>complémentaires </a:t>
            </a:r>
            <a:r>
              <a:rPr sz="1650" dirty="0">
                <a:latin typeface="Segoe UI"/>
                <a:cs typeface="Segoe UI"/>
              </a:rPr>
              <a:t>réalisés</a:t>
            </a:r>
            <a:r>
              <a:rPr sz="1650" spc="-45" dirty="0">
                <a:latin typeface="Segoe UI"/>
                <a:cs typeface="Segoe UI"/>
              </a:rPr>
              <a:t> </a:t>
            </a:r>
            <a:r>
              <a:rPr sz="1650" dirty="0">
                <a:latin typeface="Segoe UI"/>
                <a:cs typeface="Segoe UI"/>
              </a:rPr>
              <a:t>en</a:t>
            </a:r>
            <a:r>
              <a:rPr sz="1650" spc="-40" dirty="0">
                <a:latin typeface="Segoe UI"/>
                <a:cs typeface="Segoe UI"/>
              </a:rPr>
              <a:t> </a:t>
            </a:r>
            <a:r>
              <a:rPr sz="1650" spc="-10" dirty="0">
                <a:latin typeface="Segoe UI"/>
                <a:cs typeface="Segoe UI"/>
              </a:rPr>
              <a:t>visite</a:t>
            </a:r>
            <a:endParaRPr sz="1650" dirty="0">
              <a:latin typeface="Segoe UI"/>
              <a:cs typeface="Segoe UI"/>
            </a:endParaRPr>
          </a:p>
        </p:txBody>
      </p:sp>
      <p:sp>
        <p:nvSpPr>
          <p:cNvPr id="18" name="object 18"/>
          <p:cNvSpPr/>
          <p:nvPr/>
        </p:nvSpPr>
        <p:spPr>
          <a:xfrm>
            <a:off x="8685599" y="1350744"/>
            <a:ext cx="2748915" cy="659765"/>
          </a:xfrm>
          <a:custGeom>
            <a:avLst/>
            <a:gdLst/>
            <a:ahLst/>
            <a:cxnLst/>
            <a:rect l="l" t="t" r="r" b="b"/>
            <a:pathLst>
              <a:path w="2748915" h="659764">
                <a:moveTo>
                  <a:pt x="2686228" y="659665"/>
                </a:moveTo>
                <a:lnTo>
                  <a:pt x="69112" y="659665"/>
                </a:lnTo>
                <a:lnTo>
                  <a:pt x="61514" y="656938"/>
                </a:lnTo>
                <a:lnTo>
                  <a:pt x="29175" y="635318"/>
                </a:lnTo>
                <a:lnTo>
                  <a:pt x="7573" y="602966"/>
                </a:lnTo>
                <a:lnTo>
                  <a:pt x="0" y="564863"/>
                </a:lnTo>
                <a:lnTo>
                  <a:pt x="0" y="99679"/>
                </a:lnTo>
                <a:lnTo>
                  <a:pt x="7587" y="61534"/>
                </a:lnTo>
                <a:lnTo>
                  <a:pt x="29196" y="29195"/>
                </a:lnTo>
                <a:lnTo>
                  <a:pt x="61533" y="7587"/>
                </a:lnTo>
                <a:lnTo>
                  <a:pt x="99679" y="0"/>
                </a:lnTo>
                <a:lnTo>
                  <a:pt x="2655661" y="0"/>
                </a:lnTo>
                <a:lnTo>
                  <a:pt x="2665480" y="474"/>
                </a:lnTo>
                <a:lnTo>
                  <a:pt x="2702697" y="11783"/>
                </a:lnTo>
                <a:lnTo>
                  <a:pt x="2732753" y="36474"/>
                </a:lnTo>
                <a:lnTo>
                  <a:pt x="2748606" y="63914"/>
                </a:lnTo>
                <a:lnTo>
                  <a:pt x="2748606" y="600620"/>
                </a:lnTo>
                <a:lnTo>
                  <a:pt x="2726138" y="635345"/>
                </a:lnTo>
                <a:lnTo>
                  <a:pt x="2693800" y="656949"/>
                </a:lnTo>
                <a:lnTo>
                  <a:pt x="2686228" y="659665"/>
                </a:lnTo>
                <a:close/>
              </a:path>
            </a:pathLst>
          </a:custGeom>
          <a:solidFill>
            <a:srgbClr val="003FE2">
              <a:alpha val="29998"/>
            </a:srgbClr>
          </a:solidFill>
        </p:spPr>
        <p:txBody>
          <a:bodyPr wrap="square" lIns="0" tIns="0" rIns="0" bIns="0" rtlCol="0"/>
          <a:lstStyle/>
          <a:p>
            <a:endParaRPr/>
          </a:p>
        </p:txBody>
      </p:sp>
      <p:sp>
        <p:nvSpPr>
          <p:cNvPr id="19" name="object 19"/>
          <p:cNvSpPr txBox="1"/>
          <p:nvPr/>
        </p:nvSpPr>
        <p:spPr>
          <a:xfrm>
            <a:off x="9456595" y="1474879"/>
            <a:ext cx="123952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Sur </a:t>
            </a:r>
            <a:r>
              <a:rPr sz="2300" b="1" spc="-20" dirty="0">
                <a:latin typeface="Segoe UI"/>
                <a:cs typeface="Segoe UI"/>
              </a:rPr>
              <a:t>2023</a:t>
            </a:r>
            <a:endParaRPr sz="2300">
              <a:latin typeface="Segoe UI"/>
              <a:cs typeface="Segoe UI"/>
            </a:endParaRPr>
          </a:p>
        </p:txBody>
      </p:sp>
      <p:sp>
        <p:nvSpPr>
          <p:cNvPr id="21" name="object 21"/>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12</a:t>
            </a:r>
          </a:p>
        </p:txBody>
      </p:sp>
      <p:sp>
        <p:nvSpPr>
          <p:cNvPr id="20" name="object 20"/>
          <p:cNvSpPr txBox="1"/>
          <p:nvPr/>
        </p:nvSpPr>
        <p:spPr>
          <a:xfrm>
            <a:off x="9582460" y="8028367"/>
            <a:ext cx="177546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6</a:t>
            </a:r>
            <a:r>
              <a:rPr sz="3600" spc="5" dirty="0">
                <a:latin typeface="Segoe UI"/>
                <a:cs typeface="Segoe UI"/>
              </a:rPr>
              <a:t> </a:t>
            </a:r>
            <a:r>
              <a:rPr sz="3600" spc="-25" dirty="0">
                <a:latin typeface="Segoe UI"/>
                <a:cs typeface="Segoe UI"/>
              </a:rPr>
              <a:t>013</a:t>
            </a:r>
            <a:endParaRPr sz="3600">
              <a:latin typeface="Segoe UI"/>
              <a:cs typeface="Segoe UI"/>
            </a:endParaRPr>
          </a:p>
          <a:p>
            <a:pPr algn="ctr">
              <a:lnSpc>
                <a:spcPct val="100000"/>
              </a:lnSpc>
              <a:spcBef>
                <a:spcPts val="850"/>
              </a:spcBef>
            </a:pPr>
            <a:r>
              <a:rPr sz="1650" dirty="0">
                <a:latin typeface="Segoe UI"/>
                <a:cs typeface="Segoe UI"/>
              </a:rPr>
              <a:t>adaptations</a:t>
            </a:r>
            <a:r>
              <a:rPr sz="1650" spc="-95" dirty="0">
                <a:latin typeface="Segoe UI"/>
                <a:cs typeface="Segoe UI"/>
              </a:rPr>
              <a:t> </a:t>
            </a:r>
            <a:r>
              <a:rPr sz="1650" spc="-10" dirty="0">
                <a:latin typeface="Segoe UI"/>
                <a:cs typeface="Segoe UI"/>
              </a:rPr>
              <a:t>postes</a:t>
            </a:r>
            <a:endParaRPr sz="1650">
              <a:latin typeface="Segoe UI"/>
              <a:cs typeface="Segoe UI"/>
            </a:endParaRPr>
          </a:p>
        </p:txBody>
      </p:sp>
      <p:sp>
        <p:nvSpPr>
          <p:cNvPr id="23" name="Titre 22">
            <a:extLst>
              <a:ext uri="{FF2B5EF4-FFF2-40B4-BE49-F238E27FC236}">
                <a16:creationId xmlns:a16="http://schemas.microsoft.com/office/drawing/2014/main" id="{BBD84CDA-CA02-0811-5E1F-49D884F49AC7}"/>
              </a:ext>
            </a:extLst>
          </p:cNvPr>
          <p:cNvSpPr>
            <a:spLocks noGrp="1"/>
          </p:cNvSpPr>
          <p:nvPr>
            <p:ph type="title"/>
          </p:nvPr>
        </p:nvSpPr>
        <p:spPr/>
        <p:txBody>
          <a:bodyPr/>
          <a:lstStyle/>
          <a:p>
            <a:endParaRPr lang="fr-FR"/>
          </a:p>
        </p:txBody>
      </p:sp>
      <p:sp>
        <p:nvSpPr>
          <p:cNvPr id="15" name="Organigramme : Données stockées 14">
            <a:extLst>
              <a:ext uri="{FF2B5EF4-FFF2-40B4-BE49-F238E27FC236}">
                <a16:creationId xmlns:a16="http://schemas.microsoft.com/office/drawing/2014/main" id="{27A1CFB4-C31A-E8E9-A8BC-0A29DE83C19D}"/>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088EA1EB-5A9B-8C9F-622A-486CE76ABCE2}"/>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MAINTIEN EN EMPLOI ET INAPTITUDE</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8308" y="2372148"/>
            <a:ext cx="410845" cy="525780"/>
          </a:xfrm>
          <a:custGeom>
            <a:avLst/>
            <a:gdLst/>
            <a:ahLst/>
            <a:cxnLst/>
            <a:rect l="l" t="t" r="r" b="b"/>
            <a:pathLst>
              <a:path w="410844" h="525780">
                <a:moveTo>
                  <a:pt x="0" y="525669"/>
                </a:moveTo>
                <a:lnTo>
                  <a:pt x="0" y="525666"/>
                </a:lnTo>
              </a:path>
              <a:path w="410844" h="525780">
                <a:moveTo>
                  <a:pt x="645" y="499275"/>
                </a:moveTo>
                <a:lnTo>
                  <a:pt x="652" y="499080"/>
                </a:lnTo>
                <a:lnTo>
                  <a:pt x="672" y="498754"/>
                </a:lnTo>
              </a:path>
              <a:path w="410844" h="525780">
                <a:moveTo>
                  <a:pt x="2565" y="473069"/>
                </a:moveTo>
                <a:lnTo>
                  <a:pt x="2609" y="472556"/>
                </a:lnTo>
                <a:lnTo>
                  <a:pt x="2665" y="472046"/>
                </a:lnTo>
              </a:path>
              <a:path w="410844" h="525780">
                <a:moveTo>
                  <a:pt x="5820" y="446484"/>
                </a:moveTo>
                <a:lnTo>
                  <a:pt x="5864" y="446160"/>
                </a:lnTo>
                <a:lnTo>
                  <a:pt x="5895" y="445969"/>
                </a:lnTo>
              </a:path>
              <a:path w="410844" h="525780">
                <a:moveTo>
                  <a:pt x="10411" y="419958"/>
                </a:moveTo>
                <a:lnTo>
                  <a:pt x="10411" y="419955"/>
                </a:lnTo>
                <a:lnTo>
                  <a:pt x="10412" y="419953"/>
                </a:lnTo>
              </a:path>
              <a:path w="410844" h="525780">
                <a:moveTo>
                  <a:pt x="16194" y="394189"/>
                </a:moveTo>
                <a:lnTo>
                  <a:pt x="16238" y="394005"/>
                </a:lnTo>
                <a:lnTo>
                  <a:pt x="16320" y="393695"/>
                </a:lnTo>
              </a:path>
              <a:path w="410844" h="525780">
                <a:moveTo>
                  <a:pt x="23191" y="368859"/>
                </a:moveTo>
                <a:lnTo>
                  <a:pt x="23332" y="368372"/>
                </a:lnTo>
                <a:lnTo>
                  <a:pt x="23485" y="367891"/>
                </a:lnTo>
              </a:path>
              <a:path w="410844" h="525780">
                <a:moveTo>
                  <a:pt x="31571" y="343419"/>
                </a:moveTo>
                <a:lnTo>
                  <a:pt x="31675" y="343118"/>
                </a:lnTo>
                <a:lnTo>
                  <a:pt x="31739" y="342946"/>
                </a:lnTo>
              </a:path>
              <a:path w="410844" h="525780">
                <a:moveTo>
                  <a:pt x="51947" y="294159"/>
                </a:moveTo>
                <a:lnTo>
                  <a:pt x="52024" y="293990"/>
                </a:lnTo>
                <a:lnTo>
                  <a:pt x="52163" y="293705"/>
                </a:lnTo>
              </a:path>
              <a:path w="410844" h="525780">
                <a:moveTo>
                  <a:pt x="63751" y="270681"/>
                </a:moveTo>
                <a:lnTo>
                  <a:pt x="63983" y="270234"/>
                </a:lnTo>
                <a:lnTo>
                  <a:pt x="64225" y="269794"/>
                </a:lnTo>
              </a:path>
              <a:path w="410844" h="525780">
                <a:moveTo>
                  <a:pt x="76934" y="247363"/>
                </a:moveTo>
                <a:lnTo>
                  <a:pt x="77092" y="247092"/>
                </a:lnTo>
                <a:lnTo>
                  <a:pt x="77185" y="246940"/>
                </a:lnTo>
              </a:path>
              <a:path w="410844" h="525780">
                <a:moveTo>
                  <a:pt x="106532" y="203020"/>
                </a:moveTo>
                <a:lnTo>
                  <a:pt x="106635" y="202878"/>
                </a:lnTo>
                <a:lnTo>
                  <a:pt x="106820" y="202634"/>
                </a:lnTo>
              </a:path>
              <a:path w="410844" h="525780">
                <a:moveTo>
                  <a:pt x="122689" y="182297"/>
                </a:moveTo>
                <a:lnTo>
                  <a:pt x="122998" y="181911"/>
                </a:lnTo>
                <a:lnTo>
                  <a:pt x="123315" y="181534"/>
                </a:lnTo>
              </a:path>
              <a:path w="410844" h="525780">
                <a:moveTo>
                  <a:pt x="140167" y="162001"/>
                </a:moveTo>
                <a:lnTo>
                  <a:pt x="140370" y="161772"/>
                </a:lnTo>
                <a:lnTo>
                  <a:pt x="140487" y="161645"/>
                </a:lnTo>
              </a:path>
              <a:path w="410844" h="525780">
                <a:moveTo>
                  <a:pt x="177848" y="124285"/>
                </a:moveTo>
                <a:lnTo>
                  <a:pt x="177971" y="124170"/>
                </a:lnTo>
                <a:lnTo>
                  <a:pt x="178195" y="123972"/>
                </a:lnTo>
              </a:path>
              <a:path w="410844" h="525780">
                <a:moveTo>
                  <a:pt x="197738" y="107112"/>
                </a:moveTo>
                <a:lnTo>
                  <a:pt x="198110" y="106799"/>
                </a:lnTo>
                <a:lnTo>
                  <a:pt x="198489" y="106495"/>
                </a:lnTo>
              </a:path>
              <a:path w="410844" h="525780">
                <a:moveTo>
                  <a:pt x="218840" y="90616"/>
                </a:moveTo>
                <a:lnTo>
                  <a:pt x="219077" y="90436"/>
                </a:lnTo>
                <a:lnTo>
                  <a:pt x="219210" y="90339"/>
                </a:lnTo>
              </a:path>
              <a:path w="410844" h="525780">
                <a:moveTo>
                  <a:pt x="263151" y="60979"/>
                </a:moveTo>
                <a:lnTo>
                  <a:pt x="263292" y="60892"/>
                </a:lnTo>
                <a:lnTo>
                  <a:pt x="263548" y="60743"/>
                </a:lnTo>
              </a:path>
              <a:path w="410844" h="525780">
                <a:moveTo>
                  <a:pt x="286007" y="48018"/>
                </a:moveTo>
                <a:lnTo>
                  <a:pt x="286433" y="47783"/>
                </a:lnTo>
                <a:lnTo>
                  <a:pt x="286863" y="47560"/>
                </a:lnTo>
              </a:path>
              <a:path w="410844" h="525780">
                <a:moveTo>
                  <a:pt x="309921" y="35956"/>
                </a:moveTo>
                <a:lnTo>
                  <a:pt x="310189" y="35825"/>
                </a:lnTo>
                <a:lnTo>
                  <a:pt x="310339" y="35756"/>
                </a:lnTo>
              </a:path>
              <a:path w="410844" h="525780">
                <a:moveTo>
                  <a:pt x="359157" y="15535"/>
                </a:moveTo>
                <a:lnTo>
                  <a:pt x="359318" y="15475"/>
                </a:lnTo>
                <a:lnTo>
                  <a:pt x="359605" y="15377"/>
                </a:lnTo>
              </a:path>
              <a:path w="410844" h="525780">
                <a:moveTo>
                  <a:pt x="384102" y="7282"/>
                </a:moveTo>
                <a:lnTo>
                  <a:pt x="384572" y="7133"/>
                </a:lnTo>
                <a:lnTo>
                  <a:pt x="385044" y="6996"/>
                </a:lnTo>
              </a:path>
              <a:path w="410844" h="525780">
                <a:moveTo>
                  <a:pt x="409911" y="116"/>
                </a:moveTo>
                <a:lnTo>
                  <a:pt x="410204" y="39"/>
                </a:lnTo>
                <a:lnTo>
                  <a:pt x="410371" y="0"/>
                </a:lnTo>
              </a:path>
            </a:pathLst>
          </a:custGeom>
          <a:ln w="31412">
            <a:solidFill>
              <a:srgbClr val="003FE2"/>
            </a:solidFill>
          </a:ln>
        </p:spPr>
        <p:txBody>
          <a:bodyPr wrap="square" lIns="0" tIns="0" rIns="0" bIns="0" rtlCol="0"/>
          <a:lstStyle/>
          <a:p>
            <a:endParaRPr/>
          </a:p>
        </p:txBody>
      </p:sp>
      <p:sp>
        <p:nvSpPr>
          <p:cNvPr id="3" name="object 3"/>
          <p:cNvSpPr/>
          <p:nvPr/>
        </p:nvSpPr>
        <p:spPr>
          <a:xfrm>
            <a:off x="980500" y="2356595"/>
            <a:ext cx="53340" cy="5715"/>
          </a:xfrm>
          <a:custGeom>
            <a:avLst/>
            <a:gdLst/>
            <a:ahLst/>
            <a:cxnLst/>
            <a:rect l="l" t="t" r="r" b="b"/>
            <a:pathLst>
              <a:path w="53340" h="5714">
                <a:moveTo>
                  <a:pt x="0" y="5245"/>
                </a:moveTo>
                <a:lnTo>
                  <a:pt x="168" y="5218"/>
                </a:lnTo>
                <a:lnTo>
                  <a:pt x="467" y="5177"/>
                </a:lnTo>
              </a:path>
              <a:path w="53340" h="5714">
                <a:moveTo>
                  <a:pt x="26076" y="2017"/>
                </a:moveTo>
                <a:lnTo>
                  <a:pt x="26564" y="1963"/>
                </a:lnTo>
                <a:lnTo>
                  <a:pt x="27052" y="1921"/>
                </a:lnTo>
              </a:path>
              <a:path w="53340" h="5714">
                <a:moveTo>
                  <a:pt x="52786" y="24"/>
                </a:moveTo>
                <a:lnTo>
                  <a:pt x="53088" y="6"/>
                </a:lnTo>
                <a:lnTo>
                  <a:pt x="53257" y="0"/>
                </a:lnTo>
              </a:path>
            </a:pathLst>
          </a:custGeom>
          <a:ln w="31412">
            <a:solidFill>
              <a:srgbClr val="003FE2"/>
            </a:solidFill>
          </a:ln>
        </p:spPr>
        <p:txBody>
          <a:bodyPr wrap="square" lIns="0" tIns="0" rIns="0" bIns="0" rtlCol="0"/>
          <a:lstStyle/>
          <a:p>
            <a:endParaRPr/>
          </a:p>
        </p:txBody>
      </p:sp>
      <p:sp>
        <p:nvSpPr>
          <p:cNvPr id="4" name="object 4"/>
          <p:cNvSpPr/>
          <p:nvPr/>
        </p:nvSpPr>
        <p:spPr>
          <a:xfrm>
            <a:off x="19112227" y="2356595"/>
            <a:ext cx="53340" cy="5715"/>
          </a:xfrm>
          <a:custGeom>
            <a:avLst/>
            <a:gdLst/>
            <a:ahLst/>
            <a:cxnLst/>
            <a:rect l="l" t="t" r="r" b="b"/>
            <a:pathLst>
              <a:path w="53340" h="5714">
                <a:moveTo>
                  <a:pt x="0" y="0"/>
                </a:moveTo>
                <a:lnTo>
                  <a:pt x="165" y="6"/>
                </a:lnTo>
                <a:lnTo>
                  <a:pt x="455" y="23"/>
                </a:lnTo>
              </a:path>
              <a:path w="53340" h="5714">
                <a:moveTo>
                  <a:pt x="26218" y="1922"/>
                </a:moveTo>
                <a:lnTo>
                  <a:pt x="26690" y="1963"/>
                </a:lnTo>
                <a:lnTo>
                  <a:pt x="27150" y="2014"/>
                </a:lnTo>
              </a:path>
              <a:path w="53340" h="5714">
                <a:moveTo>
                  <a:pt x="52798" y="5179"/>
                </a:moveTo>
                <a:lnTo>
                  <a:pt x="53085" y="5218"/>
                </a:lnTo>
                <a:lnTo>
                  <a:pt x="53234" y="5242"/>
                </a:lnTo>
              </a:path>
            </a:pathLst>
          </a:custGeom>
          <a:ln w="31412">
            <a:solidFill>
              <a:srgbClr val="003FE2"/>
            </a:solidFill>
          </a:ln>
        </p:spPr>
        <p:txBody>
          <a:bodyPr wrap="square" lIns="0" tIns="0" rIns="0" bIns="0" rtlCol="0"/>
          <a:lstStyle/>
          <a:p>
            <a:endParaRPr/>
          </a:p>
        </p:txBody>
      </p:sp>
      <p:grpSp>
        <p:nvGrpSpPr>
          <p:cNvPr id="5" name="object 5"/>
          <p:cNvGrpSpPr/>
          <p:nvPr/>
        </p:nvGrpSpPr>
        <p:grpSpPr>
          <a:xfrm>
            <a:off x="19217330" y="2356448"/>
            <a:ext cx="426084" cy="4956175"/>
            <a:chOff x="19217330" y="2356448"/>
            <a:chExt cx="426084" cy="4956175"/>
          </a:xfrm>
        </p:grpSpPr>
        <p:sp>
          <p:nvSpPr>
            <p:cNvPr id="6" name="object 6"/>
            <p:cNvSpPr/>
            <p:nvPr/>
          </p:nvSpPr>
          <p:spPr>
            <a:xfrm>
              <a:off x="19217330" y="2372155"/>
              <a:ext cx="387350" cy="368935"/>
            </a:xfrm>
            <a:custGeom>
              <a:avLst/>
              <a:gdLst/>
              <a:ahLst/>
              <a:cxnLst/>
              <a:rect l="l" t="t" r="r" b="b"/>
              <a:pathLst>
                <a:path w="387350" h="368935">
                  <a:moveTo>
                    <a:pt x="0" y="0"/>
                  </a:moveTo>
                  <a:lnTo>
                    <a:pt x="137" y="32"/>
                  </a:lnTo>
                  <a:lnTo>
                    <a:pt x="395" y="100"/>
                  </a:lnTo>
                </a:path>
                <a:path w="387350" h="368935">
                  <a:moveTo>
                    <a:pt x="25321" y="6996"/>
                  </a:moveTo>
                  <a:lnTo>
                    <a:pt x="25769" y="7126"/>
                  </a:lnTo>
                  <a:lnTo>
                    <a:pt x="26209" y="7265"/>
                  </a:lnTo>
                </a:path>
                <a:path w="387350" h="368935">
                  <a:moveTo>
                    <a:pt x="50790" y="15388"/>
                  </a:moveTo>
                  <a:lnTo>
                    <a:pt x="51024" y="15469"/>
                  </a:lnTo>
                  <a:lnTo>
                    <a:pt x="51124" y="15506"/>
                  </a:lnTo>
                </a:path>
                <a:path w="387350" h="368935">
                  <a:moveTo>
                    <a:pt x="100054" y="35773"/>
                  </a:moveTo>
                  <a:lnTo>
                    <a:pt x="100153" y="35818"/>
                  </a:lnTo>
                  <a:lnTo>
                    <a:pt x="100361" y="35920"/>
                  </a:lnTo>
                </a:path>
                <a:path w="387350" h="368935">
                  <a:moveTo>
                    <a:pt x="123525" y="47577"/>
                  </a:moveTo>
                  <a:lnTo>
                    <a:pt x="123909" y="47777"/>
                  </a:lnTo>
                  <a:lnTo>
                    <a:pt x="124283" y="47982"/>
                  </a:lnTo>
                </a:path>
                <a:path w="387350" h="368935">
                  <a:moveTo>
                    <a:pt x="146797" y="60739"/>
                  </a:moveTo>
                  <a:lnTo>
                    <a:pt x="147048" y="60886"/>
                  </a:lnTo>
                  <a:lnTo>
                    <a:pt x="147183" y="60968"/>
                  </a:lnTo>
                </a:path>
                <a:path w="387350" h="368935">
                  <a:moveTo>
                    <a:pt x="169501" y="75105"/>
                  </a:moveTo>
                  <a:lnTo>
                    <a:pt x="169517" y="75115"/>
                  </a:lnTo>
                  <a:lnTo>
                    <a:pt x="169534" y="75126"/>
                  </a:lnTo>
                </a:path>
                <a:path w="387350" h="368935">
                  <a:moveTo>
                    <a:pt x="191146" y="90344"/>
                  </a:moveTo>
                  <a:lnTo>
                    <a:pt x="191263" y="90429"/>
                  </a:lnTo>
                  <a:lnTo>
                    <a:pt x="191481" y="90595"/>
                  </a:lnTo>
                </a:path>
                <a:path w="387350" h="368935">
                  <a:moveTo>
                    <a:pt x="211872" y="106506"/>
                  </a:moveTo>
                  <a:lnTo>
                    <a:pt x="212230" y="106792"/>
                  </a:lnTo>
                  <a:lnTo>
                    <a:pt x="212578" y="107085"/>
                  </a:lnTo>
                </a:path>
                <a:path w="387350" h="368935">
                  <a:moveTo>
                    <a:pt x="232177" y="123994"/>
                  </a:moveTo>
                  <a:lnTo>
                    <a:pt x="232369" y="124164"/>
                  </a:lnTo>
                  <a:lnTo>
                    <a:pt x="232458" y="124246"/>
                  </a:lnTo>
                </a:path>
                <a:path w="387350" h="368935">
                  <a:moveTo>
                    <a:pt x="269888" y="161676"/>
                  </a:moveTo>
                  <a:lnTo>
                    <a:pt x="269971" y="161765"/>
                  </a:lnTo>
                  <a:lnTo>
                    <a:pt x="270137" y="161953"/>
                  </a:lnTo>
                </a:path>
                <a:path w="387350" h="368935">
                  <a:moveTo>
                    <a:pt x="287072" y="181582"/>
                  </a:moveTo>
                  <a:lnTo>
                    <a:pt x="287343" y="181904"/>
                  </a:lnTo>
                  <a:lnTo>
                    <a:pt x="287604" y="182231"/>
                  </a:lnTo>
                </a:path>
                <a:path w="387350" h="368935">
                  <a:moveTo>
                    <a:pt x="303553" y="202671"/>
                  </a:moveTo>
                  <a:lnTo>
                    <a:pt x="303706" y="202871"/>
                  </a:lnTo>
                  <a:lnTo>
                    <a:pt x="303775" y="202967"/>
                  </a:lnTo>
                </a:path>
                <a:path w="387350" h="368935">
                  <a:moveTo>
                    <a:pt x="333188" y="246987"/>
                  </a:moveTo>
                  <a:lnTo>
                    <a:pt x="333249" y="247086"/>
                  </a:lnTo>
                  <a:lnTo>
                    <a:pt x="333372" y="247297"/>
                  </a:lnTo>
                </a:path>
                <a:path w="387350" h="368935">
                  <a:moveTo>
                    <a:pt x="346190" y="269920"/>
                  </a:moveTo>
                  <a:lnTo>
                    <a:pt x="346359" y="270227"/>
                  </a:lnTo>
                  <a:lnTo>
                    <a:pt x="346517" y="270532"/>
                  </a:lnTo>
                </a:path>
                <a:path w="387350" h="368935">
                  <a:moveTo>
                    <a:pt x="358276" y="293896"/>
                  </a:moveTo>
                  <a:lnTo>
                    <a:pt x="358312" y="293972"/>
                  </a:lnTo>
                </a:path>
                <a:path w="387350" h="368935">
                  <a:moveTo>
                    <a:pt x="378637" y="343032"/>
                  </a:moveTo>
                  <a:lnTo>
                    <a:pt x="378666" y="343112"/>
                  </a:lnTo>
                  <a:lnTo>
                    <a:pt x="378736" y="343314"/>
                  </a:lnTo>
                </a:path>
                <a:path w="387350" h="368935">
                  <a:moveTo>
                    <a:pt x="386934" y="368123"/>
                  </a:moveTo>
                  <a:lnTo>
                    <a:pt x="387011" y="368366"/>
                  </a:lnTo>
                  <a:lnTo>
                    <a:pt x="387080" y="368605"/>
                  </a:lnTo>
                </a:path>
              </a:pathLst>
            </a:custGeom>
            <a:ln w="31412">
              <a:solidFill>
                <a:srgbClr val="003FE2"/>
              </a:solidFill>
            </a:ln>
          </p:spPr>
          <p:txBody>
            <a:bodyPr wrap="square" lIns="0" tIns="0" rIns="0" bIns="0" rtlCol="0"/>
            <a:lstStyle/>
            <a:p>
              <a:endParaRPr/>
            </a:p>
          </p:txBody>
        </p:sp>
        <p:sp>
          <p:nvSpPr>
            <p:cNvPr id="7" name="object 7"/>
            <p:cNvSpPr/>
            <p:nvPr/>
          </p:nvSpPr>
          <p:spPr>
            <a:xfrm>
              <a:off x="19611413" y="2750362"/>
              <a:ext cx="635" cy="31750"/>
            </a:xfrm>
            <a:custGeom>
              <a:avLst/>
              <a:gdLst/>
              <a:ahLst/>
              <a:cxnLst/>
              <a:rect l="l" t="t" r="r" b="b"/>
              <a:pathLst>
                <a:path w="634" h="31750">
                  <a:moveTo>
                    <a:pt x="0" y="0"/>
                  </a:moveTo>
                  <a:lnTo>
                    <a:pt x="18" y="31484"/>
                  </a:lnTo>
                  <a:lnTo>
                    <a:pt x="0" y="0"/>
                  </a:lnTo>
                  <a:close/>
                </a:path>
              </a:pathLst>
            </a:custGeom>
            <a:solidFill>
              <a:srgbClr val="003FE2"/>
            </a:solidFill>
          </p:spPr>
          <p:txBody>
            <a:bodyPr wrap="square" lIns="0" tIns="0" rIns="0" bIns="0" rtlCol="0"/>
            <a:lstStyle/>
            <a:p>
              <a:endParaRPr/>
            </a:p>
          </p:txBody>
        </p:sp>
        <p:sp>
          <p:nvSpPr>
            <p:cNvPr id="8" name="object 8"/>
            <p:cNvSpPr/>
            <p:nvPr/>
          </p:nvSpPr>
          <p:spPr>
            <a:xfrm>
              <a:off x="19621786" y="2818245"/>
              <a:ext cx="6350" cy="4494530"/>
            </a:xfrm>
            <a:custGeom>
              <a:avLst/>
              <a:gdLst/>
              <a:ahLst/>
              <a:cxnLst/>
              <a:rect l="l" t="t" r="r" b="b"/>
              <a:pathLst>
                <a:path w="6350" h="4494530">
                  <a:moveTo>
                    <a:pt x="12" y="0"/>
                  </a:moveTo>
                  <a:lnTo>
                    <a:pt x="22" y="63"/>
                  </a:lnTo>
                  <a:lnTo>
                    <a:pt x="48" y="257"/>
                  </a:lnTo>
                </a:path>
                <a:path w="6350" h="4494530">
                  <a:moveTo>
                    <a:pt x="3232" y="26052"/>
                  </a:moveTo>
                  <a:lnTo>
                    <a:pt x="3277" y="26460"/>
                  </a:lnTo>
                  <a:lnTo>
                    <a:pt x="3313" y="26871"/>
                  </a:lnTo>
                </a:path>
                <a:path w="6350" h="4494530">
                  <a:moveTo>
                    <a:pt x="5217" y="52705"/>
                  </a:moveTo>
                  <a:lnTo>
                    <a:pt x="5234" y="52984"/>
                  </a:lnTo>
                  <a:lnTo>
                    <a:pt x="5239" y="53132"/>
                  </a:lnTo>
                </a:path>
                <a:path w="6350" h="4494530">
                  <a:moveTo>
                    <a:pt x="5887" y="79571"/>
                  </a:moveTo>
                  <a:lnTo>
                    <a:pt x="5887" y="4414518"/>
                  </a:lnTo>
                </a:path>
                <a:path w="6350" h="4494530">
                  <a:moveTo>
                    <a:pt x="5240" y="4440942"/>
                  </a:moveTo>
                  <a:lnTo>
                    <a:pt x="5234" y="4441106"/>
                  </a:lnTo>
                  <a:lnTo>
                    <a:pt x="5216" y="4441403"/>
                  </a:lnTo>
                </a:path>
                <a:path w="6350" h="4494530">
                  <a:moveTo>
                    <a:pt x="3317" y="4467172"/>
                  </a:moveTo>
                  <a:lnTo>
                    <a:pt x="3277" y="4467630"/>
                  </a:lnTo>
                  <a:lnTo>
                    <a:pt x="3227" y="4468085"/>
                  </a:lnTo>
                </a:path>
                <a:path w="6350" h="4494530">
                  <a:moveTo>
                    <a:pt x="58" y="4493757"/>
                  </a:moveTo>
                  <a:lnTo>
                    <a:pt x="22" y="4494026"/>
                  </a:lnTo>
                  <a:lnTo>
                    <a:pt x="0" y="4494165"/>
                  </a:lnTo>
                </a:path>
              </a:pathLst>
            </a:custGeom>
            <a:ln w="31412">
              <a:solidFill>
                <a:srgbClr val="003FE2"/>
              </a:solidFill>
            </a:ln>
          </p:spPr>
          <p:txBody>
            <a:bodyPr wrap="square" lIns="0" tIns="0" rIns="0" bIns="0" rtlCol="0"/>
            <a:lstStyle/>
            <a:p>
              <a:endParaRPr/>
            </a:p>
          </p:txBody>
        </p:sp>
      </p:grpSp>
      <p:sp>
        <p:nvSpPr>
          <p:cNvPr id="9" name="object 9"/>
          <p:cNvSpPr/>
          <p:nvPr/>
        </p:nvSpPr>
        <p:spPr>
          <a:xfrm>
            <a:off x="19217389" y="7364325"/>
            <a:ext cx="394335" cy="394335"/>
          </a:xfrm>
          <a:custGeom>
            <a:avLst/>
            <a:gdLst/>
            <a:ahLst/>
            <a:cxnLst/>
            <a:rect l="l" t="t" r="r" b="b"/>
            <a:pathLst>
              <a:path w="394334" h="394334">
                <a:moveTo>
                  <a:pt x="394068" y="0"/>
                </a:moveTo>
                <a:lnTo>
                  <a:pt x="394044" y="100"/>
                </a:lnTo>
                <a:lnTo>
                  <a:pt x="393984" y="328"/>
                </a:lnTo>
              </a:path>
              <a:path w="394334" h="394334">
                <a:moveTo>
                  <a:pt x="387073" y="25306"/>
                </a:moveTo>
                <a:lnTo>
                  <a:pt x="386950" y="25733"/>
                </a:lnTo>
                <a:lnTo>
                  <a:pt x="386815" y="26157"/>
                </a:lnTo>
              </a:path>
              <a:path w="394334" h="394334">
                <a:moveTo>
                  <a:pt x="378701" y="50711"/>
                </a:moveTo>
                <a:lnTo>
                  <a:pt x="378607" y="50987"/>
                </a:lnTo>
                <a:lnTo>
                  <a:pt x="378551" y="51137"/>
                </a:lnTo>
              </a:path>
              <a:path w="394334" h="394334">
                <a:moveTo>
                  <a:pt x="369068" y="75712"/>
                </a:moveTo>
                <a:lnTo>
                  <a:pt x="369033" y="75801"/>
                </a:lnTo>
                <a:lnTo>
                  <a:pt x="368996" y="75885"/>
                </a:lnTo>
              </a:path>
              <a:path w="394334" h="394334">
                <a:moveTo>
                  <a:pt x="358344" y="99922"/>
                </a:moveTo>
                <a:lnTo>
                  <a:pt x="358255" y="100116"/>
                </a:lnTo>
                <a:lnTo>
                  <a:pt x="358106" y="100423"/>
                </a:lnTo>
              </a:path>
              <a:path w="394334" h="394334">
                <a:moveTo>
                  <a:pt x="346514" y="123454"/>
                </a:moveTo>
                <a:lnTo>
                  <a:pt x="346298" y="123872"/>
                </a:lnTo>
                <a:lnTo>
                  <a:pt x="346073" y="124280"/>
                </a:lnTo>
              </a:path>
              <a:path w="394334" h="394334">
                <a:moveTo>
                  <a:pt x="333293" y="146836"/>
                </a:moveTo>
                <a:lnTo>
                  <a:pt x="333189" y="147013"/>
                </a:lnTo>
                <a:lnTo>
                  <a:pt x="333150" y="147077"/>
                </a:lnTo>
              </a:path>
              <a:path w="394334" h="394334">
                <a:moveTo>
                  <a:pt x="303670" y="191195"/>
                </a:moveTo>
                <a:lnTo>
                  <a:pt x="303647" y="191228"/>
                </a:lnTo>
                <a:lnTo>
                  <a:pt x="303541" y="191367"/>
                </a:lnTo>
              </a:path>
              <a:path w="394334" h="394334">
                <a:moveTo>
                  <a:pt x="287439" y="212004"/>
                </a:moveTo>
                <a:lnTo>
                  <a:pt x="287286" y="212195"/>
                </a:lnTo>
                <a:lnTo>
                  <a:pt x="287122" y="212389"/>
                </a:lnTo>
              </a:path>
              <a:path w="394334" h="394334">
                <a:moveTo>
                  <a:pt x="270049" y="232180"/>
                </a:moveTo>
                <a:lnTo>
                  <a:pt x="269912" y="232334"/>
                </a:lnTo>
                <a:lnTo>
                  <a:pt x="269859" y="232392"/>
                </a:lnTo>
              </a:path>
              <a:path w="394334" h="394334">
                <a:moveTo>
                  <a:pt x="232332" y="269916"/>
                </a:moveTo>
                <a:lnTo>
                  <a:pt x="232311" y="269936"/>
                </a:lnTo>
                <a:lnTo>
                  <a:pt x="232189" y="270043"/>
                </a:lnTo>
              </a:path>
              <a:path w="394334" h="394334">
                <a:moveTo>
                  <a:pt x="212409" y="287109"/>
                </a:moveTo>
                <a:lnTo>
                  <a:pt x="212173" y="287307"/>
                </a:lnTo>
                <a:lnTo>
                  <a:pt x="211927" y="287504"/>
                </a:lnTo>
              </a:path>
              <a:path w="394334" h="394334">
                <a:moveTo>
                  <a:pt x="191339" y="303568"/>
                </a:moveTo>
                <a:lnTo>
                  <a:pt x="191205" y="303670"/>
                </a:lnTo>
                <a:lnTo>
                  <a:pt x="191170" y="303695"/>
                </a:lnTo>
              </a:path>
              <a:path w="394334" h="394334">
                <a:moveTo>
                  <a:pt x="169460" y="318983"/>
                </a:moveTo>
                <a:lnTo>
                  <a:pt x="169458" y="318984"/>
                </a:lnTo>
              </a:path>
              <a:path w="394334" h="394334">
                <a:moveTo>
                  <a:pt x="147040" y="333182"/>
                </a:moveTo>
                <a:lnTo>
                  <a:pt x="146989" y="333214"/>
                </a:lnTo>
                <a:lnTo>
                  <a:pt x="146823" y="333310"/>
                </a:lnTo>
              </a:path>
              <a:path w="394334" h="394334">
                <a:moveTo>
                  <a:pt x="124122" y="346173"/>
                </a:moveTo>
                <a:lnTo>
                  <a:pt x="123849" y="346322"/>
                </a:lnTo>
                <a:lnTo>
                  <a:pt x="123567" y="346469"/>
                </a:lnTo>
              </a:path>
              <a:path w="394334" h="394334">
                <a:moveTo>
                  <a:pt x="100191" y="358233"/>
                </a:moveTo>
                <a:lnTo>
                  <a:pt x="100097" y="358279"/>
                </a:lnTo>
              </a:path>
              <a:path w="394334" h="394334">
                <a:moveTo>
                  <a:pt x="51032" y="378605"/>
                </a:moveTo>
                <a:lnTo>
                  <a:pt x="50963" y="378630"/>
                </a:lnTo>
                <a:lnTo>
                  <a:pt x="50767" y="378698"/>
                </a:lnTo>
              </a:path>
              <a:path w="394334" h="394334">
                <a:moveTo>
                  <a:pt x="26065" y="386860"/>
                </a:moveTo>
                <a:lnTo>
                  <a:pt x="25710" y="386973"/>
                </a:lnTo>
                <a:lnTo>
                  <a:pt x="25348" y="387078"/>
                </a:lnTo>
              </a:path>
              <a:path w="394334" h="394334">
                <a:moveTo>
                  <a:pt x="279" y="394014"/>
                </a:moveTo>
                <a:lnTo>
                  <a:pt x="77" y="394067"/>
                </a:lnTo>
                <a:lnTo>
                  <a:pt x="0" y="394085"/>
                </a:lnTo>
              </a:path>
            </a:pathLst>
          </a:custGeom>
          <a:ln w="31412">
            <a:solidFill>
              <a:srgbClr val="003FE2"/>
            </a:solidFill>
          </a:ln>
        </p:spPr>
        <p:txBody>
          <a:bodyPr wrap="square" lIns="0" tIns="0" rIns="0" bIns="0" rtlCol="0"/>
          <a:lstStyle/>
          <a:p>
            <a:endParaRPr/>
          </a:p>
        </p:txBody>
      </p:sp>
      <p:sp>
        <p:nvSpPr>
          <p:cNvPr id="10" name="object 10"/>
          <p:cNvSpPr/>
          <p:nvPr/>
        </p:nvSpPr>
        <p:spPr>
          <a:xfrm>
            <a:off x="980552" y="7768748"/>
            <a:ext cx="18185130" cy="6350"/>
          </a:xfrm>
          <a:custGeom>
            <a:avLst/>
            <a:gdLst/>
            <a:ahLst/>
            <a:cxnLst/>
            <a:rect l="l" t="t" r="r" b="b"/>
            <a:pathLst>
              <a:path w="18185130" h="6350">
                <a:moveTo>
                  <a:pt x="18184852" y="3"/>
                </a:moveTo>
                <a:lnTo>
                  <a:pt x="18184761" y="18"/>
                </a:lnTo>
                <a:lnTo>
                  <a:pt x="18184533" y="49"/>
                </a:lnTo>
              </a:path>
              <a:path w="18185130" h="6350">
                <a:moveTo>
                  <a:pt x="18158808" y="3224"/>
                </a:moveTo>
                <a:lnTo>
                  <a:pt x="18158366" y="3273"/>
                </a:lnTo>
                <a:lnTo>
                  <a:pt x="18157910" y="3313"/>
                </a:lnTo>
              </a:path>
              <a:path w="18185130" h="6350">
                <a:moveTo>
                  <a:pt x="18132146" y="5212"/>
                </a:moveTo>
                <a:lnTo>
                  <a:pt x="18131841" y="5230"/>
                </a:lnTo>
                <a:lnTo>
                  <a:pt x="18131660" y="5237"/>
                </a:lnTo>
              </a:path>
              <a:path w="18185130" h="6350">
                <a:moveTo>
                  <a:pt x="18105271" y="5883"/>
                </a:moveTo>
                <a:lnTo>
                  <a:pt x="79624" y="5883"/>
                </a:lnTo>
              </a:path>
              <a:path w="18185130" h="6350">
                <a:moveTo>
                  <a:pt x="53221" y="5237"/>
                </a:moveTo>
                <a:lnTo>
                  <a:pt x="53036" y="5230"/>
                </a:lnTo>
                <a:lnTo>
                  <a:pt x="52719" y="5211"/>
                </a:lnTo>
              </a:path>
              <a:path w="18185130" h="6350">
                <a:moveTo>
                  <a:pt x="26986" y="3314"/>
                </a:moveTo>
                <a:lnTo>
                  <a:pt x="26512" y="3273"/>
                </a:lnTo>
                <a:lnTo>
                  <a:pt x="26040" y="3221"/>
                </a:lnTo>
              </a:path>
              <a:path w="18185130" h="6350">
                <a:moveTo>
                  <a:pt x="362" y="52"/>
                </a:moveTo>
                <a:lnTo>
                  <a:pt x="116" y="18"/>
                </a:lnTo>
                <a:lnTo>
                  <a:pt x="0" y="0"/>
                </a:lnTo>
              </a:path>
            </a:pathLst>
          </a:custGeom>
          <a:ln w="31412">
            <a:solidFill>
              <a:srgbClr val="003FE2"/>
            </a:solidFill>
          </a:ln>
        </p:spPr>
        <p:txBody>
          <a:bodyPr wrap="square" lIns="0" tIns="0" rIns="0" bIns="0" rtlCol="0"/>
          <a:lstStyle/>
          <a:p>
            <a:endParaRPr/>
          </a:p>
        </p:txBody>
      </p:sp>
      <p:sp>
        <p:nvSpPr>
          <p:cNvPr id="11" name="object 11"/>
          <p:cNvSpPr/>
          <p:nvPr/>
        </p:nvSpPr>
        <p:spPr>
          <a:xfrm>
            <a:off x="518308" y="2897817"/>
            <a:ext cx="410845" cy="4860925"/>
          </a:xfrm>
          <a:custGeom>
            <a:avLst/>
            <a:gdLst/>
            <a:ahLst/>
            <a:cxnLst/>
            <a:rect l="l" t="t" r="r" b="b"/>
            <a:pathLst>
              <a:path w="410844" h="4860925">
                <a:moveTo>
                  <a:pt x="410292" y="4860596"/>
                </a:moveTo>
                <a:lnTo>
                  <a:pt x="410204" y="4860575"/>
                </a:lnTo>
                <a:lnTo>
                  <a:pt x="409989" y="4860518"/>
                </a:lnTo>
              </a:path>
              <a:path w="410844" h="4860925">
                <a:moveTo>
                  <a:pt x="384965" y="4853595"/>
                </a:moveTo>
                <a:lnTo>
                  <a:pt x="384572" y="4853481"/>
                </a:lnTo>
                <a:lnTo>
                  <a:pt x="384179" y="4853357"/>
                </a:lnTo>
              </a:path>
              <a:path w="410844" h="4860925">
                <a:moveTo>
                  <a:pt x="359546" y="4845217"/>
                </a:moveTo>
                <a:lnTo>
                  <a:pt x="359318" y="4845139"/>
                </a:lnTo>
                <a:lnTo>
                  <a:pt x="359213" y="4845100"/>
                </a:lnTo>
              </a:path>
              <a:path w="410844" h="4860925">
                <a:moveTo>
                  <a:pt x="310279" y="4824830"/>
                </a:moveTo>
                <a:lnTo>
                  <a:pt x="310189" y="4824789"/>
                </a:lnTo>
                <a:lnTo>
                  <a:pt x="309980" y="4824687"/>
                </a:lnTo>
              </a:path>
              <a:path w="410844" h="4860925">
                <a:moveTo>
                  <a:pt x="286818" y="4813030"/>
                </a:moveTo>
                <a:lnTo>
                  <a:pt x="286433" y="4812831"/>
                </a:lnTo>
                <a:lnTo>
                  <a:pt x="286051" y="4812620"/>
                </a:lnTo>
              </a:path>
              <a:path w="410844" h="4860925">
                <a:moveTo>
                  <a:pt x="263508" y="4799848"/>
                </a:moveTo>
                <a:lnTo>
                  <a:pt x="263292" y="4799722"/>
                </a:lnTo>
                <a:lnTo>
                  <a:pt x="263188" y="4799658"/>
                </a:lnTo>
              </a:path>
              <a:path w="410844" h="4860925">
                <a:moveTo>
                  <a:pt x="219179" y="4770253"/>
                </a:moveTo>
                <a:lnTo>
                  <a:pt x="219077" y="4770179"/>
                </a:lnTo>
                <a:lnTo>
                  <a:pt x="218870" y="4770021"/>
                </a:lnTo>
              </a:path>
              <a:path w="410844" h="4860925">
                <a:moveTo>
                  <a:pt x="198466" y="4754100"/>
                </a:moveTo>
                <a:lnTo>
                  <a:pt x="198110" y="4753815"/>
                </a:lnTo>
                <a:lnTo>
                  <a:pt x="197760" y="4753520"/>
                </a:lnTo>
              </a:path>
              <a:path w="410844" h="4860925">
                <a:moveTo>
                  <a:pt x="178180" y="4736629"/>
                </a:moveTo>
                <a:lnTo>
                  <a:pt x="177971" y="4736444"/>
                </a:lnTo>
                <a:lnTo>
                  <a:pt x="177862" y="4736342"/>
                </a:lnTo>
              </a:path>
              <a:path w="410844" h="4860925">
                <a:moveTo>
                  <a:pt x="140485" y="4698967"/>
                </a:moveTo>
                <a:lnTo>
                  <a:pt x="140370" y="4698842"/>
                </a:lnTo>
                <a:lnTo>
                  <a:pt x="140168" y="4698615"/>
                </a:lnTo>
              </a:path>
              <a:path w="410844" h="4860925">
                <a:moveTo>
                  <a:pt x="123313" y="4679078"/>
                </a:moveTo>
                <a:lnTo>
                  <a:pt x="122998" y="4678703"/>
                </a:lnTo>
                <a:lnTo>
                  <a:pt x="122691" y="4678320"/>
                </a:lnTo>
              </a:path>
              <a:path w="410844" h="4860925">
                <a:moveTo>
                  <a:pt x="106828" y="4657990"/>
                </a:moveTo>
                <a:lnTo>
                  <a:pt x="106635" y="4657736"/>
                </a:lnTo>
                <a:lnTo>
                  <a:pt x="106525" y="4657585"/>
                </a:lnTo>
              </a:path>
              <a:path w="410844" h="4860925">
                <a:moveTo>
                  <a:pt x="77179" y="4613664"/>
                </a:moveTo>
                <a:lnTo>
                  <a:pt x="77092" y="4613522"/>
                </a:lnTo>
                <a:lnTo>
                  <a:pt x="76939" y="4613260"/>
                </a:lnTo>
              </a:path>
              <a:path w="410844" h="4860925">
                <a:moveTo>
                  <a:pt x="64221" y="4590813"/>
                </a:moveTo>
                <a:lnTo>
                  <a:pt x="63983" y="4590380"/>
                </a:lnTo>
                <a:lnTo>
                  <a:pt x="63754" y="4589940"/>
                </a:lnTo>
              </a:path>
              <a:path w="410844" h="4860925">
                <a:moveTo>
                  <a:pt x="52158" y="4566897"/>
                </a:moveTo>
                <a:lnTo>
                  <a:pt x="52024" y="4566624"/>
                </a:lnTo>
                <a:lnTo>
                  <a:pt x="51952" y="4566465"/>
                </a:lnTo>
              </a:path>
              <a:path w="410844" h="4860925">
                <a:moveTo>
                  <a:pt x="31739" y="4517668"/>
                </a:moveTo>
                <a:lnTo>
                  <a:pt x="31675" y="4517495"/>
                </a:lnTo>
                <a:lnTo>
                  <a:pt x="31571" y="4517194"/>
                </a:lnTo>
              </a:path>
              <a:path w="410844" h="4860925">
                <a:moveTo>
                  <a:pt x="23484" y="4492721"/>
                </a:moveTo>
                <a:lnTo>
                  <a:pt x="23332" y="4492241"/>
                </a:lnTo>
                <a:lnTo>
                  <a:pt x="23191" y="4491756"/>
                </a:lnTo>
              </a:path>
              <a:path w="410844" h="4860925">
                <a:moveTo>
                  <a:pt x="16321" y="4466921"/>
                </a:moveTo>
                <a:lnTo>
                  <a:pt x="16238" y="4466609"/>
                </a:lnTo>
                <a:lnTo>
                  <a:pt x="16194" y="4466421"/>
                </a:lnTo>
              </a:path>
              <a:path w="410844" h="4860925">
                <a:moveTo>
                  <a:pt x="10413" y="4440667"/>
                </a:moveTo>
                <a:lnTo>
                  <a:pt x="10411" y="4440658"/>
                </a:lnTo>
                <a:lnTo>
                  <a:pt x="10410" y="4440649"/>
                </a:lnTo>
              </a:path>
              <a:path w="410844" h="4860925">
                <a:moveTo>
                  <a:pt x="5895" y="4414648"/>
                </a:moveTo>
                <a:lnTo>
                  <a:pt x="5864" y="4414454"/>
                </a:lnTo>
                <a:lnTo>
                  <a:pt x="5820" y="4414127"/>
                </a:lnTo>
              </a:path>
              <a:path w="410844" h="4860925">
                <a:moveTo>
                  <a:pt x="2665" y="4388569"/>
                </a:moveTo>
                <a:lnTo>
                  <a:pt x="2609" y="4388058"/>
                </a:lnTo>
                <a:lnTo>
                  <a:pt x="2564" y="4387544"/>
                </a:lnTo>
              </a:path>
              <a:path w="410844" h="4860925">
                <a:moveTo>
                  <a:pt x="672" y="4361863"/>
                </a:moveTo>
                <a:lnTo>
                  <a:pt x="652" y="4361534"/>
                </a:lnTo>
                <a:lnTo>
                  <a:pt x="645" y="4361338"/>
                </a:lnTo>
              </a:path>
              <a:path w="410844" h="4860925">
                <a:moveTo>
                  <a:pt x="0" y="4334949"/>
                </a:moveTo>
                <a:lnTo>
                  <a:pt x="0" y="4334946"/>
                </a:lnTo>
                <a:lnTo>
                  <a:pt x="0" y="0"/>
                </a:lnTo>
              </a:path>
            </a:pathLst>
          </a:custGeom>
          <a:ln w="31412">
            <a:solidFill>
              <a:srgbClr val="003FE2"/>
            </a:solidFill>
          </a:ln>
        </p:spPr>
        <p:txBody>
          <a:bodyPr wrap="square" lIns="0" tIns="0" rIns="0" bIns="0" rtlCol="0"/>
          <a:lstStyle/>
          <a:p>
            <a:endParaRPr/>
          </a:p>
        </p:txBody>
      </p:sp>
      <p:sp>
        <p:nvSpPr>
          <p:cNvPr id="15" name="object 15"/>
          <p:cNvSpPr txBox="1">
            <a:spLocks noGrp="1"/>
          </p:cNvSpPr>
          <p:nvPr>
            <p:ph type="title"/>
          </p:nvPr>
        </p:nvSpPr>
        <p:spPr>
          <a:prstGeom prst="rect">
            <a:avLst/>
          </a:prstGeom>
        </p:spPr>
        <p:txBody>
          <a:bodyPr vert="horz" wrap="square" lIns="0" tIns="17145" rIns="0" bIns="0" rtlCol="0">
            <a:spAutoFit/>
          </a:bodyPr>
          <a:lstStyle/>
          <a:p>
            <a:pPr marL="1000125">
              <a:lnSpc>
                <a:spcPct val="100000"/>
              </a:lnSpc>
              <a:spcBef>
                <a:spcPts val="135"/>
              </a:spcBef>
            </a:pPr>
            <a:r>
              <a:rPr dirty="0"/>
              <a:t>Suivi</a:t>
            </a:r>
            <a:r>
              <a:rPr spc="80" dirty="0"/>
              <a:t> </a:t>
            </a:r>
            <a:r>
              <a:rPr dirty="0"/>
              <a:t>individuel</a:t>
            </a:r>
            <a:r>
              <a:rPr spc="85" dirty="0"/>
              <a:t> </a:t>
            </a:r>
            <a:r>
              <a:rPr dirty="0"/>
              <a:t>des</a:t>
            </a:r>
            <a:r>
              <a:rPr spc="85" dirty="0"/>
              <a:t> </a:t>
            </a:r>
            <a:r>
              <a:rPr spc="-10" dirty="0"/>
              <a:t>salariés</a:t>
            </a:r>
          </a:p>
        </p:txBody>
      </p:sp>
      <p:sp>
        <p:nvSpPr>
          <p:cNvPr id="16" name="object 16"/>
          <p:cNvSpPr/>
          <p:nvPr/>
        </p:nvSpPr>
        <p:spPr>
          <a:xfrm>
            <a:off x="9588713" y="8222262"/>
            <a:ext cx="9659620" cy="2371725"/>
          </a:xfrm>
          <a:custGeom>
            <a:avLst/>
            <a:gdLst/>
            <a:ahLst/>
            <a:cxnLst/>
            <a:rect l="l" t="t" r="r" b="b"/>
            <a:pathLst>
              <a:path w="9659619" h="2371725">
                <a:moveTo>
                  <a:pt x="0" y="2143913"/>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9431649" y="0"/>
                </a:lnTo>
                <a:lnTo>
                  <a:pt x="9439108" y="0"/>
                </a:lnTo>
                <a:lnTo>
                  <a:pt x="9446549" y="365"/>
                </a:lnTo>
                <a:lnTo>
                  <a:pt x="9453972" y="1096"/>
                </a:lnTo>
                <a:lnTo>
                  <a:pt x="9461394" y="1827"/>
                </a:lnTo>
                <a:lnTo>
                  <a:pt x="9504895" y="11971"/>
                </a:lnTo>
                <a:lnTo>
                  <a:pt x="9518801" y="17335"/>
                </a:lnTo>
                <a:lnTo>
                  <a:pt x="9525692" y="20190"/>
                </a:lnTo>
                <a:lnTo>
                  <a:pt x="9558174" y="38381"/>
                </a:lnTo>
                <a:lnTo>
                  <a:pt x="9564376" y="42525"/>
                </a:lnTo>
                <a:lnTo>
                  <a:pt x="9570360" y="46963"/>
                </a:lnTo>
                <a:lnTo>
                  <a:pt x="9576126" y="51694"/>
                </a:lnTo>
                <a:lnTo>
                  <a:pt x="9581892" y="56426"/>
                </a:lnTo>
                <a:lnTo>
                  <a:pt x="9587413" y="61429"/>
                </a:lnTo>
                <a:lnTo>
                  <a:pt x="9592687" y="66704"/>
                </a:lnTo>
                <a:lnTo>
                  <a:pt x="9597960" y="71978"/>
                </a:lnTo>
                <a:lnTo>
                  <a:pt x="9602963" y="77498"/>
                </a:lnTo>
                <a:lnTo>
                  <a:pt x="9607695" y="83263"/>
                </a:lnTo>
                <a:lnTo>
                  <a:pt x="9612427" y="89029"/>
                </a:lnTo>
                <a:lnTo>
                  <a:pt x="9616864" y="95013"/>
                </a:lnTo>
                <a:lnTo>
                  <a:pt x="9621008" y="101215"/>
                </a:lnTo>
                <a:lnTo>
                  <a:pt x="9625152" y="107416"/>
                </a:lnTo>
                <a:lnTo>
                  <a:pt x="9642055" y="140588"/>
                </a:lnTo>
                <a:lnTo>
                  <a:pt x="9644909" y="147479"/>
                </a:lnTo>
                <a:lnTo>
                  <a:pt x="9647419" y="154494"/>
                </a:lnTo>
                <a:lnTo>
                  <a:pt x="9649584" y="161631"/>
                </a:lnTo>
                <a:lnTo>
                  <a:pt x="9651749" y="168769"/>
                </a:lnTo>
                <a:lnTo>
                  <a:pt x="9653560" y="175996"/>
                </a:lnTo>
                <a:lnTo>
                  <a:pt x="9655014" y="183311"/>
                </a:lnTo>
                <a:lnTo>
                  <a:pt x="9656471" y="190627"/>
                </a:lnTo>
                <a:lnTo>
                  <a:pt x="9657563" y="197996"/>
                </a:lnTo>
                <a:lnTo>
                  <a:pt x="9658294" y="205419"/>
                </a:lnTo>
                <a:lnTo>
                  <a:pt x="9659025" y="212842"/>
                </a:lnTo>
                <a:lnTo>
                  <a:pt x="9659391" y="220282"/>
                </a:lnTo>
                <a:lnTo>
                  <a:pt x="9659391" y="227741"/>
                </a:lnTo>
                <a:lnTo>
                  <a:pt x="9659391" y="2143913"/>
                </a:lnTo>
                <a:lnTo>
                  <a:pt x="9659391" y="2151372"/>
                </a:lnTo>
                <a:lnTo>
                  <a:pt x="9659025" y="2158813"/>
                </a:lnTo>
                <a:lnTo>
                  <a:pt x="9658294" y="2166236"/>
                </a:lnTo>
                <a:lnTo>
                  <a:pt x="9657563" y="2173659"/>
                </a:lnTo>
                <a:lnTo>
                  <a:pt x="9656471" y="2181028"/>
                </a:lnTo>
                <a:lnTo>
                  <a:pt x="9655014" y="2188343"/>
                </a:lnTo>
                <a:lnTo>
                  <a:pt x="9653560" y="2195659"/>
                </a:lnTo>
                <a:lnTo>
                  <a:pt x="9651749" y="2202885"/>
                </a:lnTo>
                <a:lnTo>
                  <a:pt x="9649584" y="2210023"/>
                </a:lnTo>
                <a:lnTo>
                  <a:pt x="9647419" y="2217161"/>
                </a:lnTo>
                <a:lnTo>
                  <a:pt x="9644909" y="2224175"/>
                </a:lnTo>
                <a:lnTo>
                  <a:pt x="9642055" y="2231066"/>
                </a:lnTo>
                <a:lnTo>
                  <a:pt x="9639201" y="2237957"/>
                </a:lnTo>
                <a:lnTo>
                  <a:pt x="9621008" y="2270439"/>
                </a:lnTo>
                <a:lnTo>
                  <a:pt x="9616864" y="2276641"/>
                </a:lnTo>
                <a:lnTo>
                  <a:pt x="9612427" y="2282625"/>
                </a:lnTo>
                <a:lnTo>
                  <a:pt x="9607695" y="2288391"/>
                </a:lnTo>
                <a:lnTo>
                  <a:pt x="9602963" y="2294157"/>
                </a:lnTo>
                <a:lnTo>
                  <a:pt x="9597960" y="2299677"/>
                </a:lnTo>
                <a:lnTo>
                  <a:pt x="9592687" y="2304951"/>
                </a:lnTo>
                <a:lnTo>
                  <a:pt x="9587413" y="2310225"/>
                </a:lnTo>
                <a:lnTo>
                  <a:pt x="9581892" y="2315228"/>
                </a:lnTo>
                <a:lnTo>
                  <a:pt x="9576126" y="2319960"/>
                </a:lnTo>
                <a:lnTo>
                  <a:pt x="9570360" y="2324691"/>
                </a:lnTo>
                <a:lnTo>
                  <a:pt x="9564376" y="2329129"/>
                </a:lnTo>
                <a:lnTo>
                  <a:pt x="9558174" y="2333273"/>
                </a:lnTo>
                <a:lnTo>
                  <a:pt x="9551972" y="2337417"/>
                </a:lnTo>
                <a:lnTo>
                  <a:pt x="9518801" y="2354319"/>
                </a:lnTo>
                <a:lnTo>
                  <a:pt x="9511910" y="2357173"/>
                </a:lnTo>
                <a:lnTo>
                  <a:pt x="9476079" y="2367279"/>
                </a:lnTo>
                <a:lnTo>
                  <a:pt x="9468763" y="2368734"/>
                </a:lnTo>
                <a:lnTo>
                  <a:pt x="9461394" y="2369827"/>
                </a:lnTo>
                <a:lnTo>
                  <a:pt x="9453972" y="2370558"/>
                </a:lnTo>
                <a:lnTo>
                  <a:pt x="9446549" y="2371289"/>
                </a:lnTo>
                <a:lnTo>
                  <a:pt x="9439108" y="2371655"/>
                </a:lnTo>
                <a:lnTo>
                  <a:pt x="9431649" y="2371655"/>
                </a:lnTo>
                <a:lnTo>
                  <a:pt x="227741" y="2371655"/>
                </a:lnTo>
                <a:lnTo>
                  <a:pt x="220282" y="2371655"/>
                </a:lnTo>
                <a:lnTo>
                  <a:pt x="212842" y="2371289"/>
                </a:lnTo>
                <a:lnTo>
                  <a:pt x="205419" y="2370558"/>
                </a:lnTo>
                <a:lnTo>
                  <a:pt x="197996" y="2369827"/>
                </a:lnTo>
                <a:lnTo>
                  <a:pt x="190627" y="2368734"/>
                </a:lnTo>
                <a:lnTo>
                  <a:pt x="183311" y="2367279"/>
                </a:lnTo>
                <a:lnTo>
                  <a:pt x="175996" y="2365824"/>
                </a:lnTo>
                <a:lnTo>
                  <a:pt x="168769" y="2364014"/>
                </a:lnTo>
                <a:lnTo>
                  <a:pt x="161631" y="2361848"/>
                </a:lnTo>
                <a:lnTo>
                  <a:pt x="154494" y="2359683"/>
                </a:lnTo>
                <a:lnTo>
                  <a:pt x="147479" y="2357173"/>
                </a:lnTo>
                <a:lnTo>
                  <a:pt x="140588" y="2354319"/>
                </a:lnTo>
                <a:lnTo>
                  <a:pt x="133697" y="2351465"/>
                </a:lnTo>
                <a:lnTo>
                  <a:pt x="95013" y="2329129"/>
                </a:lnTo>
                <a:lnTo>
                  <a:pt x="66704" y="2304951"/>
                </a:lnTo>
                <a:lnTo>
                  <a:pt x="61429" y="2299677"/>
                </a:lnTo>
                <a:lnTo>
                  <a:pt x="38381" y="2270439"/>
                </a:lnTo>
                <a:lnTo>
                  <a:pt x="34237" y="2264238"/>
                </a:lnTo>
                <a:lnTo>
                  <a:pt x="30407" y="2257848"/>
                </a:lnTo>
                <a:lnTo>
                  <a:pt x="26891" y="2251270"/>
                </a:lnTo>
                <a:lnTo>
                  <a:pt x="23375" y="2244692"/>
                </a:lnTo>
                <a:lnTo>
                  <a:pt x="20190" y="2237957"/>
                </a:lnTo>
                <a:lnTo>
                  <a:pt x="17335" y="2231066"/>
                </a:lnTo>
                <a:lnTo>
                  <a:pt x="14481" y="2224175"/>
                </a:lnTo>
                <a:lnTo>
                  <a:pt x="4375" y="2188343"/>
                </a:lnTo>
                <a:lnTo>
                  <a:pt x="2920" y="2181028"/>
                </a:lnTo>
                <a:lnTo>
                  <a:pt x="1827" y="2173659"/>
                </a:lnTo>
                <a:lnTo>
                  <a:pt x="1096" y="2166236"/>
                </a:lnTo>
                <a:lnTo>
                  <a:pt x="365" y="2158813"/>
                </a:lnTo>
                <a:lnTo>
                  <a:pt x="0" y="2151372"/>
                </a:lnTo>
                <a:lnTo>
                  <a:pt x="0" y="2143913"/>
                </a:lnTo>
                <a:close/>
              </a:path>
            </a:pathLst>
          </a:custGeom>
          <a:ln w="15706">
            <a:solidFill>
              <a:srgbClr val="003FE2"/>
            </a:solidFill>
          </a:ln>
        </p:spPr>
        <p:txBody>
          <a:bodyPr wrap="square" lIns="0" tIns="0" rIns="0" bIns="0" rtlCol="0"/>
          <a:lstStyle/>
          <a:p>
            <a:endParaRPr/>
          </a:p>
        </p:txBody>
      </p:sp>
      <p:sp>
        <p:nvSpPr>
          <p:cNvPr id="17" name="object 17"/>
          <p:cNvSpPr txBox="1"/>
          <p:nvPr/>
        </p:nvSpPr>
        <p:spPr>
          <a:xfrm>
            <a:off x="10781964" y="8316993"/>
            <a:ext cx="730440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Salariés</a:t>
            </a:r>
            <a:r>
              <a:rPr sz="1800" b="1" spc="-5" dirty="0">
                <a:solidFill>
                  <a:srgbClr val="252423"/>
                </a:solidFill>
                <a:latin typeface="Segoe UI"/>
                <a:cs typeface="Segoe UI"/>
              </a:rPr>
              <a:t> </a:t>
            </a:r>
            <a:r>
              <a:rPr sz="1800" b="1" dirty="0">
                <a:solidFill>
                  <a:srgbClr val="252423"/>
                </a:solidFill>
                <a:latin typeface="Segoe UI"/>
                <a:cs typeface="Segoe UI"/>
              </a:rPr>
              <a:t>suivis selon leur</a:t>
            </a:r>
            <a:r>
              <a:rPr sz="1800" b="1" spc="-5" dirty="0">
                <a:solidFill>
                  <a:srgbClr val="252423"/>
                </a:solidFill>
                <a:latin typeface="Segoe UI"/>
                <a:cs typeface="Segoe UI"/>
              </a:rPr>
              <a:t> </a:t>
            </a:r>
            <a:r>
              <a:rPr sz="1800" b="1" dirty="0">
                <a:solidFill>
                  <a:srgbClr val="252423"/>
                </a:solidFill>
                <a:latin typeface="Segoe UI"/>
                <a:cs typeface="Segoe UI"/>
              </a:rPr>
              <a:t>date de dernière</a:t>
            </a:r>
            <a:r>
              <a:rPr sz="1800" b="1" spc="-5" dirty="0">
                <a:solidFill>
                  <a:srgbClr val="252423"/>
                </a:solidFill>
                <a:latin typeface="Segoe UI"/>
                <a:cs typeface="Segoe UI"/>
              </a:rPr>
              <a:t> </a:t>
            </a:r>
            <a:r>
              <a:rPr sz="1800" b="1" dirty="0">
                <a:solidFill>
                  <a:srgbClr val="252423"/>
                </a:solidFill>
                <a:latin typeface="Segoe UI"/>
                <a:cs typeface="Segoe UI"/>
              </a:rPr>
              <a:t>visite et leur</a:t>
            </a:r>
            <a:r>
              <a:rPr sz="1800" b="1" spc="-5" dirty="0">
                <a:solidFill>
                  <a:srgbClr val="252423"/>
                </a:solidFill>
                <a:latin typeface="Segoe UI"/>
                <a:cs typeface="Segoe UI"/>
              </a:rPr>
              <a:t> </a:t>
            </a:r>
            <a:r>
              <a:rPr sz="1800" b="1" dirty="0">
                <a:solidFill>
                  <a:srgbClr val="252423"/>
                </a:solidFill>
                <a:latin typeface="Segoe UI"/>
                <a:cs typeface="Segoe UI"/>
              </a:rPr>
              <a:t>type de </a:t>
            </a:r>
            <a:r>
              <a:rPr sz="1800" b="1" spc="-10" dirty="0">
                <a:solidFill>
                  <a:srgbClr val="252423"/>
                </a:solidFill>
                <a:latin typeface="Segoe UI"/>
                <a:cs typeface="Segoe UI"/>
              </a:rPr>
              <a:t>suivi</a:t>
            </a:r>
            <a:endParaRPr sz="1800">
              <a:latin typeface="Segoe UI"/>
              <a:cs typeface="Segoe UI"/>
            </a:endParaRPr>
          </a:p>
        </p:txBody>
      </p:sp>
      <p:grpSp>
        <p:nvGrpSpPr>
          <p:cNvPr id="18" name="object 18"/>
          <p:cNvGrpSpPr/>
          <p:nvPr/>
        </p:nvGrpSpPr>
        <p:grpSpPr>
          <a:xfrm>
            <a:off x="9753629" y="8701305"/>
            <a:ext cx="2434590" cy="911225"/>
            <a:chOff x="9753629" y="8701305"/>
            <a:chExt cx="2434590" cy="911225"/>
          </a:xfrm>
        </p:grpSpPr>
        <p:sp>
          <p:nvSpPr>
            <p:cNvPr id="19" name="object 19"/>
            <p:cNvSpPr/>
            <p:nvPr/>
          </p:nvSpPr>
          <p:spPr>
            <a:xfrm>
              <a:off x="9753629" y="8701305"/>
              <a:ext cx="251460" cy="911225"/>
            </a:xfrm>
            <a:custGeom>
              <a:avLst/>
              <a:gdLst/>
              <a:ahLst/>
              <a:cxnLst/>
              <a:rect l="l" t="t" r="r" b="b"/>
              <a:pathLst>
                <a:path w="251459" h="911225">
                  <a:moveTo>
                    <a:pt x="251301" y="910966"/>
                  </a:moveTo>
                  <a:lnTo>
                    <a:pt x="0" y="910966"/>
                  </a:lnTo>
                  <a:lnTo>
                    <a:pt x="0" y="0"/>
                  </a:lnTo>
                  <a:lnTo>
                    <a:pt x="251301" y="0"/>
                  </a:lnTo>
                  <a:lnTo>
                    <a:pt x="251301" y="910966"/>
                  </a:lnTo>
                  <a:close/>
                </a:path>
              </a:pathLst>
            </a:custGeom>
            <a:solidFill>
              <a:srgbClr val="FFFFFF"/>
            </a:solidFill>
          </p:spPr>
          <p:txBody>
            <a:bodyPr wrap="square" lIns="0" tIns="0" rIns="0" bIns="0" rtlCol="0"/>
            <a:lstStyle/>
            <a:p>
              <a:endParaRPr/>
            </a:p>
          </p:txBody>
        </p:sp>
        <p:sp>
          <p:nvSpPr>
            <p:cNvPr id="20" name="object 20"/>
            <p:cNvSpPr/>
            <p:nvPr/>
          </p:nvSpPr>
          <p:spPr>
            <a:xfrm>
              <a:off x="9753625" y="8701311"/>
              <a:ext cx="251460" cy="911225"/>
            </a:xfrm>
            <a:custGeom>
              <a:avLst/>
              <a:gdLst/>
              <a:ahLst/>
              <a:cxnLst/>
              <a:rect l="l" t="t" r="r" b="b"/>
              <a:pathLst>
                <a:path w="251459" h="911225">
                  <a:moveTo>
                    <a:pt x="251294" y="0"/>
                  </a:moveTo>
                  <a:lnTo>
                    <a:pt x="235597" y="0"/>
                  </a:lnTo>
                  <a:lnTo>
                    <a:pt x="235597" y="895261"/>
                  </a:lnTo>
                  <a:lnTo>
                    <a:pt x="0" y="895261"/>
                  </a:lnTo>
                  <a:lnTo>
                    <a:pt x="0" y="910971"/>
                  </a:lnTo>
                  <a:lnTo>
                    <a:pt x="235597" y="910971"/>
                  </a:lnTo>
                  <a:lnTo>
                    <a:pt x="251294" y="910971"/>
                  </a:lnTo>
                  <a:lnTo>
                    <a:pt x="251294" y="895261"/>
                  </a:lnTo>
                  <a:lnTo>
                    <a:pt x="251294" y="0"/>
                  </a:lnTo>
                  <a:close/>
                </a:path>
              </a:pathLst>
            </a:custGeom>
            <a:solidFill>
              <a:srgbClr val="003FE2"/>
            </a:solidFill>
          </p:spPr>
          <p:txBody>
            <a:bodyPr wrap="square" lIns="0" tIns="0" rIns="0" bIns="0" rtlCol="0"/>
            <a:lstStyle/>
            <a:p>
              <a:endParaRPr/>
            </a:p>
          </p:txBody>
        </p:sp>
        <p:sp>
          <p:nvSpPr>
            <p:cNvPr id="21" name="object 21"/>
            <p:cNvSpPr/>
            <p:nvPr/>
          </p:nvSpPr>
          <p:spPr>
            <a:xfrm>
              <a:off x="10004930" y="8701305"/>
              <a:ext cx="2183765" cy="911225"/>
            </a:xfrm>
            <a:custGeom>
              <a:avLst/>
              <a:gdLst/>
              <a:ahLst/>
              <a:cxnLst/>
              <a:rect l="l" t="t" r="r" b="b"/>
              <a:pathLst>
                <a:path w="2183765" h="911225">
                  <a:moveTo>
                    <a:pt x="2183179" y="910966"/>
                  </a:moveTo>
                  <a:lnTo>
                    <a:pt x="0" y="910966"/>
                  </a:lnTo>
                  <a:lnTo>
                    <a:pt x="0" y="0"/>
                  </a:lnTo>
                  <a:lnTo>
                    <a:pt x="2183179" y="0"/>
                  </a:lnTo>
                  <a:lnTo>
                    <a:pt x="2183179" y="910966"/>
                  </a:lnTo>
                  <a:close/>
                </a:path>
              </a:pathLst>
            </a:custGeom>
            <a:solidFill>
              <a:srgbClr val="FFFFFF"/>
            </a:solidFill>
          </p:spPr>
          <p:txBody>
            <a:bodyPr wrap="square" lIns="0" tIns="0" rIns="0" bIns="0" rtlCol="0"/>
            <a:lstStyle/>
            <a:p>
              <a:endParaRPr/>
            </a:p>
          </p:txBody>
        </p:sp>
        <p:sp>
          <p:nvSpPr>
            <p:cNvPr id="22" name="object 22"/>
            <p:cNvSpPr/>
            <p:nvPr/>
          </p:nvSpPr>
          <p:spPr>
            <a:xfrm>
              <a:off x="10004920" y="8701311"/>
              <a:ext cx="2183765" cy="911225"/>
            </a:xfrm>
            <a:custGeom>
              <a:avLst/>
              <a:gdLst/>
              <a:ahLst/>
              <a:cxnLst/>
              <a:rect l="l" t="t" r="r" b="b"/>
              <a:pathLst>
                <a:path w="2183765" h="911225">
                  <a:moveTo>
                    <a:pt x="2183180" y="0"/>
                  </a:moveTo>
                  <a:lnTo>
                    <a:pt x="2167483" y="0"/>
                  </a:lnTo>
                  <a:lnTo>
                    <a:pt x="2167483" y="895261"/>
                  </a:lnTo>
                  <a:lnTo>
                    <a:pt x="0" y="895261"/>
                  </a:lnTo>
                  <a:lnTo>
                    <a:pt x="0" y="910971"/>
                  </a:lnTo>
                  <a:lnTo>
                    <a:pt x="2167483" y="910971"/>
                  </a:lnTo>
                  <a:lnTo>
                    <a:pt x="2183180" y="910971"/>
                  </a:lnTo>
                  <a:lnTo>
                    <a:pt x="2183180" y="895261"/>
                  </a:lnTo>
                  <a:lnTo>
                    <a:pt x="2183180" y="0"/>
                  </a:lnTo>
                  <a:close/>
                </a:path>
              </a:pathLst>
            </a:custGeom>
            <a:solidFill>
              <a:srgbClr val="003FE2"/>
            </a:solidFill>
          </p:spPr>
          <p:txBody>
            <a:bodyPr wrap="square" lIns="0" tIns="0" rIns="0" bIns="0" rtlCol="0"/>
            <a:lstStyle/>
            <a:p>
              <a:endParaRPr/>
            </a:p>
          </p:txBody>
        </p:sp>
      </p:grpSp>
      <p:sp>
        <p:nvSpPr>
          <p:cNvPr id="23" name="object 23"/>
          <p:cNvSpPr txBox="1"/>
          <p:nvPr/>
        </p:nvSpPr>
        <p:spPr>
          <a:xfrm>
            <a:off x="10070762" y="8694887"/>
            <a:ext cx="1938655" cy="779780"/>
          </a:xfrm>
          <a:prstGeom prst="rect">
            <a:avLst/>
          </a:prstGeom>
        </p:spPr>
        <p:txBody>
          <a:bodyPr vert="horz" wrap="square" lIns="0" tIns="41910" rIns="0" bIns="0" rtlCol="0">
            <a:spAutoFit/>
          </a:bodyPr>
          <a:lstStyle/>
          <a:p>
            <a:pPr marL="12700">
              <a:lnSpc>
                <a:spcPct val="100000"/>
              </a:lnSpc>
              <a:spcBef>
                <a:spcPts val="330"/>
              </a:spcBef>
            </a:pPr>
            <a:r>
              <a:rPr sz="1450" dirty="0">
                <a:solidFill>
                  <a:srgbClr val="252423"/>
                </a:solidFill>
                <a:latin typeface="Segoe UI"/>
                <a:cs typeface="Segoe UI"/>
              </a:rPr>
              <a:t>#</a:t>
            </a:r>
            <a:r>
              <a:rPr sz="1450" spc="60" dirty="0">
                <a:solidFill>
                  <a:srgbClr val="252423"/>
                </a:solidFill>
                <a:latin typeface="Segoe UI"/>
                <a:cs typeface="Segoe UI"/>
              </a:rPr>
              <a:t> </a:t>
            </a:r>
            <a:r>
              <a:rPr sz="1450" dirty="0">
                <a:solidFill>
                  <a:srgbClr val="252423"/>
                </a:solidFill>
                <a:latin typeface="Segoe UI"/>
                <a:cs typeface="Segoe UI"/>
              </a:rPr>
              <a:t>salariés</a:t>
            </a:r>
            <a:r>
              <a:rPr sz="1450" spc="65" dirty="0">
                <a:solidFill>
                  <a:srgbClr val="252423"/>
                </a:solidFill>
                <a:latin typeface="Segoe UI"/>
                <a:cs typeface="Segoe UI"/>
              </a:rPr>
              <a:t> </a:t>
            </a:r>
            <a:r>
              <a:rPr sz="1450" dirty="0">
                <a:solidFill>
                  <a:srgbClr val="252423"/>
                </a:solidFill>
                <a:latin typeface="Segoe UI"/>
                <a:cs typeface="Segoe UI"/>
              </a:rPr>
              <a:t>suivis</a:t>
            </a:r>
            <a:r>
              <a:rPr sz="1450" spc="65" dirty="0">
                <a:solidFill>
                  <a:srgbClr val="252423"/>
                </a:solidFill>
                <a:latin typeface="Segoe UI"/>
                <a:cs typeface="Segoe UI"/>
              </a:rPr>
              <a:t> </a:t>
            </a:r>
            <a:r>
              <a:rPr sz="1450" spc="-20" dirty="0">
                <a:solidFill>
                  <a:srgbClr val="252423"/>
                </a:solidFill>
                <a:latin typeface="Segoe UI"/>
                <a:cs typeface="Segoe UI"/>
              </a:rPr>
              <a:t>avec</a:t>
            </a:r>
            <a:endParaRPr sz="1450" dirty="0">
              <a:latin typeface="Segoe UI"/>
              <a:cs typeface="Segoe UI"/>
            </a:endParaRPr>
          </a:p>
          <a:p>
            <a:pPr marL="12700" marR="5080">
              <a:lnSpc>
                <a:spcPct val="113700"/>
              </a:lnSpc>
            </a:pPr>
            <a:r>
              <a:rPr sz="1450" dirty="0">
                <a:solidFill>
                  <a:srgbClr val="252423"/>
                </a:solidFill>
                <a:latin typeface="Segoe UI"/>
                <a:cs typeface="Segoe UI"/>
              </a:rPr>
              <a:t>une</a:t>
            </a:r>
            <a:r>
              <a:rPr sz="1450" spc="75" dirty="0">
                <a:solidFill>
                  <a:srgbClr val="252423"/>
                </a:solidFill>
                <a:latin typeface="Segoe UI"/>
                <a:cs typeface="Segoe UI"/>
              </a:rPr>
              <a:t> </a:t>
            </a:r>
            <a:r>
              <a:rPr sz="1450" dirty="0">
                <a:solidFill>
                  <a:srgbClr val="252423"/>
                </a:solidFill>
                <a:latin typeface="Segoe UI"/>
                <a:cs typeface="Segoe UI"/>
              </a:rPr>
              <a:t>visite</a:t>
            </a:r>
            <a:r>
              <a:rPr sz="1450" spc="70" dirty="0">
                <a:solidFill>
                  <a:srgbClr val="252423"/>
                </a:solidFill>
                <a:latin typeface="Segoe UI"/>
                <a:cs typeface="Segoe UI"/>
              </a:rPr>
              <a:t> </a:t>
            </a:r>
            <a:r>
              <a:rPr sz="1450" dirty="0">
                <a:solidFill>
                  <a:srgbClr val="252423"/>
                </a:solidFill>
                <a:latin typeface="Segoe UI"/>
                <a:cs typeface="Segoe UI"/>
              </a:rPr>
              <a:t>réalisée</a:t>
            </a:r>
            <a:r>
              <a:rPr sz="1450" spc="75" dirty="0">
                <a:solidFill>
                  <a:srgbClr val="252423"/>
                </a:solidFill>
                <a:latin typeface="Segoe UI"/>
                <a:cs typeface="Segoe UI"/>
              </a:rPr>
              <a:t> </a:t>
            </a:r>
            <a:r>
              <a:rPr sz="1450" spc="-20" dirty="0">
                <a:solidFill>
                  <a:srgbClr val="252423"/>
                </a:solidFill>
                <a:latin typeface="Segoe UI"/>
                <a:cs typeface="Segoe UI"/>
              </a:rPr>
              <a:t>dans </a:t>
            </a:r>
            <a:r>
              <a:rPr sz="1450" dirty="0">
                <a:solidFill>
                  <a:srgbClr val="252423"/>
                </a:solidFill>
                <a:latin typeface="Segoe UI"/>
                <a:cs typeface="Segoe UI"/>
              </a:rPr>
              <a:t>les</a:t>
            </a:r>
            <a:r>
              <a:rPr sz="1450" spc="30" dirty="0">
                <a:solidFill>
                  <a:srgbClr val="252423"/>
                </a:solidFill>
                <a:latin typeface="Segoe UI"/>
                <a:cs typeface="Segoe UI"/>
              </a:rPr>
              <a:t> </a:t>
            </a:r>
            <a:r>
              <a:rPr sz="1450" dirty="0">
                <a:solidFill>
                  <a:srgbClr val="252423"/>
                </a:solidFill>
                <a:latin typeface="Segoe UI"/>
                <a:cs typeface="Segoe UI"/>
              </a:rPr>
              <a:t>5</a:t>
            </a:r>
            <a:r>
              <a:rPr sz="1450" spc="30" dirty="0">
                <a:solidFill>
                  <a:srgbClr val="252423"/>
                </a:solidFill>
                <a:latin typeface="Segoe UI"/>
                <a:cs typeface="Segoe UI"/>
              </a:rPr>
              <a:t> </a:t>
            </a:r>
            <a:r>
              <a:rPr sz="1450" spc="-25" dirty="0">
                <a:solidFill>
                  <a:srgbClr val="252423"/>
                </a:solidFill>
                <a:latin typeface="Segoe UI"/>
                <a:cs typeface="Segoe UI"/>
              </a:rPr>
              <a:t>ans</a:t>
            </a:r>
            <a:endParaRPr sz="1450" dirty="0">
              <a:latin typeface="Segoe UI"/>
              <a:cs typeface="Segoe UI"/>
            </a:endParaRPr>
          </a:p>
        </p:txBody>
      </p:sp>
      <p:grpSp>
        <p:nvGrpSpPr>
          <p:cNvPr id="24" name="object 24"/>
          <p:cNvGrpSpPr/>
          <p:nvPr/>
        </p:nvGrpSpPr>
        <p:grpSpPr>
          <a:xfrm>
            <a:off x="12188110" y="8701305"/>
            <a:ext cx="2183765" cy="911225"/>
            <a:chOff x="12188110" y="8701305"/>
            <a:chExt cx="2183765" cy="911225"/>
          </a:xfrm>
        </p:grpSpPr>
        <p:sp>
          <p:nvSpPr>
            <p:cNvPr id="25" name="object 25"/>
            <p:cNvSpPr/>
            <p:nvPr/>
          </p:nvSpPr>
          <p:spPr>
            <a:xfrm>
              <a:off x="12188110" y="8701305"/>
              <a:ext cx="2183765" cy="911225"/>
            </a:xfrm>
            <a:custGeom>
              <a:avLst/>
              <a:gdLst/>
              <a:ahLst/>
              <a:cxnLst/>
              <a:rect l="l" t="t" r="r" b="b"/>
              <a:pathLst>
                <a:path w="2183765" h="911225">
                  <a:moveTo>
                    <a:pt x="2183179" y="910966"/>
                  </a:moveTo>
                  <a:lnTo>
                    <a:pt x="0" y="910966"/>
                  </a:lnTo>
                  <a:lnTo>
                    <a:pt x="0" y="0"/>
                  </a:lnTo>
                  <a:lnTo>
                    <a:pt x="2183179" y="0"/>
                  </a:lnTo>
                  <a:lnTo>
                    <a:pt x="2183179" y="910966"/>
                  </a:lnTo>
                  <a:close/>
                </a:path>
              </a:pathLst>
            </a:custGeom>
            <a:solidFill>
              <a:srgbClr val="FFFFFF"/>
            </a:solidFill>
          </p:spPr>
          <p:txBody>
            <a:bodyPr wrap="square" lIns="0" tIns="0" rIns="0" bIns="0" rtlCol="0"/>
            <a:lstStyle/>
            <a:p>
              <a:endParaRPr/>
            </a:p>
          </p:txBody>
        </p:sp>
        <p:sp>
          <p:nvSpPr>
            <p:cNvPr id="26" name="object 26"/>
            <p:cNvSpPr/>
            <p:nvPr/>
          </p:nvSpPr>
          <p:spPr>
            <a:xfrm>
              <a:off x="12188101" y="8701311"/>
              <a:ext cx="2183765" cy="911225"/>
            </a:xfrm>
            <a:custGeom>
              <a:avLst/>
              <a:gdLst/>
              <a:ahLst/>
              <a:cxnLst/>
              <a:rect l="l" t="t" r="r" b="b"/>
              <a:pathLst>
                <a:path w="2183765" h="911225">
                  <a:moveTo>
                    <a:pt x="2183180" y="0"/>
                  </a:moveTo>
                  <a:lnTo>
                    <a:pt x="2167471" y="0"/>
                  </a:lnTo>
                  <a:lnTo>
                    <a:pt x="2167471" y="895261"/>
                  </a:lnTo>
                  <a:lnTo>
                    <a:pt x="0" y="895261"/>
                  </a:lnTo>
                  <a:lnTo>
                    <a:pt x="0" y="910971"/>
                  </a:lnTo>
                  <a:lnTo>
                    <a:pt x="2167471" y="910971"/>
                  </a:lnTo>
                  <a:lnTo>
                    <a:pt x="2183180" y="910971"/>
                  </a:lnTo>
                  <a:lnTo>
                    <a:pt x="2183180" y="895261"/>
                  </a:lnTo>
                  <a:lnTo>
                    <a:pt x="2183180" y="0"/>
                  </a:lnTo>
                  <a:close/>
                </a:path>
              </a:pathLst>
            </a:custGeom>
            <a:solidFill>
              <a:srgbClr val="003FE2"/>
            </a:solidFill>
          </p:spPr>
          <p:txBody>
            <a:bodyPr wrap="square" lIns="0" tIns="0" rIns="0" bIns="0" rtlCol="0"/>
            <a:lstStyle/>
            <a:p>
              <a:endParaRPr/>
            </a:p>
          </p:txBody>
        </p:sp>
      </p:grpSp>
      <p:sp>
        <p:nvSpPr>
          <p:cNvPr id="27" name="object 27"/>
          <p:cNvSpPr txBox="1"/>
          <p:nvPr/>
        </p:nvSpPr>
        <p:spPr>
          <a:xfrm>
            <a:off x="12257623" y="8694887"/>
            <a:ext cx="1938655" cy="779780"/>
          </a:xfrm>
          <a:prstGeom prst="rect">
            <a:avLst/>
          </a:prstGeom>
        </p:spPr>
        <p:txBody>
          <a:bodyPr vert="horz" wrap="square" lIns="0" tIns="11430" rIns="0" bIns="0" rtlCol="0">
            <a:spAutoFit/>
          </a:bodyPr>
          <a:lstStyle/>
          <a:p>
            <a:pPr marL="12700" marR="5080" algn="just">
              <a:lnSpc>
                <a:spcPct val="113700"/>
              </a:lnSpc>
              <a:spcBef>
                <a:spcPts val="90"/>
              </a:spcBef>
            </a:pPr>
            <a:r>
              <a:rPr sz="1450" dirty="0">
                <a:solidFill>
                  <a:srgbClr val="252423"/>
                </a:solidFill>
                <a:latin typeface="Segoe UI"/>
                <a:cs typeface="Segoe UI"/>
              </a:rPr>
              <a:t>#</a:t>
            </a:r>
            <a:r>
              <a:rPr sz="1450" spc="55" dirty="0">
                <a:solidFill>
                  <a:srgbClr val="252423"/>
                </a:solidFill>
                <a:latin typeface="Segoe UI"/>
                <a:cs typeface="Segoe UI"/>
              </a:rPr>
              <a:t> </a:t>
            </a:r>
            <a:r>
              <a:rPr sz="1450" dirty="0">
                <a:solidFill>
                  <a:srgbClr val="252423"/>
                </a:solidFill>
                <a:latin typeface="Segoe UI"/>
                <a:cs typeface="Segoe UI"/>
              </a:rPr>
              <a:t>salariés</a:t>
            </a:r>
            <a:r>
              <a:rPr sz="1450" spc="55" dirty="0">
                <a:solidFill>
                  <a:srgbClr val="252423"/>
                </a:solidFill>
                <a:latin typeface="Segoe UI"/>
                <a:cs typeface="Segoe UI"/>
              </a:rPr>
              <a:t> </a:t>
            </a:r>
            <a:r>
              <a:rPr sz="1450" dirty="0">
                <a:solidFill>
                  <a:srgbClr val="252423"/>
                </a:solidFill>
                <a:latin typeface="Segoe UI"/>
                <a:cs typeface="Segoe UI"/>
              </a:rPr>
              <a:t>suivis</a:t>
            </a:r>
            <a:r>
              <a:rPr sz="1450" spc="55" dirty="0">
                <a:solidFill>
                  <a:srgbClr val="252423"/>
                </a:solidFill>
                <a:latin typeface="Segoe UI"/>
                <a:cs typeface="Segoe UI"/>
              </a:rPr>
              <a:t> </a:t>
            </a:r>
            <a:r>
              <a:rPr sz="1450" dirty="0">
                <a:solidFill>
                  <a:srgbClr val="252423"/>
                </a:solidFill>
                <a:latin typeface="Segoe UI"/>
                <a:cs typeface="Segoe UI"/>
              </a:rPr>
              <a:t>SI</a:t>
            </a:r>
            <a:r>
              <a:rPr sz="1450" spc="55" dirty="0">
                <a:solidFill>
                  <a:srgbClr val="252423"/>
                </a:solidFill>
                <a:latin typeface="Segoe UI"/>
                <a:cs typeface="Segoe UI"/>
              </a:rPr>
              <a:t> </a:t>
            </a:r>
            <a:r>
              <a:rPr sz="1450" spc="-20" dirty="0">
                <a:solidFill>
                  <a:srgbClr val="252423"/>
                </a:solidFill>
                <a:latin typeface="Segoe UI"/>
                <a:cs typeface="Segoe UI"/>
              </a:rPr>
              <a:t>avec </a:t>
            </a:r>
            <a:r>
              <a:rPr sz="1450" dirty="0">
                <a:solidFill>
                  <a:srgbClr val="252423"/>
                </a:solidFill>
                <a:latin typeface="Segoe UI"/>
                <a:cs typeface="Segoe UI"/>
              </a:rPr>
              <a:t>une</a:t>
            </a:r>
            <a:r>
              <a:rPr sz="1450" spc="75" dirty="0">
                <a:solidFill>
                  <a:srgbClr val="252423"/>
                </a:solidFill>
                <a:latin typeface="Segoe UI"/>
                <a:cs typeface="Segoe UI"/>
              </a:rPr>
              <a:t> </a:t>
            </a:r>
            <a:r>
              <a:rPr sz="1450" dirty="0">
                <a:solidFill>
                  <a:srgbClr val="252423"/>
                </a:solidFill>
                <a:latin typeface="Segoe UI"/>
                <a:cs typeface="Segoe UI"/>
              </a:rPr>
              <a:t>visite</a:t>
            </a:r>
            <a:r>
              <a:rPr sz="1450" spc="70" dirty="0">
                <a:solidFill>
                  <a:srgbClr val="252423"/>
                </a:solidFill>
                <a:latin typeface="Segoe UI"/>
                <a:cs typeface="Segoe UI"/>
              </a:rPr>
              <a:t> </a:t>
            </a:r>
            <a:r>
              <a:rPr sz="1450" dirty="0">
                <a:solidFill>
                  <a:srgbClr val="252423"/>
                </a:solidFill>
                <a:latin typeface="Segoe UI"/>
                <a:cs typeface="Segoe UI"/>
              </a:rPr>
              <a:t>réalisée</a:t>
            </a:r>
            <a:r>
              <a:rPr sz="1450" spc="75" dirty="0">
                <a:solidFill>
                  <a:srgbClr val="252423"/>
                </a:solidFill>
                <a:latin typeface="Segoe UI"/>
                <a:cs typeface="Segoe UI"/>
              </a:rPr>
              <a:t> </a:t>
            </a:r>
            <a:r>
              <a:rPr sz="1450" spc="-20" dirty="0">
                <a:solidFill>
                  <a:srgbClr val="252423"/>
                </a:solidFill>
                <a:latin typeface="Segoe UI"/>
                <a:cs typeface="Segoe UI"/>
              </a:rPr>
              <a:t>dans </a:t>
            </a:r>
            <a:r>
              <a:rPr sz="1450" dirty="0">
                <a:solidFill>
                  <a:srgbClr val="252423"/>
                </a:solidFill>
                <a:latin typeface="Segoe UI"/>
                <a:cs typeface="Segoe UI"/>
              </a:rPr>
              <a:t>les</a:t>
            </a:r>
            <a:r>
              <a:rPr sz="1450" spc="30" dirty="0">
                <a:solidFill>
                  <a:srgbClr val="252423"/>
                </a:solidFill>
                <a:latin typeface="Segoe UI"/>
                <a:cs typeface="Segoe UI"/>
              </a:rPr>
              <a:t> </a:t>
            </a:r>
            <a:r>
              <a:rPr sz="1450" dirty="0">
                <a:solidFill>
                  <a:srgbClr val="252423"/>
                </a:solidFill>
                <a:latin typeface="Segoe UI"/>
                <a:cs typeface="Segoe UI"/>
              </a:rPr>
              <a:t>5</a:t>
            </a:r>
            <a:r>
              <a:rPr sz="1450" spc="30" dirty="0">
                <a:solidFill>
                  <a:srgbClr val="252423"/>
                </a:solidFill>
                <a:latin typeface="Segoe UI"/>
                <a:cs typeface="Segoe UI"/>
              </a:rPr>
              <a:t> </a:t>
            </a:r>
            <a:r>
              <a:rPr sz="1450" spc="-25" dirty="0">
                <a:solidFill>
                  <a:srgbClr val="252423"/>
                </a:solidFill>
                <a:latin typeface="Segoe UI"/>
                <a:cs typeface="Segoe UI"/>
              </a:rPr>
              <a:t>ans</a:t>
            </a:r>
            <a:endParaRPr sz="1450">
              <a:latin typeface="Segoe UI"/>
              <a:cs typeface="Segoe UI"/>
            </a:endParaRPr>
          </a:p>
        </p:txBody>
      </p:sp>
      <p:grpSp>
        <p:nvGrpSpPr>
          <p:cNvPr id="28" name="object 28"/>
          <p:cNvGrpSpPr/>
          <p:nvPr/>
        </p:nvGrpSpPr>
        <p:grpSpPr>
          <a:xfrm>
            <a:off x="14371290" y="8701305"/>
            <a:ext cx="2277745" cy="911225"/>
            <a:chOff x="14371290" y="8701305"/>
            <a:chExt cx="2277745" cy="911225"/>
          </a:xfrm>
        </p:grpSpPr>
        <p:sp>
          <p:nvSpPr>
            <p:cNvPr id="29" name="object 29"/>
            <p:cNvSpPr/>
            <p:nvPr/>
          </p:nvSpPr>
          <p:spPr>
            <a:xfrm>
              <a:off x="14371290" y="8701305"/>
              <a:ext cx="2277745" cy="911225"/>
            </a:xfrm>
            <a:custGeom>
              <a:avLst/>
              <a:gdLst/>
              <a:ahLst/>
              <a:cxnLst/>
              <a:rect l="l" t="t" r="r" b="b"/>
              <a:pathLst>
                <a:path w="2277744" h="911225">
                  <a:moveTo>
                    <a:pt x="2277417" y="910966"/>
                  </a:moveTo>
                  <a:lnTo>
                    <a:pt x="0" y="910966"/>
                  </a:lnTo>
                  <a:lnTo>
                    <a:pt x="0" y="0"/>
                  </a:lnTo>
                  <a:lnTo>
                    <a:pt x="2277417" y="0"/>
                  </a:lnTo>
                  <a:lnTo>
                    <a:pt x="2277417" y="910966"/>
                  </a:lnTo>
                  <a:close/>
                </a:path>
              </a:pathLst>
            </a:custGeom>
            <a:solidFill>
              <a:srgbClr val="FFFFFF"/>
            </a:solidFill>
          </p:spPr>
          <p:txBody>
            <a:bodyPr wrap="square" lIns="0" tIns="0" rIns="0" bIns="0" rtlCol="0"/>
            <a:lstStyle/>
            <a:p>
              <a:endParaRPr/>
            </a:p>
          </p:txBody>
        </p:sp>
        <p:sp>
          <p:nvSpPr>
            <p:cNvPr id="30" name="object 30"/>
            <p:cNvSpPr/>
            <p:nvPr/>
          </p:nvSpPr>
          <p:spPr>
            <a:xfrm>
              <a:off x="14371283" y="8701311"/>
              <a:ext cx="2277745" cy="911225"/>
            </a:xfrm>
            <a:custGeom>
              <a:avLst/>
              <a:gdLst/>
              <a:ahLst/>
              <a:cxnLst/>
              <a:rect l="l" t="t" r="r" b="b"/>
              <a:pathLst>
                <a:path w="2277744" h="911225">
                  <a:moveTo>
                    <a:pt x="2277414" y="0"/>
                  </a:moveTo>
                  <a:lnTo>
                    <a:pt x="2261717" y="0"/>
                  </a:lnTo>
                  <a:lnTo>
                    <a:pt x="2261717" y="895261"/>
                  </a:lnTo>
                  <a:lnTo>
                    <a:pt x="0" y="895261"/>
                  </a:lnTo>
                  <a:lnTo>
                    <a:pt x="0" y="910971"/>
                  </a:lnTo>
                  <a:lnTo>
                    <a:pt x="2261717" y="910971"/>
                  </a:lnTo>
                  <a:lnTo>
                    <a:pt x="2277414" y="910971"/>
                  </a:lnTo>
                  <a:lnTo>
                    <a:pt x="2277414" y="895261"/>
                  </a:lnTo>
                  <a:lnTo>
                    <a:pt x="2277414" y="0"/>
                  </a:lnTo>
                  <a:close/>
                </a:path>
              </a:pathLst>
            </a:custGeom>
            <a:solidFill>
              <a:srgbClr val="003FE2"/>
            </a:solidFill>
          </p:spPr>
          <p:txBody>
            <a:bodyPr wrap="square" lIns="0" tIns="0" rIns="0" bIns="0" rtlCol="0"/>
            <a:lstStyle/>
            <a:p>
              <a:endParaRPr/>
            </a:p>
          </p:txBody>
        </p:sp>
      </p:grpSp>
      <p:sp>
        <p:nvSpPr>
          <p:cNvPr id="31" name="object 31"/>
          <p:cNvSpPr txBox="1"/>
          <p:nvPr/>
        </p:nvSpPr>
        <p:spPr>
          <a:xfrm>
            <a:off x="14439084" y="8694887"/>
            <a:ext cx="2042795" cy="779780"/>
          </a:xfrm>
          <a:prstGeom prst="rect">
            <a:avLst/>
          </a:prstGeom>
        </p:spPr>
        <p:txBody>
          <a:bodyPr vert="horz" wrap="square" lIns="0" tIns="11430" rIns="0" bIns="0" rtlCol="0">
            <a:spAutoFit/>
          </a:bodyPr>
          <a:lstStyle/>
          <a:p>
            <a:pPr marL="12700" marR="5080">
              <a:lnSpc>
                <a:spcPct val="113700"/>
              </a:lnSpc>
              <a:spcBef>
                <a:spcPts val="90"/>
              </a:spcBef>
            </a:pPr>
            <a:r>
              <a:rPr sz="1450" dirty="0">
                <a:solidFill>
                  <a:srgbClr val="252423"/>
                </a:solidFill>
                <a:latin typeface="Segoe UI"/>
                <a:cs typeface="Segoe UI"/>
              </a:rPr>
              <a:t>#</a:t>
            </a:r>
            <a:r>
              <a:rPr sz="1450" spc="60" dirty="0">
                <a:solidFill>
                  <a:srgbClr val="252423"/>
                </a:solidFill>
                <a:latin typeface="Segoe UI"/>
                <a:cs typeface="Segoe UI"/>
              </a:rPr>
              <a:t> </a:t>
            </a:r>
            <a:r>
              <a:rPr sz="1450" dirty="0">
                <a:solidFill>
                  <a:srgbClr val="252423"/>
                </a:solidFill>
                <a:latin typeface="Segoe UI"/>
                <a:cs typeface="Segoe UI"/>
              </a:rPr>
              <a:t>salariés</a:t>
            </a:r>
            <a:r>
              <a:rPr sz="1450" spc="60" dirty="0">
                <a:solidFill>
                  <a:srgbClr val="252423"/>
                </a:solidFill>
                <a:latin typeface="Segoe UI"/>
                <a:cs typeface="Segoe UI"/>
              </a:rPr>
              <a:t> </a:t>
            </a:r>
            <a:r>
              <a:rPr sz="1450" dirty="0">
                <a:solidFill>
                  <a:srgbClr val="252423"/>
                </a:solidFill>
                <a:latin typeface="Segoe UI"/>
                <a:cs typeface="Segoe UI"/>
              </a:rPr>
              <a:t>suivis</a:t>
            </a:r>
            <a:r>
              <a:rPr sz="1450" spc="60" dirty="0">
                <a:solidFill>
                  <a:srgbClr val="252423"/>
                </a:solidFill>
                <a:latin typeface="Segoe UI"/>
                <a:cs typeface="Segoe UI"/>
              </a:rPr>
              <a:t> </a:t>
            </a:r>
            <a:r>
              <a:rPr sz="1450" dirty="0">
                <a:solidFill>
                  <a:srgbClr val="252423"/>
                </a:solidFill>
                <a:latin typeface="Segoe UI"/>
                <a:cs typeface="Segoe UI"/>
              </a:rPr>
              <a:t>SIA</a:t>
            </a:r>
            <a:r>
              <a:rPr sz="1450" spc="60" dirty="0">
                <a:solidFill>
                  <a:srgbClr val="252423"/>
                </a:solidFill>
                <a:latin typeface="Segoe UI"/>
                <a:cs typeface="Segoe UI"/>
              </a:rPr>
              <a:t> </a:t>
            </a:r>
            <a:r>
              <a:rPr sz="1450" spc="-20" dirty="0">
                <a:solidFill>
                  <a:srgbClr val="252423"/>
                </a:solidFill>
                <a:latin typeface="Segoe UI"/>
                <a:cs typeface="Segoe UI"/>
              </a:rPr>
              <a:t>avec </a:t>
            </a:r>
            <a:r>
              <a:rPr sz="1450" dirty="0">
                <a:solidFill>
                  <a:srgbClr val="252423"/>
                </a:solidFill>
                <a:latin typeface="Segoe UI"/>
                <a:cs typeface="Segoe UI"/>
              </a:rPr>
              <a:t>une</a:t>
            </a:r>
            <a:r>
              <a:rPr sz="1450" spc="75" dirty="0">
                <a:solidFill>
                  <a:srgbClr val="252423"/>
                </a:solidFill>
                <a:latin typeface="Segoe UI"/>
                <a:cs typeface="Segoe UI"/>
              </a:rPr>
              <a:t> </a:t>
            </a:r>
            <a:r>
              <a:rPr sz="1450" dirty="0">
                <a:solidFill>
                  <a:srgbClr val="252423"/>
                </a:solidFill>
                <a:latin typeface="Segoe UI"/>
                <a:cs typeface="Segoe UI"/>
              </a:rPr>
              <a:t>visite</a:t>
            </a:r>
            <a:r>
              <a:rPr sz="1450" spc="70" dirty="0">
                <a:solidFill>
                  <a:srgbClr val="252423"/>
                </a:solidFill>
                <a:latin typeface="Segoe UI"/>
                <a:cs typeface="Segoe UI"/>
              </a:rPr>
              <a:t> </a:t>
            </a:r>
            <a:r>
              <a:rPr sz="1450" dirty="0">
                <a:solidFill>
                  <a:srgbClr val="252423"/>
                </a:solidFill>
                <a:latin typeface="Segoe UI"/>
                <a:cs typeface="Segoe UI"/>
              </a:rPr>
              <a:t>réalisée</a:t>
            </a:r>
            <a:r>
              <a:rPr sz="1450" spc="75" dirty="0">
                <a:solidFill>
                  <a:srgbClr val="252423"/>
                </a:solidFill>
                <a:latin typeface="Segoe UI"/>
                <a:cs typeface="Segoe UI"/>
              </a:rPr>
              <a:t> </a:t>
            </a:r>
            <a:r>
              <a:rPr sz="1450" spc="-20" dirty="0">
                <a:solidFill>
                  <a:srgbClr val="252423"/>
                </a:solidFill>
                <a:latin typeface="Segoe UI"/>
                <a:cs typeface="Segoe UI"/>
              </a:rPr>
              <a:t>dans</a:t>
            </a:r>
            <a:endParaRPr sz="1450">
              <a:latin typeface="Segoe UI"/>
              <a:cs typeface="Segoe UI"/>
            </a:endParaRPr>
          </a:p>
          <a:p>
            <a:pPr marL="12700">
              <a:lnSpc>
                <a:spcPct val="100000"/>
              </a:lnSpc>
              <a:spcBef>
                <a:spcPts val="240"/>
              </a:spcBef>
            </a:pPr>
            <a:r>
              <a:rPr sz="1450" dirty="0">
                <a:solidFill>
                  <a:srgbClr val="252423"/>
                </a:solidFill>
                <a:latin typeface="Segoe UI"/>
                <a:cs typeface="Segoe UI"/>
              </a:rPr>
              <a:t>les</a:t>
            </a:r>
            <a:r>
              <a:rPr sz="1450" spc="30" dirty="0">
                <a:solidFill>
                  <a:srgbClr val="252423"/>
                </a:solidFill>
                <a:latin typeface="Segoe UI"/>
                <a:cs typeface="Segoe UI"/>
              </a:rPr>
              <a:t> </a:t>
            </a:r>
            <a:r>
              <a:rPr sz="1450" dirty="0">
                <a:solidFill>
                  <a:srgbClr val="252423"/>
                </a:solidFill>
                <a:latin typeface="Segoe UI"/>
                <a:cs typeface="Segoe UI"/>
              </a:rPr>
              <a:t>3</a:t>
            </a:r>
            <a:r>
              <a:rPr sz="1450" spc="30" dirty="0">
                <a:solidFill>
                  <a:srgbClr val="252423"/>
                </a:solidFill>
                <a:latin typeface="Segoe UI"/>
                <a:cs typeface="Segoe UI"/>
              </a:rPr>
              <a:t> </a:t>
            </a:r>
            <a:r>
              <a:rPr sz="1450" spc="-25" dirty="0">
                <a:solidFill>
                  <a:srgbClr val="252423"/>
                </a:solidFill>
                <a:latin typeface="Segoe UI"/>
                <a:cs typeface="Segoe UI"/>
              </a:rPr>
              <a:t>ans</a:t>
            </a:r>
            <a:endParaRPr sz="1450">
              <a:latin typeface="Segoe UI"/>
              <a:cs typeface="Segoe UI"/>
            </a:endParaRPr>
          </a:p>
        </p:txBody>
      </p:sp>
      <p:grpSp>
        <p:nvGrpSpPr>
          <p:cNvPr id="32" name="object 32"/>
          <p:cNvGrpSpPr/>
          <p:nvPr/>
        </p:nvGrpSpPr>
        <p:grpSpPr>
          <a:xfrm>
            <a:off x="16648706" y="8701305"/>
            <a:ext cx="2308860" cy="911225"/>
            <a:chOff x="16648706" y="8701305"/>
            <a:chExt cx="2308860" cy="911225"/>
          </a:xfrm>
        </p:grpSpPr>
        <p:sp>
          <p:nvSpPr>
            <p:cNvPr id="33" name="object 33"/>
            <p:cNvSpPr/>
            <p:nvPr/>
          </p:nvSpPr>
          <p:spPr>
            <a:xfrm>
              <a:off x="16648706" y="8701305"/>
              <a:ext cx="2308860" cy="911225"/>
            </a:xfrm>
            <a:custGeom>
              <a:avLst/>
              <a:gdLst/>
              <a:ahLst/>
              <a:cxnLst/>
              <a:rect l="l" t="t" r="r" b="b"/>
              <a:pathLst>
                <a:path w="2308859" h="911225">
                  <a:moveTo>
                    <a:pt x="2308830" y="910966"/>
                  </a:moveTo>
                  <a:lnTo>
                    <a:pt x="0" y="910966"/>
                  </a:lnTo>
                  <a:lnTo>
                    <a:pt x="0" y="0"/>
                  </a:lnTo>
                  <a:lnTo>
                    <a:pt x="2308830" y="0"/>
                  </a:lnTo>
                  <a:lnTo>
                    <a:pt x="2308830" y="910966"/>
                  </a:lnTo>
                  <a:close/>
                </a:path>
              </a:pathLst>
            </a:custGeom>
            <a:solidFill>
              <a:srgbClr val="FFFFFF"/>
            </a:solidFill>
          </p:spPr>
          <p:txBody>
            <a:bodyPr wrap="square" lIns="0" tIns="0" rIns="0" bIns="0" rtlCol="0"/>
            <a:lstStyle/>
            <a:p>
              <a:endParaRPr/>
            </a:p>
          </p:txBody>
        </p:sp>
        <p:sp>
          <p:nvSpPr>
            <p:cNvPr id="34" name="object 34"/>
            <p:cNvSpPr/>
            <p:nvPr/>
          </p:nvSpPr>
          <p:spPr>
            <a:xfrm>
              <a:off x="16648706" y="9596565"/>
              <a:ext cx="2308860" cy="15875"/>
            </a:xfrm>
            <a:custGeom>
              <a:avLst/>
              <a:gdLst/>
              <a:ahLst/>
              <a:cxnLst/>
              <a:rect l="l" t="t" r="r" b="b"/>
              <a:pathLst>
                <a:path w="2308859" h="15875">
                  <a:moveTo>
                    <a:pt x="2308830" y="15706"/>
                  </a:moveTo>
                  <a:lnTo>
                    <a:pt x="0" y="15706"/>
                  </a:lnTo>
                  <a:lnTo>
                    <a:pt x="0" y="0"/>
                  </a:lnTo>
                  <a:lnTo>
                    <a:pt x="2308830" y="0"/>
                  </a:lnTo>
                  <a:lnTo>
                    <a:pt x="2308830" y="15706"/>
                  </a:lnTo>
                  <a:close/>
                </a:path>
              </a:pathLst>
            </a:custGeom>
            <a:solidFill>
              <a:srgbClr val="003FE2"/>
            </a:solidFill>
          </p:spPr>
          <p:txBody>
            <a:bodyPr wrap="square" lIns="0" tIns="0" rIns="0" bIns="0" rtlCol="0"/>
            <a:lstStyle/>
            <a:p>
              <a:endParaRPr/>
            </a:p>
          </p:txBody>
        </p:sp>
      </p:grpSp>
      <p:sp>
        <p:nvSpPr>
          <p:cNvPr id="35" name="object 35"/>
          <p:cNvSpPr txBox="1"/>
          <p:nvPr/>
        </p:nvSpPr>
        <p:spPr>
          <a:xfrm>
            <a:off x="16714539" y="8694887"/>
            <a:ext cx="2033905" cy="779780"/>
          </a:xfrm>
          <a:prstGeom prst="rect">
            <a:avLst/>
          </a:prstGeom>
        </p:spPr>
        <p:txBody>
          <a:bodyPr vert="horz" wrap="square" lIns="0" tIns="11430" rIns="0" bIns="0" rtlCol="0">
            <a:spAutoFit/>
          </a:bodyPr>
          <a:lstStyle/>
          <a:p>
            <a:pPr marL="12700" marR="5080">
              <a:lnSpc>
                <a:spcPct val="113700"/>
              </a:lnSpc>
              <a:spcBef>
                <a:spcPts val="90"/>
              </a:spcBef>
            </a:pPr>
            <a:r>
              <a:rPr sz="1450" dirty="0">
                <a:solidFill>
                  <a:srgbClr val="252423"/>
                </a:solidFill>
                <a:latin typeface="Segoe UI"/>
                <a:cs typeface="Segoe UI"/>
              </a:rPr>
              <a:t>#</a:t>
            </a:r>
            <a:r>
              <a:rPr sz="1450" spc="50" dirty="0">
                <a:solidFill>
                  <a:srgbClr val="252423"/>
                </a:solidFill>
                <a:latin typeface="Segoe UI"/>
                <a:cs typeface="Segoe UI"/>
              </a:rPr>
              <a:t> </a:t>
            </a:r>
            <a:r>
              <a:rPr sz="1450" dirty="0">
                <a:solidFill>
                  <a:srgbClr val="252423"/>
                </a:solidFill>
                <a:latin typeface="Segoe UI"/>
                <a:cs typeface="Segoe UI"/>
              </a:rPr>
              <a:t>salariés</a:t>
            </a:r>
            <a:r>
              <a:rPr sz="1450" spc="60" dirty="0">
                <a:solidFill>
                  <a:srgbClr val="252423"/>
                </a:solidFill>
                <a:latin typeface="Segoe UI"/>
                <a:cs typeface="Segoe UI"/>
              </a:rPr>
              <a:t> </a:t>
            </a:r>
            <a:r>
              <a:rPr sz="1450" dirty="0">
                <a:solidFill>
                  <a:srgbClr val="252423"/>
                </a:solidFill>
                <a:latin typeface="Segoe UI"/>
                <a:cs typeface="Segoe UI"/>
              </a:rPr>
              <a:t>suivis</a:t>
            </a:r>
            <a:r>
              <a:rPr sz="1450" spc="60" dirty="0">
                <a:solidFill>
                  <a:srgbClr val="252423"/>
                </a:solidFill>
                <a:latin typeface="Segoe UI"/>
                <a:cs typeface="Segoe UI"/>
              </a:rPr>
              <a:t> </a:t>
            </a:r>
            <a:r>
              <a:rPr sz="1450" dirty="0">
                <a:solidFill>
                  <a:srgbClr val="252423"/>
                </a:solidFill>
                <a:latin typeface="Segoe UI"/>
                <a:cs typeface="Segoe UI"/>
              </a:rPr>
              <a:t>SIR</a:t>
            </a:r>
            <a:r>
              <a:rPr sz="1450" spc="60" dirty="0">
                <a:solidFill>
                  <a:srgbClr val="252423"/>
                </a:solidFill>
                <a:latin typeface="Segoe UI"/>
                <a:cs typeface="Segoe UI"/>
              </a:rPr>
              <a:t> </a:t>
            </a:r>
            <a:r>
              <a:rPr sz="1450" spc="-20" dirty="0">
                <a:solidFill>
                  <a:srgbClr val="252423"/>
                </a:solidFill>
                <a:latin typeface="Segoe UI"/>
                <a:cs typeface="Segoe UI"/>
              </a:rPr>
              <a:t>avec </a:t>
            </a:r>
            <a:r>
              <a:rPr sz="1450" dirty="0">
                <a:solidFill>
                  <a:srgbClr val="252423"/>
                </a:solidFill>
                <a:latin typeface="Segoe UI"/>
                <a:cs typeface="Segoe UI"/>
              </a:rPr>
              <a:t>une</a:t>
            </a:r>
            <a:r>
              <a:rPr sz="1450" spc="75" dirty="0">
                <a:solidFill>
                  <a:srgbClr val="252423"/>
                </a:solidFill>
                <a:latin typeface="Segoe UI"/>
                <a:cs typeface="Segoe UI"/>
              </a:rPr>
              <a:t> </a:t>
            </a:r>
            <a:r>
              <a:rPr sz="1450" dirty="0">
                <a:solidFill>
                  <a:srgbClr val="252423"/>
                </a:solidFill>
                <a:latin typeface="Segoe UI"/>
                <a:cs typeface="Segoe UI"/>
              </a:rPr>
              <a:t>visite</a:t>
            </a:r>
            <a:r>
              <a:rPr sz="1450" spc="70" dirty="0">
                <a:solidFill>
                  <a:srgbClr val="252423"/>
                </a:solidFill>
                <a:latin typeface="Segoe UI"/>
                <a:cs typeface="Segoe UI"/>
              </a:rPr>
              <a:t> </a:t>
            </a:r>
            <a:r>
              <a:rPr sz="1450" dirty="0">
                <a:solidFill>
                  <a:srgbClr val="252423"/>
                </a:solidFill>
                <a:latin typeface="Segoe UI"/>
                <a:cs typeface="Segoe UI"/>
              </a:rPr>
              <a:t>réalisée</a:t>
            </a:r>
            <a:r>
              <a:rPr sz="1450" spc="75" dirty="0">
                <a:solidFill>
                  <a:srgbClr val="252423"/>
                </a:solidFill>
                <a:latin typeface="Segoe UI"/>
                <a:cs typeface="Segoe UI"/>
              </a:rPr>
              <a:t> </a:t>
            </a:r>
            <a:r>
              <a:rPr sz="1450" spc="-20" dirty="0">
                <a:solidFill>
                  <a:srgbClr val="252423"/>
                </a:solidFill>
                <a:latin typeface="Segoe UI"/>
                <a:cs typeface="Segoe UI"/>
              </a:rPr>
              <a:t>dans </a:t>
            </a:r>
            <a:r>
              <a:rPr sz="1450" dirty="0">
                <a:solidFill>
                  <a:srgbClr val="252423"/>
                </a:solidFill>
                <a:latin typeface="Segoe UI"/>
                <a:cs typeface="Segoe UI"/>
              </a:rPr>
              <a:t>les</a:t>
            </a:r>
            <a:r>
              <a:rPr sz="1450" spc="30" dirty="0">
                <a:solidFill>
                  <a:srgbClr val="252423"/>
                </a:solidFill>
                <a:latin typeface="Segoe UI"/>
                <a:cs typeface="Segoe UI"/>
              </a:rPr>
              <a:t> </a:t>
            </a:r>
            <a:r>
              <a:rPr sz="1450" dirty="0">
                <a:solidFill>
                  <a:srgbClr val="252423"/>
                </a:solidFill>
                <a:latin typeface="Segoe UI"/>
                <a:cs typeface="Segoe UI"/>
              </a:rPr>
              <a:t>2</a:t>
            </a:r>
            <a:r>
              <a:rPr sz="1450" spc="30" dirty="0">
                <a:solidFill>
                  <a:srgbClr val="252423"/>
                </a:solidFill>
                <a:latin typeface="Segoe UI"/>
                <a:cs typeface="Segoe UI"/>
              </a:rPr>
              <a:t> </a:t>
            </a:r>
            <a:r>
              <a:rPr sz="1450" spc="-25" dirty="0">
                <a:solidFill>
                  <a:srgbClr val="252423"/>
                </a:solidFill>
                <a:latin typeface="Segoe UI"/>
                <a:cs typeface="Segoe UI"/>
              </a:rPr>
              <a:t>ans</a:t>
            </a:r>
            <a:endParaRPr sz="1450">
              <a:latin typeface="Segoe UI"/>
              <a:cs typeface="Segoe UI"/>
            </a:endParaRPr>
          </a:p>
        </p:txBody>
      </p:sp>
      <p:grpSp>
        <p:nvGrpSpPr>
          <p:cNvPr id="36" name="object 36"/>
          <p:cNvGrpSpPr/>
          <p:nvPr/>
        </p:nvGrpSpPr>
        <p:grpSpPr>
          <a:xfrm>
            <a:off x="9753629" y="9612272"/>
            <a:ext cx="2434590" cy="393065"/>
            <a:chOff x="9753629" y="9612272"/>
            <a:chExt cx="2434590" cy="393065"/>
          </a:xfrm>
        </p:grpSpPr>
        <p:sp>
          <p:nvSpPr>
            <p:cNvPr id="37" name="object 37"/>
            <p:cNvSpPr/>
            <p:nvPr/>
          </p:nvSpPr>
          <p:spPr>
            <a:xfrm>
              <a:off x="9753629" y="9612272"/>
              <a:ext cx="251460" cy="393065"/>
            </a:xfrm>
            <a:custGeom>
              <a:avLst/>
              <a:gdLst/>
              <a:ahLst/>
              <a:cxnLst/>
              <a:rect l="l" t="t" r="r" b="b"/>
              <a:pathLst>
                <a:path w="251459" h="393065">
                  <a:moveTo>
                    <a:pt x="251301" y="392658"/>
                  </a:moveTo>
                  <a:lnTo>
                    <a:pt x="0" y="392658"/>
                  </a:lnTo>
                  <a:lnTo>
                    <a:pt x="0" y="0"/>
                  </a:lnTo>
                  <a:lnTo>
                    <a:pt x="251301" y="0"/>
                  </a:lnTo>
                  <a:lnTo>
                    <a:pt x="251301" y="392658"/>
                  </a:lnTo>
                  <a:close/>
                </a:path>
              </a:pathLst>
            </a:custGeom>
            <a:solidFill>
              <a:srgbClr val="FFFFFF"/>
            </a:solidFill>
          </p:spPr>
          <p:txBody>
            <a:bodyPr wrap="square" lIns="0" tIns="0" rIns="0" bIns="0" rtlCol="0"/>
            <a:lstStyle/>
            <a:p>
              <a:endParaRPr/>
            </a:p>
          </p:txBody>
        </p:sp>
        <p:sp>
          <p:nvSpPr>
            <p:cNvPr id="38" name="object 38"/>
            <p:cNvSpPr/>
            <p:nvPr/>
          </p:nvSpPr>
          <p:spPr>
            <a:xfrm>
              <a:off x="9989224" y="9612272"/>
              <a:ext cx="15875" cy="393065"/>
            </a:xfrm>
            <a:custGeom>
              <a:avLst/>
              <a:gdLst/>
              <a:ahLst/>
              <a:cxnLst/>
              <a:rect l="l" t="t" r="r" b="b"/>
              <a:pathLst>
                <a:path w="15875" h="393065">
                  <a:moveTo>
                    <a:pt x="15706" y="392658"/>
                  </a:moveTo>
                  <a:lnTo>
                    <a:pt x="0" y="392658"/>
                  </a:lnTo>
                  <a:lnTo>
                    <a:pt x="0" y="0"/>
                  </a:lnTo>
                  <a:lnTo>
                    <a:pt x="15706" y="0"/>
                  </a:lnTo>
                  <a:lnTo>
                    <a:pt x="15706" y="392658"/>
                  </a:lnTo>
                  <a:close/>
                </a:path>
              </a:pathLst>
            </a:custGeom>
            <a:solidFill>
              <a:srgbClr val="003FE2"/>
            </a:solidFill>
          </p:spPr>
          <p:txBody>
            <a:bodyPr wrap="square" lIns="0" tIns="0" rIns="0" bIns="0" rtlCol="0"/>
            <a:lstStyle/>
            <a:p>
              <a:endParaRPr/>
            </a:p>
          </p:txBody>
        </p:sp>
        <p:sp>
          <p:nvSpPr>
            <p:cNvPr id="39" name="object 39"/>
            <p:cNvSpPr/>
            <p:nvPr/>
          </p:nvSpPr>
          <p:spPr>
            <a:xfrm>
              <a:off x="10004930" y="9612272"/>
              <a:ext cx="2183765" cy="393065"/>
            </a:xfrm>
            <a:custGeom>
              <a:avLst/>
              <a:gdLst/>
              <a:ahLst/>
              <a:cxnLst/>
              <a:rect l="l" t="t" r="r" b="b"/>
              <a:pathLst>
                <a:path w="2183765" h="393065">
                  <a:moveTo>
                    <a:pt x="2183179" y="392658"/>
                  </a:moveTo>
                  <a:lnTo>
                    <a:pt x="0" y="392658"/>
                  </a:lnTo>
                  <a:lnTo>
                    <a:pt x="0" y="0"/>
                  </a:lnTo>
                  <a:lnTo>
                    <a:pt x="2183179" y="0"/>
                  </a:lnTo>
                  <a:lnTo>
                    <a:pt x="2183179" y="392658"/>
                  </a:lnTo>
                  <a:close/>
                </a:path>
              </a:pathLst>
            </a:custGeom>
            <a:solidFill>
              <a:srgbClr val="FFFFFF"/>
            </a:solidFill>
          </p:spPr>
          <p:txBody>
            <a:bodyPr wrap="square" lIns="0" tIns="0" rIns="0" bIns="0" rtlCol="0"/>
            <a:lstStyle/>
            <a:p>
              <a:endParaRPr/>
            </a:p>
          </p:txBody>
        </p:sp>
        <p:sp>
          <p:nvSpPr>
            <p:cNvPr id="40" name="object 40"/>
            <p:cNvSpPr/>
            <p:nvPr/>
          </p:nvSpPr>
          <p:spPr>
            <a:xfrm>
              <a:off x="12172403" y="9612272"/>
              <a:ext cx="15875" cy="393065"/>
            </a:xfrm>
            <a:custGeom>
              <a:avLst/>
              <a:gdLst/>
              <a:ahLst/>
              <a:cxnLst/>
              <a:rect l="l" t="t" r="r" b="b"/>
              <a:pathLst>
                <a:path w="15875" h="393065">
                  <a:moveTo>
                    <a:pt x="15705" y="392658"/>
                  </a:moveTo>
                  <a:lnTo>
                    <a:pt x="0" y="392658"/>
                  </a:lnTo>
                  <a:lnTo>
                    <a:pt x="0" y="0"/>
                  </a:lnTo>
                  <a:lnTo>
                    <a:pt x="15705" y="0"/>
                  </a:lnTo>
                  <a:lnTo>
                    <a:pt x="15705" y="392658"/>
                  </a:lnTo>
                  <a:close/>
                </a:path>
              </a:pathLst>
            </a:custGeom>
            <a:solidFill>
              <a:srgbClr val="003FE2"/>
            </a:solidFill>
          </p:spPr>
          <p:txBody>
            <a:bodyPr wrap="square" lIns="0" tIns="0" rIns="0" bIns="0" rtlCol="0"/>
            <a:lstStyle/>
            <a:p>
              <a:endParaRPr/>
            </a:p>
          </p:txBody>
        </p:sp>
      </p:grpSp>
      <p:sp>
        <p:nvSpPr>
          <p:cNvPr id="41" name="object 41"/>
          <p:cNvSpPr txBox="1"/>
          <p:nvPr/>
        </p:nvSpPr>
        <p:spPr>
          <a:xfrm>
            <a:off x="11129712" y="9641508"/>
            <a:ext cx="980440" cy="352425"/>
          </a:xfrm>
          <a:prstGeom prst="rect">
            <a:avLst/>
          </a:prstGeom>
        </p:spPr>
        <p:txBody>
          <a:bodyPr vert="horz" wrap="square" lIns="0" tIns="11430" rIns="0" bIns="0" rtlCol="0">
            <a:spAutoFit/>
          </a:bodyPr>
          <a:lstStyle/>
          <a:p>
            <a:pPr marL="12700">
              <a:lnSpc>
                <a:spcPct val="100000"/>
              </a:lnSpc>
              <a:spcBef>
                <a:spcPts val="90"/>
              </a:spcBef>
            </a:pPr>
            <a:r>
              <a:rPr sz="2150" dirty="0">
                <a:solidFill>
                  <a:srgbClr val="252423"/>
                </a:solidFill>
                <a:latin typeface="Segoe UI"/>
                <a:cs typeface="Segoe UI"/>
              </a:rPr>
              <a:t>135</a:t>
            </a:r>
            <a:r>
              <a:rPr sz="2150" spc="-40" dirty="0">
                <a:solidFill>
                  <a:srgbClr val="252423"/>
                </a:solidFill>
                <a:latin typeface="Segoe UI"/>
                <a:cs typeface="Segoe UI"/>
              </a:rPr>
              <a:t> </a:t>
            </a:r>
            <a:r>
              <a:rPr sz="2150" spc="-25" dirty="0">
                <a:solidFill>
                  <a:srgbClr val="252423"/>
                </a:solidFill>
                <a:latin typeface="Segoe UI"/>
                <a:cs typeface="Segoe UI"/>
              </a:rPr>
              <a:t>803</a:t>
            </a:r>
            <a:endParaRPr sz="2150">
              <a:latin typeface="Segoe UI"/>
              <a:cs typeface="Segoe UI"/>
            </a:endParaRPr>
          </a:p>
        </p:txBody>
      </p:sp>
      <p:grpSp>
        <p:nvGrpSpPr>
          <p:cNvPr id="42" name="object 42"/>
          <p:cNvGrpSpPr/>
          <p:nvPr/>
        </p:nvGrpSpPr>
        <p:grpSpPr>
          <a:xfrm>
            <a:off x="12188110" y="9612272"/>
            <a:ext cx="2183765" cy="393065"/>
            <a:chOff x="12188110" y="9612272"/>
            <a:chExt cx="2183765" cy="393065"/>
          </a:xfrm>
        </p:grpSpPr>
        <p:sp>
          <p:nvSpPr>
            <p:cNvPr id="43" name="object 43"/>
            <p:cNvSpPr/>
            <p:nvPr/>
          </p:nvSpPr>
          <p:spPr>
            <a:xfrm>
              <a:off x="12188110" y="9612272"/>
              <a:ext cx="2183765" cy="393065"/>
            </a:xfrm>
            <a:custGeom>
              <a:avLst/>
              <a:gdLst/>
              <a:ahLst/>
              <a:cxnLst/>
              <a:rect l="l" t="t" r="r" b="b"/>
              <a:pathLst>
                <a:path w="2183765" h="393065">
                  <a:moveTo>
                    <a:pt x="2183179" y="392658"/>
                  </a:moveTo>
                  <a:lnTo>
                    <a:pt x="0" y="392658"/>
                  </a:lnTo>
                  <a:lnTo>
                    <a:pt x="0" y="0"/>
                  </a:lnTo>
                  <a:lnTo>
                    <a:pt x="2183179" y="0"/>
                  </a:lnTo>
                  <a:lnTo>
                    <a:pt x="2183179" y="392658"/>
                  </a:lnTo>
                  <a:close/>
                </a:path>
              </a:pathLst>
            </a:custGeom>
            <a:solidFill>
              <a:srgbClr val="FFFFFF"/>
            </a:solidFill>
          </p:spPr>
          <p:txBody>
            <a:bodyPr wrap="square" lIns="0" tIns="0" rIns="0" bIns="0" rtlCol="0"/>
            <a:lstStyle/>
            <a:p>
              <a:endParaRPr/>
            </a:p>
          </p:txBody>
        </p:sp>
        <p:sp>
          <p:nvSpPr>
            <p:cNvPr id="44" name="object 44"/>
            <p:cNvSpPr/>
            <p:nvPr/>
          </p:nvSpPr>
          <p:spPr>
            <a:xfrm>
              <a:off x="14355583" y="9612272"/>
              <a:ext cx="15875" cy="393065"/>
            </a:xfrm>
            <a:custGeom>
              <a:avLst/>
              <a:gdLst/>
              <a:ahLst/>
              <a:cxnLst/>
              <a:rect l="l" t="t" r="r" b="b"/>
              <a:pathLst>
                <a:path w="15875" h="393065">
                  <a:moveTo>
                    <a:pt x="15705" y="392658"/>
                  </a:moveTo>
                  <a:lnTo>
                    <a:pt x="0" y="392658"/>
                  </a:lnTo>
                  <a:lnTo>
                    <a:pt x="0" y="0"/>
                  </a:lnTo>
                  <a:lnTo>
                    <a:pt x="15705" y="0"/>
                  </a:lnTo>
                  <a:lnTo>
                    <a:pt x="15705" y="392658"/>
                  </a:lnTo>
                  <a:close/>
                </a:path>
              </a:pathLst>
            </a:custGeom>
            <a:solidFill>
              <a:srgbClr val="003FE2"/>
            </a:solidFill>
          </p:spPr>
          <p:txBody>
            <a:bodyPr wrap="square" lIns="0" tIns="0" rIns="0" bIns="0" rtlCol="0"/>
            <a:lstStyle/>
            <a:p>
              <a:endParaRPr/>
            </a:p>
          </p:txBody>
        </p:sp>
      </p:grpSp>
      <p:sp>
        <p:nvSpPr>
          <p:cNvPr id="45" name="object 45"/>
          <p:cNvSpPr txBox="1"/>
          <p:nvPr/>
        </p:nvSpPr>
        <p:spPr>
          <a:xfrm>
            <a:off x="13457683" y="9641508"/>
            <a:ext cx="833755" cy="352425"/>
          </a:xfrm>
          <a:prstGeom prst="rect">
            <a:avLst/>
          </a:prstGeom>
        </p:spPr>
        <p:txBody>
          <a:bodyPr vert="horz" wrap="square" lIns="0" tIns="11430" rIns="0" bIns="0" rtlCol="0">
            <a:spAutoFit/>
          </a:bodyPr>
          <a:lstStyle/>
          <a:p>
            <a:pPr marL="12700">
              <a:lnSpc>
                <a:spcPct val="100000"/>
              </a:lnSpc>
              <a:spcBef>
                <a:spcPts val="90"/>
              </a:spcBef>
            </a:pPr>
            <a:r>
              <a:rPr sz="2150" dirty="0">
                <a:solidFill>
                  <a:srgbClr val="252423"/>
                </a:solidFill>
                <a:latin typeface="Segoe UI"/>
                <a:cs typeface="Segoe UI"/>
              </a:rPr>
              <a:t>90</a:t>
            </a:r>
            <a:r>
              <a:rPr sz="2150" spc="-30" dirty="0">
                <a:solidFill>
                  <a:srgbClr val="252423"/>
                </a:solidFill>
                <a:latin typeface="Segoe UI"/>
                <a:cs typeface="Segoe UI"/>
              </a:rPr>
              <a:t> </a:t>
            </a:r>
            <a:r>
              <a:rPr sz="2150" spc="-25" dirty="0">
                <a:solidFill>
                  <a:srgbClr val="252423"/>
                </a:solidFill>
                <a:latin typeface="Segoe UI"/>
                <a:cs typeface="Segoe UI"/>
              </a:rPr>
              <a:t>870</a:t>
            </a:r>
            <a:endParaRPr sz="2150">
              <a:latin typeface="Segoe UI"/>
              <a:cs typeface="Segoe UI"/>
            </a:endParaRPr>
          </a:p>
        </p:txBody>
      </p:sp>
      <p:grpSp>
        <p:nvGrpSpPr>
          <p:cNvPr id="46" name="object 46"/>
          <p:cNvGrpSpPr/>
          <p:nvPr/>
        </p:nvGrpSpPr>
        <p:grpSpPr>
          <a:xfrm>
            <a:off x="14371290" y="9612272"/>
            <a:ext cx="2277745" cy="393065"/>
            <a:chOff x="14371290" y="9612272"/>
            <a:chExt cx="2277745" cy="393065"/>
          </a:xfrm>
        </p:grpSpPr>
        <p:sp>
          <p:nvSpPr>
            <p:cNvPr id="47" name="object 47"/>
            <p:cNvSpPr/>
            <p:nvPr/>
          </p:nvSpPr>
          <p:spPr>
            <a:xfrm>
              <a:off x="14371290" y="9612272"/>
              <a:ext cx="2277745" cy="393065"/>
            </a:xfrm>
            <a:custGeom>
              <a:avLst/>
              <a:gdLst/>
              <a:ahLst/>
              <a:cxnLst/>
              <a:rect l="l" t="t" r="r" b="b"/>
              <a:pathLst>
                <a:path w="2277744" h="393065">
                  <a:moveTo>
                    <a:pt x="2277417" y="392658"/>
                  </a:moveTo>
                  <a:lnTo>
                    <a:pt x="0" y="392658"/>
                  </a:lnTo>
                  <a:lnTo>
                    <a:pt x="0" y="0"/>
                  </a:lnTo>
                  <a:lnTo>
                    <a:pt x="2277417" y="0"/>
                  </a:lnTo>
                  <a:lnTo>
                    <a:pt x="2277417" y="392658"/>
                  </a:lnTo>
                  <a:close/>
                </a:path>
              </a:pathLst>
            </a:custGeom>
            <a:solidFill>
              <a:srgbClr val="FFFFFF"/>
            </a:solidFill>
          </p:spPr>
          <p:txBody>
            <a:bodyPr wrap="square" lIns="0" tIns="0" rIns="0" bIns="0" rtlCol="0"/>
            <a:lstStyle/>
            <a:p>
              <a:endParaRPr/>
            </a:p>
          </p:txBody>
        </p:sp>
        <p:sp>
          <p:nvSpPr>
            <p:cNvPr id="48" name="object 48"/>
            <p:cNvSpPr/>
            <p:nvPr/>
          </p:nvSpPr>
          <p:spPr>
            <a:xfrm>
              <a:off x="16633001" y="9612272"/>
              <a:ext cx="15875" cy="393065"/>
            </a:xfrm>
            <a:custGeom>
              <a:avLst/>
              <a:gdLst/>
              <a:ahLst/>
              <a:cxnLst/>
              <a:rect l="l" t="t" r="r" b="b"/>
              <a:pathLst>
                <a:path w="15875" h="393065">
                  <a:moveTo>
                    <a:pt x="15705" y="392658"/>
                  </a:moveTo>
                  <a:lnTo>
                    <a:pt x="0" y="392658"/>
                  </a:lnTo>
                  <a:lnTo>
                    <a:pt x="0" y="0"/>
                  </a:lnTo>
                  <a:lnTo>
                    <a:pt x="15705" y="0"/>
                  </a:lnTo>
                  <a:lnTo>
                    <a:pt x="15705" y="392658"/>
                  </a:lnTo>
                  <a:close/>
                </a:path>
              </a:pathLst>
            </a:custGeom>
            <a:solidFill>
              <a:srgbClr val="003FE2"/>
            </a:solidFill>
          </p:spPr>
          <p:txBody>
            <a:bodyPr wrap="square" lIns="0" tIns="0" rIns="0" bIns="0" rtlCol="0"/>
            <a:lstStyle/>
            <a:p>
              <a:endParaRPr/>
            </a:p>
          </p:txBody>
        </p:sp>
      </p:grpSp>
      <p:sp>
        <p:nvSpPr>
          <p:cNvPr id="49" name="object 49"/>
          <p:cNvSpPr txBox="1"/>
          <p:nvPr/>
        </p:nvSpPr>
        <p:spPr>
          <a:xfrm>
            <a:off x="15880140" y="9641508"/>
            <a:ext cx="687070" cy="352425"/>
          </a:xfrm>
          <a:prstGeom prst="rect">
            <a:avLst/>
          </a:prstGeom>
        </p:spPr>
        <p:txBody>
          <a:bodyPr vert="horz" wrap="square" lIns="0" tIns="11430" rIns="0" bIns="0" rtlCol="0">
            <a:spAutoFit/>
          </a:bodyPr>
          <a:lstStyle/>
          <a:p>
            <a:pPr marL="12700">
              <a:lnSpc>
                <a:spcPct val="100000"/>
              </a:lnSpc>
              <a:spcBef>
                <a:spcPts val="90"/>
              </a:spcBef>
            </a:pPr>
            <a:r>
              <a:rPr sz="2150" dirty="0">
                <a:solidFill>
                  <a:srgbClr val="252423"/>
                </a:solidFill>
                <a:latin typeface="Segoe UI"/>
                <a:cs typeface="Segoe UI"/>
              </a:rPr>
              <a:t>4</a:t>
            </a:r>
            <a:r>
              <a:rPr sz="2150" spc="-20" dirty="0">
                <a:solidFill>
                  <a:srgbClr val="252423"/>
                </a:solidFill>
                <a:latin typeface="Segoe UI"/>
                <a:cs typeface="Segoe UI"/>
              </a:rPr>
              <a:t> </a:t>
            </a:r>
            <a:r>
              <a:rPr sz="2150" spc="-25" dirty="0">
                <a:solidFill>
                  <a:srgbClr val="252423"/>
                </a:solidFill>
                <a:latin typeface="Segoe UI"/>
                <a:cs typeface="Segoe UI"/>
              </a:rPr>
              <a:t>326</a:t>
            </a:r>
            <a:endParaRPr sz="2150">
              <a:latin typeface="Segoe UI"/>
              <a:cs typeface="Segoe UI"/>
            </a:endParaRPr>
          </a:p>
        </p:txBody>
      </p:sp>
      <p:sp>
        <p:nvSpPr>
          <p:cNvPr id="50" name="object 50"/>
          <p:cNvSpPr/>
          <p:nvPr/>
        </p:nvSpPr>
        <p:spPr>
          <a:xfrm>
            <a:off x="16648706" y="9612272"/>
            <a:ext cx="2308860" cy="393065"/>
          </a:xfrm>
          <a:custGeom>
            <a:avLst/>
            <a:gdLst/>
            <a:ahLst/>
            <a:cxnLst/>
            <a:rect l="l" t="t" r="r" b="b"/>
            <a:pathLst>
              <a:path w="2308859" h="393065">
                <a:moveTo>
                  <a:pt x="2308830" y="392658"/>
                </a:moveTo>
                <a:lnTo>
                  <a:pt x="0" y="392658"/>
                </a:lnTo>
                <a:lnTo>
                  <a:pt x="0" y="0"/>
                </a:lnTo>
                <a:lnTo>
                  <a:pt x="2308830" y="0"/>
                </a:lnTo>
                <a:lnTo>
                  <a:pt x="2308830" y="392658"/>
                </a:lnTo>
                <a:close/>
              </a:path>
            </a:pathLst>
          </a:custGeom>
          <a:solidFill>
            <a:srgbClr val="FFFFFF"/>
          </a:solidFill>
        </p:spPr>
        <p:txBody>
          <a:bodyPr wrap="square" lIns="0" tIns="0" rIns="0" bIns="0" rtlCol="0"/>
          <a:lstStyle/>
          <a:p>
            <a:endParaRPr/>
          </a:p>
        </p:txBody>
      </p:sp>
      <p:sp>
        <p:nvSpPr>
          <p:cNvPr id="51" name="object 51"/>
          <p:cNvSpPr txBox="1"/>
          <p:nvPr/>
        </p:nvSpPr>
        <p:spPr>
          <a:xfrm>
            <a:off x="18053012" y="9641508"/>
            <a:ext cx="833755" cy="352425"/>
          </a:xfrm>
          <a:prstGeom prst="rect">
            <a:avLst/>
          </a:prstGeom>
        </p:spPr>
        <p:txBody>
          <a:bodyPr vert="horz" wrap="square" lIns="0" tIns="11430" rIns="0" bIns="0" rtlCol="0">
            <a:spAutoFit/>
          </a:bodyPr>
          <a:lstStyle/>
          <a:p>
            <a:pPr marL="12700">
              <a:lnSpc>
                <a:spcPct val="100000"/>
              </a:lnSpc>
              <a:spcBef>
                <a:spcPts val="90"/>
              </a:spcBef>
            </a:pPr>
            <a:r>
              <a:rPr sz="2150" dirty="0">
                <a:solidFill>
                  <a:srgbClr val="252423"/>
                </a:solidFill>
                <a:latin typeface="Segoe UI"/>
                <a:cs typeface="Segoe UI"/>
              </a:rPr>
              <a:t>29</a:t>
            </a:r>
            <a:r>
              <a:rPr sz="2150" spc="-30" dirty="0">
                <a:solidFill>
                  <a:srgbClr val="252423"/>
                </a:solidFill>
                <a:latin typeface="Segoe UI"/>
                <a:cs typeface="Segoe UI"/>
              </a:rPr>
              <a:t> </a:t>
            </a:r>
            <a:r>
              <a:rPr sz="2150" spc="-25" dirty="0">
                <a:solidFill>
                  <a:srgbClr val="252423"/>
                </a:solidFill>
                <a:latin typeface="Segoe UI"/>
                <a:cs typeface="Segoe UI"/>
              </a:rPr>
              <a:t>867</a:t>
            </a:r>
            <a:endParaRPr sz="2150">
              <a:latin typeface="Segoe UI"/>
              <a:cs typeface="Segoe UI"/>
            </a:endParaRPr>
          </a:p>
        </p:txBody>
      </p:sp>
      <p:sp>
        <p:nvSpPr>
          <p:cNvPr id="52" name="object 52"/>
          <p:cNvSpPr txBox="1"/>
          <p:nvPr/>
        </p:nvSpPr>
        <p:spPr>
          <a:xfrm>
            <a:off x="2577371" y="3196730"/>
            <a:ext cx="6954520"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VIP</a:t>
            </a:r>
            <a:r>
              <a:rPr sz="1800" b="1" spc="-10" dirty="0">
                <a:solidFill>
                  <a:srgbClr val="252423"/>
                </a:solidFill>
                <a:latin typeface="Segoe UI"/>
                <a:cs typeface="Segoe UI"/>
              </a:rPr>
              <a:t> </a:t>
            </a:r>
            <a:r>
              <a:rPr sz="1800" b="1" dirty="0">
                <a:solidFill>
                  <a:srgbClr val="252423"/>
                </a:solidFill>
                <a:latin typeface="Segoe UI"/>
                <a:cs typeface="Segoe UI"/>
              </a:rPr>
              <a:t>IDEST</a:t>
            </a:r>
            <a:r>
              <a:rPr sz="1800" b="1" spc="-10" dirty="0">
                <a:solidFill>
                  <a:srgbClr val="252423"/>
                </a:solidFill>
                <a:latin typeface="Segoe UI"/>
                <a:cs typeface="Segoe UI"/>
              </a:rPr>
              <a:t> </a:t>
            </a:r>
            <a:r>
              <a:rPr sz="1800" b="1" dirty="0">
                <a:solidFill>
                  <a:srgbClr val="252423"/>
                </a:solidFill>
                <a:latin typeface="Segoe UI"/>
                <a:cs typeface="Segoe UI"/>
              </a:rPr>
              <a:t>avec</a:t>
            </a:r>
            <a:r>
              <a:rPr sz="1800" b="1" spc="-5" dirty="0">
                <a:solidFill>
                  <a:srgbClr val="252423"/>
                </a:solidFill>
                <a:latin typeface="Segoe UI"/>
                <a:cs typeface="Segoe UI"/>
              </a:rPr>
              <a:t> </a:t>
            </a:r>
            <a:r>
              <a:rPr sz="1800" b="1" dirty="0">
                <a:solidFill>
                  <a:srgbClr val="252423"/>
                </a:solidFill>
                <a:latin typeface="Segoe UI"/>
                <a:cs typeface="Segoe UI"/>
              </a:rPr>
              <a:t>revue</a:t>
            </a:r>
            <a:r>
              <a:rPr sz="1800" b="1" spc="-10" dirty="0">
                <a:solidFill>
                  <a:srgbClr val="252423"/>
                </a:solidFill>
                <a:latin typeface="Segoe UI"/>
                <a:cs typeface="Segoe UI"/>
              </a:rPr>
              <a:t> </a:t>
            </a:r>
            <a:r>
              <a:rPr sz="1800" b="1" dirty="0">
                <a:solidFill>
                  <a:srgbClr val="252423"/>
                </a:solidFill>
                <a:latin typeface="Segoe UI"/>
                <a:cs typeface="Segoe UI"/>
              </a:rPr>
              <a:t>en</a:t>
            </a:r>
            <a:r>
              <a:rPr sz="1800" b="1" spc="-5" dirty="0">
                <a:solidFill>
                  <a:srgbClr val="252423"/>
                </a:solidFill>
                <a:latin typeface="Segoe UI"/>
                <a:cs typeface="Segoe UI"/>
              </a:rPr>
              <a:t> </a:t>
            </a:r>
            <a:r>
              <a:rPr sz="1800" b="1" dirty="0">
                <a:solidFill>
                  <a:srgbClr val="252423"/>
                </a:solidFill>
                <a:latin typeface="Segoe UI"/>
                <a:cs typeface="Segoe UI"/>
              </a:rPr>
              <a:t>consultation</a:t>
            </a:r>
            <a:r>
              <a:rPr sz="1800" b="1" spc="-10" dirty="0">
                <a:solidFill>
                  <a:srgbClr val="252423"/>
                </a:solidFill>
                <a:latin typeface="Segoe UI"/>
                <a:cs typeface="Segoe UI"/>
              </a:rPr>
              <a:t> </a:t>
            </a:r>
            <a:r>
              <a:rPr sz="1800" b="1" dirty="0">
                <a:solidFill>
                  <a:srgbClr val="252423"/>
                </a:solidFill>
                <a:latin typeface="Segoe UI"/>
                <a:cs typeface="Segoe UI"/>
              </a:rPr>
              <a:t>embauche</a:t>
            </a:r>
            <a:r>
              <a:rPr sz="1800" b="1" spc="-5" dirty="0">
                <a:solidFill>
                  <a:srgbClr val="252423"/>
                </a:solidFill>
                <a:latin typeface="Segoe UI"/>
                <a:cs typeface="Segoe UI"/>
              </a:rPr>
              <a:t> </a:t>
            </a:r>
            <a:r>
              <a:rPr sz="1800" b="1" dirty="0">
                <a:solidFill>
                  <a:srgbClr val="252423"/>
                </a:solidFill>
                <a:latin typeface="Segoe UI"/>
                <a:cs typeface="Segoe UI"/>
              </a:rPr>
              <a:t>par</a:t>
            </a:r>
            <a:r>
              <a:rPr sz="1800" b="1" spc="-10" dirty="0">
                <a:solidFill>
                  <a:srgbClr val="252423"/>
                </a:solidFill>
                <a:latin typeface="Segoe UI"/>
                <a:cs typeface="Segoe UI"/>
              </a:rPr>
              <a:t> </a:t>
            </a:r>
            <a:r>
              <a:rPr sz="1800" b="1" dirty="0">
                <a:solidFill>
                  <a:srgbClr val="252423"/>
                </a:solidFill>
                <a:latin typeface="Segoe UI"/>
                <a:cs typeface="Segoe UI"/>
              </a:rPr>
              <a:t>un</a:t>
            </a:r>
            <a:r>
              <a:rPr sz="1800" b="1" spc="-5" dirty="0">
                <a:solidFill>
                  <a:srgbClr val="252423"/>
                </a:solidFill>
                <a:latin typeface="Segoe UI"/>
                <a:cs typeface="Segoe UI"/>
              </a:rPr>
              <a:t> </a:t>
            </a:r>
            <a:r>
              <a:rPr sz="1800" b="1" spc="-10" dirty="0">
                <a:solidFill>
                  <a:srgbClr val="252423"/>
                </a:solidFill>
                <a:latin typeface="Segoe UI"/>
                <a:cs typeface="Segoe UI"/>
              </a:rPr>
              <a:t>médecin</a:t>
            </a:r>
            <a:endParaRPr sz="1800">
              <a:latin typeface="Segoe UI"/>
              <a:cs typeface="Segoe UI"/>
            </a:endParaRPr>
          </a:p>
        </p:txBody>
      </p:sp>
      <p:sp>
        <p:nvSpPr>
          <p:cNvPr id="53" name="object 53"/>
          <p:cNvSpPr/>
          <p:nvPr/>
        </p:nvSpPr>
        <p:spPr>
          <a:xfrm>
            <a:off x="1225092" y="3581051"/>
            <a:ext cx="9471025" cy="1083945"/>
          </a:xfrm>
          <a:custGeom>
            <a:avLst/>
            <a:gdLst/>
            <a:ahLst/>
            <a:cxnLst/>
            <a:rect l="l" t="t" r="r" b="b"/>
            <a:pathLst>
              <a:path w="9471025" h="1083945">
                <a:moveTo>
                  <a:pt x="9470911" y="722490"/>
                </a:moveTo>
                <a:lnTo>
                  <a:pt x="7162076" y="722490"/>
                </a:lnTo>
                <a:lnTo>
                  <a:pt x="7162076" y="0"/>
                </a:lnTo>
                <a:lnTo>
                  <a:pt x="7146379" y="0"/>
                </a:lnTo>
                <a:lnTo>
                  <a:pt x="7146379" y="722490"/>
                </a:lnTo>
                <a:lnTo>
                  <a:pt x="4868951" y="722490"/>
                </a:lnTo>
                <a:lnTo>
                  <a:pt x="4868951" y="0"/>
                </a:lnTo>
                <a:lnTo>
                  <a:pt x="4853254" y="0"/>
                </a:lnTo>
                <a:lnTo>
                  <a:pt x="4853254" y="722490"/>
                </a:lnTo>
                <a:lnTo>
                  <a:pt x="2544419" y="722490"/>
                </a:lnTo>
                <a:lnTo>
                  <a:pt x="2544419" y="0"/>
                </a:lnTo>
                <a:lnTo>
                  <a:pt x="2528709" y="0"/>
                </a:lnTo>
                <a:lnTo>
                  <a:pt x="2528709" y="722490"/>
                </a:lnTo>
                <a:lnTo>
                  <a:pt x="251294" y="722490"/>
                </a:lnTo>
                <a:lnTo>
                  <a:pt x="251294" y="0"/>
                </a:lnTo>
                <a:lnTo>
                  <a:pt x="235585" y="0"/>
                </a:lnTo>
                <a:lnTo>
                  <a:pt x="235585" y="722490"/>
                </a:lnTo>
                <a:lnTo>
                  <a:pt x="0" y="722490"/>
                </a:lnTo>
                <a:lnTo>
                  <a:pt x="0" y="738200"/>
                </a:lnTo>
                <a:lnTo>
                  <a:pt x="235585" y="738200"/>
                </a:lnTo>
                <a:lnTo>
                  <a:pt x="235585" y="1083729"/>
                </a:lnTo>
                <a:lnTo>
                  <a:pt x="251294" y="1083729"/>
                </a:lnTo>
                <a:lnTo>
                  <a:pt x="251294" y="738200"/>
                </a:lnTo>
                <a:lnTo>
                  <a:pt x="2528709" y="738200"/>
                </a:lnTo>
                <a:lnTo>
                  <a:pt x="2528709" y="1083729"/>
                </a:lnTo>
                <a:lnTo>
                  <a:pt x="2544419" y="1083729"/>
                </a:lnTo>
                <a:lnTo>
                  <a:pt x="2544419" y="738200"/>
                </a:lnTo>
                <a:lnTo>
                  <a:pt x="4853254" y="738200"/>
                </a:lnTo>
                <a:lnTo>
                  <a:pt x="4868951" y="738200"/>
                </a:lnTo>
                <a:lnTo>
                  <a:pt x="7146379" y="738200"/>
                </a:lnTo>
                <a:lnTo>
                  <a:pt x="7162076" y="738200"/>
                </a:lnTo>
                <a:lnTo>
                  <a:pt x="9470911" y="738200"/>
                </a:lnTo>
                <a:lnTo>
                  <a:pt x="9470911" y="722490"/>
                </a:lnTo>
                <a:close/>
              </a:path>
            </a:pathLst>
          </a:custGeom>
          <a:solidFill>
            <a:srgbClr val="003FE2"/>
          </a:solidFill>
        </p:spPr>
        <p:txBody>
          <a:bodyPr wrap="square" lIns="0" tIns="0" rIns="0" bIns="0" rtlCol="0"/>
          <a:lstStyle/>
          <a:p>
            <a:endParaRPr/>
          </a:p>
        </p:txBody>
      </p:sp>
      <p:sp>
        <p:nvSpPr>
          <p:cNvPr id="54" name="object 54"/>
          <p:cNvSpPr txBox="1"/>
          <p:nvPr/>
        </p:nvSpPr>
        <p:spPr>
          <a:xfrm>
            <a:off x="1542226" y="3578802"/>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25" dirty="0">
                <a:solidFill>
                  <a:srgbClr val="252423"/>
                </a:solidFill>
                <a:latin typeface="Segoe UI"/>
                <a:cs typeface="Segoe UI"/>
              </a:rPr>
              <a:t> </a:t>
            </a:r>
            <a:r>
              <a:rPr sz="1650" dirty="0">
                <a:solidFill>
                  <a:srgbClr val="252423"/>
                </a:solidFill>
                <a:latin typeface="Segoe UI"/>
                <a:cs typeface="Segoe UI"/>
              </a:rPr>
              <a:t>3</a:t>
            </a:r>
            <a:r>
              <a:rPr sz="1650" spc="-25"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55" name="object 55"/>
          <p:cNvSpPr txBox="1"/>
          <p:nvPr/>
        </p:nvSpPr>
        <p:spPr>
          <a:xfrm>
            <a:off x="3837804" y="3578802"/>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25" dirty="0">
                <a:solidFill>
                  <a:srgbClr val="252423"/>
                </a:solidFill>
                <a:latin typeface="Segoe UI"/>
                <a:cs typeface="Segoe UI"/>
              </a:rPr>
              <a:t> </a:t>
            </a:r>
            <a:r>
              <a:rPr sz="1650" dirty="0">
                <a:solidFill>
                  <a:srgbClr val="252423"/>
                </a:solidFill>
                <a:latin typeface="Segoe UI"/>
                <a:cs typeface="Segoe UI"/>
              </a:rPr>
              <a:t>6</a:t>
            </a:r>
            <a:r>
              <a:rPr sz="1650" spc="-25"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56" name="object 56"/>
          <p:cNvSpPr txBox="1"/>
          <p:nvPr/>
        </p:nvSpPr>
        <p:spPr>
          <a:xfrm>
            <a:off x="6167003" y="3578802"/>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25" dirty="0">
                <a:solidFill>
                  <a:srgbClr val="252423"/>
                </a:solidFill>
                <a:latin typeface="Segoe UI"/>
                <a:cs typeface="Segoe UI"/>
              </a:rPr>
              <a:t> </a:t>
            </a:r>
            <a:r>
              <a:rPr sz="1650" dirty="0">
                <a:solidFill>
                  <a:srgbClr val="252423"/>
                </a:solidFill>
                <a:latin typeface="Segoe UI"/>
                <a:cs typeface="Segoe UI"/>
              </a:rPr>
              <a:t>9</a:t>
            </a:r>
            <a:r>
              <a:rPr sz="1650" spc="-25"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57" name="object 57"/>
          <p:cNvSpPr txBox="1"/>
          <p:nvPr/>
        </p:nvSpPr>
        <p:spPr>
          <a:xfrm>
            <a:off x="8447857" y="3578802"/>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30" dirty="0">
                <a:solidFill>
                  <a:srgbClr val="252423"/>
                </a:solidFill>
                <a:latin typeface="Segoe UI"/>
                <a:cs typeface="Segoe UI"/>
              </a:rPr>
              <a:t> </a:t>
            </a:r>
            <a:r>
              <a:rPr sz="1650" dirty="0">
                <a:solidFill>
                  <a:srgbClr val="252423"/>
                </a:solidFill>
                <a:latin typeface="Segoe UI"/>
                <a:cs typeface="Segoe UI"/>
              </a:rPr>
              <a:t>12</a:t>
            </a:r>
            <a:r>
              <a:rPr sz="1650" spc="-30"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58" name="object 58"/>
          <p:cNvSpPr txBox="1"/>
          <p:nvPr/>
        </p:nvSpPr>
        <p:spPr>
          <a:xfrm>
            <a:off x="3292500" y="4343293"/>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397</a:t>
            </a:r>
            <a:endParaRPr sz="1800">
              <a:latin typeface="Segoe UI"/>
              <a:cs typeface="Segoe UI"/>
            </a:endParaRPr>
          </a:p>
        </p:txBody>
      </p:sp>
      <p:sp>
        <p:nvSpPr>
          <p:cNvPr id="59" name="object 59"/>
          <p:cNvSpPr/>
          <p:nvPr/>
        </p:nvSpPr>
        <p:spPr>
          <a:xfrm>
            <a:off x="6078347" y="4319252"/>
            <a:ext cx="2308860" cy="346075"/>
          </a:xfrm>
          <a:custGeom>
            <a:avLst/>
            <a:gdLst/>
            <a:ahLst/>
            <a:cxnLst/>
            <a:rect l="l" t="t" r="r" b="b"/>
            <a:pathLst>
              <a:path w="2308859" h="346075">
                <a:moveTo>
                  <a:pt x="15697" y="0"/>
                </a:moveTo>
                <a:lnTo>
                  <a:pt x="0" y="0"/>
                </a:lnTo>
                <a:lnTo>
                  <a:pt x="0" y="345528"/>
                </a:lnTo>
                <a:lnTo>
                  <a:pt x="15697" y="345528"/>
                </a:lnTo>
                <a:lnTo>
                  <a:pt x="15697" y="0"/>
                </a:lnTo>
                <a:close/>
              </a:path>
              <a:path w="2308859" h="346075">
                <a:moveTo>
                  <a:pt x="2308822" y="0"/>
                </a:moveTo>
                <a:lnTo>
                  <a:pt x="2293124" y="0"/>
                </a:lnTo>
                <a:lnTo>
                  <a:pt x="2293124" y="345528"/>
                </a:lnTo>
                <a:lnTo>
                  <a:pt x="2308822" y="345528"/>
                </a:lnTo>
                <a:lnTo>
                  <a:pt x="2308822" y="0"/>
                </a:lnTo>
                <a:close/>
              </a:path>
            </a:pathLst>
          </a:custGeom>
          <a:solidFill>
            <a:srgbClr val="003FE2"/>
          </a:solidFill>
        </p:spPr>
        <p:txBody>
          <a:bodyPr wrap="square" lIns="0" tIns="0" rIns="0" bIns="0" rtlCol="0"/>
          <a:lstStyle/>
          <a:p>
            <a:endParaRPr/>
          </a:p>
        </p:txBody>
      </p:sp>
      <p:sp>
        <p:nvSpPr>
          <p:cNvPr id="60" name="object 60"/>
          <p:cNvSpPr txBox="1"/>
          <p:nvPr/>
        </p:nvSpPr>
        <p:spPr>
          <a:xfrm>
            <a:off x="5621699" y="4343293"/>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506</a:t>
            </a:r>
            <a:endParaRPr sz="1800">
              <a:latin typeface="Segoe UI"/>
              <a:cs typeface="Segoe UI"/>
            </a:endParaRPr>
          </a:p>
        </p:txBody>
      </p:sp>
      <p:sp>
        <p:nvSpPr>
          <p:cNvPr id="61" name="object 61"/>
          <p:cNvSpPr txBox="1"/>
          <p:nvPr/>
        </p:nvSpPr>
        <p:spPr>
          <a:xfrm>
            <a:off x="7902552" y="4343293"/>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566</a:t>
            </a:r>
            <a:endParaRPr sz="1800">
              <a:latin typeface="Segoe UI"/>
              <a:cs typeface="Segoe UI"/>
            </a:endParaRPr>
          </a:p>
        </p:txBody>
      </p:sp>
      <p:sp>
        <p:nvSpPr>
          <p:cNvPr id="62" name="object 62"/>
          <p:cNvSpPr txBox="1"/>
          <p:nvPr/>
        </p:nvSpPr>
        <p:spPr>
          <a:xfrm>
            <a:off x="10234206" y="4343293"/>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579</a:t>
            </a:r>
            <a:endParaRPr sz="1800">
              <a:latin typeface="Segoe UI"/>
              <a:cs typeface="Segoe UI"/>
            </a:endParaRPr>
          </a:p>
        </p:txBody>
      </p:sp>
      <p:sp>
        <p:nvSpPr>
          <p:cNvPr id="63" name="object 63"/>
          <p:cNvSpPr txBox="1"/>
          <p:nvPr/>
        </p:nvSpPr>
        <p:spPr>
          <a:xfrm>
            <a:off x="2543750" y="5317085"/>
            <a:ext cx="702246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VIP</a:t>
            </a:r>
            <a:r>
              <a:rPr sz="1800" b="1" spc="-5" dirty="0">
                <a:solidFill>
                  <a:srgbClr val="252423"/>
                </a:solidFill>
                <a:latin typeface="Segoe UI"/>
                <a:cs typeface="Segoe UI"/>
              </a:rPr>
              <a:t> </a:t>
            </a:r>
            <a:r>
              <a:rPr sz="1800" b="1" dirty="0">
                <a:solidFill>
                  <a:srgbClr val="252423"/>
                </a:solidFill>
                <a:latin typeface="Segoe UI"/>
                <a:cs typeface="Segoe UI"/>
              </a:rPr>
              <a:t>IDEST</a:t>
            </a:r>
            <a:r>
              <a:rPr sz="1800" b="1" spc="-5" dirty="0">
                <a:solidFill>
                  <a:srgbClr val="252423"/>
                </a:solidFill>
                <a:latin typeface="Segoe UI"/>
                <a:cs typeface="Segoe UI"/>
              </a:rPr>
              <a:t> </a:t>
            </a:r>
            <a:r>
              <a:rPr sz="1800" b="1" dirty="0">
                <a:solidFill>
                  <a:srgbClr val="252423"/>
                </a:solidFill>
                <a:latin typeface="Segoe UI"/>
                <a:cs typeface="Segoe UI"/>
              </a:rPr>
              <a:t>avec</a:t>
            </a:r>
            <a:r>
              <a:rPr sz="1800" b="1" spc="-5" dirty="0">
                <a:solidFill>
                  <a:srgbClr val="252423"/>
                </a:solidFill>
                <a:latin typeface="Segoe UI"/>
                <a:cs typeface="Segoe UI"/>
              </a:rPr>
              <a:t> </a:t>
            </a:r>
            <a:r>
              <a:rPr sz="1800" b="1" dirty="0">
                <a:solidFill>
                  <a:srgbClr val="252423"/>
                </a:solidFill>
                <a:latin typeface="Segoe UI"/>
                <a:cs typeface="Segoe UI"/>
              </a:rPr>
              <a:t>revue</a:t>
            </a:r>
            <a:r>
              <a:rPr sz="1800" b="1" spc="-5" dirty="0">
                <a:solidFill>
                  <a:srgbClr val="252423"/>
                </a:solidFill>
                <a:latin typeface="Segoe UI"/>
                <a:cs typeface="Segoe UI"/>
              </a:rPr>
              <a:t> </a:t>
            </a:r>
            <a:r>
              <a:rPr sz="1800" b="1" dirty="0">
                <a:solidFill>
                  <a:srgbClr val="252423"/>
                </a:solidFill>
                <a:latin typeface="Segoe UI"/>
                <a:cs typeface="Segoe UI"/>
              </a:rPr>
              <a:t>en</a:t>
            </a:r>
            <a:r>
              <a:rPr sz="1800" b="1" spc="-5" dirty="0">
                <a:solidFill>
                  <a:srgbClr val="252423"/>
                </a:solidFill>
                <a:latin typeface="Segoe UI"/>
                <a:cs typeface="Segoe UI"/>
              </a:rPr>
              <a:t> </a:t>
            </a:r>
            <a:r>
              <a:rPr sz="1800" b="1" dirty="0">
                <a:solidFill>
                  <a:srgbClr val="252423"/>
                </a:solidFill>
                <a:latin typeface="Segoe UI"/>
                <a:cs typeface="Segoe UI"/>
              </a:rPr>
              <a:t>consultation</a:t>
            </a:r>
            <a:r>
              <a:rPr sz="1800" b="1" spc="-5" dirty="0">
                <a:solidFill>
                  <a:srgbClr val="252423"/>
                </a:solidFill>
                <a:latin typeface="Segoe UI"/>
                <a:cs typeface="Segoe UI"/>
              </a:rPr>
              <a:t> </a:t>
            </a:r>
            <a:r>
              <a:rPr sz="1800" b="1" dirty="0">
                <a:solidFill>
                  <a:srgbClr val="252423"/>
                </a:solidFill>
                <a:latin typeface="Segoe UI"/>
                <a:cs typeface="Segoe UI"/>
              </a:rPr>
              <a:t>périodique</a:t>
            </a:r>
            <a:r>
              <a:rPr sz="1800" b="1" spc="-5" dirty="0">
                <a:solidFill>
                  <a:srgbClr val="252423"/>
                </a:solidFill>
                <a:latin typeface="Segoe UI"/>
                <a:cs typeface="Segoe UI"/>
              </a:rPr>
              <a:t> </a:t>
            </a:r>
            <a:r>
              <a:rPr sz="1800" b="1" dirty="0">
                <a:solidFill>
                  <a:srgbClr val="252423"/>
                </a:solidFill>
                <a:latin typeface="Segoe UI"/>
                <a:cs typeface="Segoe UI"/>
              </a:rPr>
              <a:t>par</a:t>
            </a:r>
            <a:r>
              <a:rPr sz="1800" b="1" spc="-5" dirty="0">
                <a:solidFill>
                  <a:srgbClr val="252423"/>
                </a:solidFill>
                <a:latin typeface="Segoe UI"/>
                <a:cs typeface="Segoe UI"/>
              </a:rPr>
              <a:t> </a:t>
            </a:r>
            <a:r>
              <a:rPr sz="1800" b="1" dirty="0">
                <a:solidFill>
                  <a:srgbClr val="252423"/>
                </a:solidFill>
                <a:latin typeface="Segoe UI"/>
                <a:cs typeface="Segoe UI"/>
              </a:rPr>
              <a:t>un</a:t>
            </a:r>
            <a:r>
              <a:rPr sz="1800" b="1" spc="-5" dirty="0">
                <a:solidFill>
                  <a:srgbClr val="252423"/>
                </a:solidFill>
                <a:latin typeface="Segoe UI"/>
                <a:cs typeface="Segoe UI"/>
              </a:rPr>
              <a:t> </a:t>
            </a:r>
            <a:r>
              <a:rPr sz="1800" b="1" spc="-10" dirty="0">
                <a:solidFill>
                  <a:srgbClr val="252423"/>
                </a:solidFill>
                <a:latin typeface="Segoe UI"/>
                <a:cs typeface="Segoe UI"/>
              </a:rPr>
              <a:t>médecin</a:t>
            </a:r>
            <a:endParaRPr sz="1800">
              <a:latin typeface="Segoe UI"/>
              <a:cs typeface="Segoe UI"/>
            </a:endParaRPr>
          </a:p>
        </p:txBody>
      </p:sp>
      <p:sp>
        <p:nvSpPr>
          <p:cNvPr id="64" name="object 64"/>
          <p:cNvSpPr/>
          <p:nvPr/>
        </p:nvSpPr>
        <p:spPr>
          <a:xfrm>
            <a:off x="1225092" y="5701405"/>
            <a:ext cx="9518650" cy="1083945"/>
          </a:xfrm>
          <a:custGeom>
            <a:avLst/>
            <a:gdLst/>
            <a:ahLst/>
            <a:cxnLst/>
            <a:rect l="l" t="t" r="r" b="b"/>
            <a:pathLst>
              <a:path w="9518650" h="1083945">
                <a:moveTo>
                  <a:pt x="9518028" y="722490"/>
                </a:moveTo>
                <a:lnTo>
                  <a:pt x="7162076" y="722490"/>
                </a:lnTo>
                <a:lnTo>
                  <a:pt x="7162076" y="0"/>
                </a:lnTo>
                <a:lnTo>
                  <a:pt x="7146379" y="0"/>
                </a:lnTo>
                <a:lnTo>
                  <a:pt x="7146379" y="722490"/>
                </a:lnTo>
                <a:lnTo>
                  <a:pt x="4884661" y="722490"/>
                </a:lnTo>
                <a:lnTo>
                  <a:pt x="4884661" y="0"/>
                </a:lnTo>
                <a:lnTo>
                  <a:pt x="4868951" y="0"/>
                </a:lnTo>
                <a:lnTo>
                  <a:pt x="4868951" y="722490"/>
                </a:lnTo>
                <a:lnTo>
                  <a:pt x="2560129" y="722490"/>
                </a:lnTo>
                <a:lnTo>
                  <a:pt x="2560129" y="0"/>
                </a:lnTo>
                <a:lnTo>
                  <a:pt x="2544419" y="0"/>
                </a:lnTo>
                <a:lnTo>
                  <a:pt x="2544419" y="722490"/>
                </a:lnTo>
                <a:lnTo>
                  <a:pt x="251294" y="722490"/>
                </a:lnTo>
                <a:lnTo>
                  <a:pt x="251294" y="0"/>
                </a:lnTo>
                <a:lnTo>
                  <a:pt x="235585" y="0"/>
                </a:lnTo>
                <a:lnTo>
                  <a:pt x="235585" y="722490"/>
                </a:lnTo>
                <a:lnTo>
                  <a:pt x="0" y="722490"/>
                </a:lnTo>
                <a:lnTo>
                  <a:pt x="0" y="738200"/>
                </a:lnTo>
                <a:lnTo>
                  <a:pt x="235585" y="738200"/>
                </a:lnTo>
                <a:lnTo>
                  <a:pt x="235585" y="1083729"/>
                </a:lnTo>
                <a:lnTo>
                  <a:pt x="251294" y="1083729"/>
                </a:lnTo>
                <a:lnTo>
                  <a:pt x="251294" y="738200"/>
                </a:lnTo>
                <a:lnTo>
                  <a:pt x="2544419" y="738200"/>
                </a:lnTo>
                <a:lnTo>
                  <a:pt x="2544419" y="1083729"/>
                </a:lnTo>
                <a:lnTo>
                  <a:pt x="2560129" y="1083729"/>
                </a:lnTo>
                <a:lnTo>
                  <a:pt x="2560129" y="738200"/>
                </a:lnTo>
                <a:lnTo>
                  <a:pt x="4868951" y="738200"/>
                </a:lnTo>
                <a:lnTo>
                  <a:pt x="4884661" y="738200"/>
                </a:lnTo>
                <a:lnTo>
                  <a:pt x="7146379" y="738200"/>
                </a:lnTo>
                <a:lnTo>
                  <a:pt x="7162076" y="738200"/>
                </a:lnTo>
                <a:lnTo>
                  <a:pt x="9518028" y="738200"/>
                </a:lnTo>
                <a:lnTo>
                  <a:pt x="9518028" y="722490"/>
                </a:lnTo>
                <a:close/>
              </a:path>
            </a:pathLst>
          </a:custGeom>
          <a:solidFill>
            <a:srgbClr val="003FE2"/>
          </a:solidFill>
        </p:spPr>
        <p:txBody>
          <a:bodyPr wrap="square" lIns="0" tIns="0" rIns="0" bIns="0" rtlCol="0"/>
          <a:lstStyle/>
          <a:p>
            <a:endParaRPr/>
          </a:p>
        </p:txBody>
      </p:sp>
      <p:sp>
        <p:nvSpPr>
          <p:cNvPr id="65" name="object 65"/>
          <p:cNvSpPr txBox="1"/>
          <p:nvPr/>
        </p:nvSpPr>
        <p:spPr>
          <a:xfrm>
            <a:off x="1542226" y="5699157"/>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25" dirty="0">
                <a:solidFill>
                  <a:srgbClr val="252423"/>
                </a:solidFill>
                <a:latin typeface="Segoe UI"/>
                <a:cs typeface="Segoe UI"/>
              </a:rPr>
              <a:t> </a:t>
            </a:r>
            <a:r>
              <a:rPr sz="1650" dirty="0">
                <a:solidFill>
                  <a:srgbClr val="252423"/>
                </a:solidFill>
                <a:latin typeface="Segoe UI"/>
                <a:cs typeface="Segoe UI"/>
              </a:rPr>
              <a:t>3</a:t>
            </a:r>
            <a:r>
              <a:rPr sz="1650" spc="-25"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66" name="object 66"/>
          <p:cNvSpPr txBox="1"/>
          <p:nvPr/>
        </p:nvSpPr>
        <p:spPr>
          <a:xfrm>
            <a:off x="3847620" y="5699157"/>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25" dirty="0">
                <a:solidFill>
                  <a:srgbClr val="252423"/>
                </a:solidFill>
                <a:latin typeface="Segoe UI"/>
                <a:cs typeface="Segoe UI"/>
              </a:rPr>
              <a:t> </a:t>
            </a:r>
            <a:r>
              <a:rPr sz="1650" dirty="0">
                <a:solidFill>
                  <a:srgbClr val="252423"/>
                </a:solidFill>
                <a:latin typeface="Segoe UI"/>
                <a:cs typeface="Segoe UI"/>
              </a:rPr>
              <a:t>6</a:t>
            </a:r>
            <a:r>
              <a:rPr sz="1650" spc="-25"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67" name="object 67"/>
          <p:cNvSpPr txBox="1"/>
          <p:nvPr/>
        </p:nvSpPr>
        <p:spPr>
          <a:xfrm>
            <a:off x="6169457" y="5699157"/>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25" dirty="0">
                <a:solidFill>
                  <a:srgbClr val="252423"/>
                </a:solidFill>
                <a:latin typeface="Segoe UI"/>
                <a:cs typeface="Segoe UI"/>
              </a:rPr>
              <a:t> </a:t>
            </a:r>
            <a:r>
              <a:rPr sz="1650" dirty="0">
                <a:solidFill>
                  <a:srgbClr val="252423"/>
                </a:solidFill>
                <a:latin typeface="Segoe UI"/>
                <a:cs typeface="Segoe UI"/>
              </a:rPr>
              <a:t>9</a:t>
            </a:r>
            <a:r>
              <a:rPr sz="1650" spc="-25"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68" name="object 68"/>
          <p:cNvSpPr txBox="1"/>
          <p:nvPr/>
        </p:nvSpPr>
        <p:spPr>
          <a:xfrm>
            <a:off x="8452029" y="5699157"/>
            <a:ext cx="2048510" cy="559435"/>
          </a:xfrm>
          <a:prstGeom prst="rect">
            <a:avLst/>
          </a:prstGeom>
        </p:spPr>
        <p:txBody>
          <a:bodyPr vert="horz" wrap="square" lIns="0" tIns="12700" rIns="0" bIns="0" rtlCol="0">
            <a:spAutoFit/>
          </a:bodyPr>
          <a:lstStyle/>
          <a:p>
            <a:pPr marL="12700" marR="5080">
              <a:lnSpc>
                <a:spcPct val="106200"/>
              </a:lnSpc>
              <a:spcBef>
                <a:spcPts val="100"/>
              </a:spcBef>
            </a:pPr>
            <a:r>
              <a:rPr sz="1650" dirty="0">
                <a:solidFill>
                  <a:srgbClr val="252423"/>
                </a:solidFill>
                <a:latin typeface="Segoe UI"/>
                <a:cs typeface="Segoe UI"/>
              </a:rPr>
              <a:t>revues</a:t>
            </a:r>
            <a:r>
              <a:rPr sz="1650" spc="-35" dirty="0">
                <a:solidFill>
                  <a:srgbClr val="252423"/>
                </a:solidFill>
                <a:latin typeface="Segoe UI"/>
                <a:cs typeface="Segoe UI"/>
              </a:rPr>
              <a:t> </a:t>
            </a:r>
            <a:r>
              <a:rPr sz="1650" dirty="0">
                <a:solidFill>
                  <a:srgbClr val="252423"/>
                </a:solidFill>
                <a:latin typeface="Segoe UI"/>
                <a:cs typeface="Segoe UI"/>
              </a:rPr>
              <a:t>par</a:t>
            </a:r>
            <a:r>
              <a:rPr sz="1650" spc="-35" dirty="0">
                <a:solidFill>
                  <a:srgbClr val="252423"/>
                </a:solidFill>
                <a:latin typeface="Segoe UI"/>
                <a:cs typeface="Segoe UI"/>
              </a:rPr>
              <a:t> </a:t>
            </a:r>
            <a:r>
              <a:rPr sz="1650" dirty="0">
                <a:solidFill>
                  <a:srgbClr val="252423"/>
                </a:solidFill>
                <a:latin typeface="Segoe UI"/>
                <a:cs typeface="Segoe UI"/>
              </a:rPr>
              <a:t>le</a:t>
            </a:r>
            <a:r>
              <a:rPr sz="1650" spc="-30" dirty="0">
                <a:solidFill>
                  <a:srgbClr val="252423"/>
                </a:solidFill>
                <a:latin typeface="Segoe UI"/>
                <a:cs typeface="Segoe UI"/>
              </a:rPr>
              <a:t> </a:t>
            </a:r>
            <a:r>
              <a:rPr sz="1650" spc="-10" dirty="0">
                <a:solidFill>
                  <a:srgbClr val="252423"/>
                </a:solidFill>
                <a:latin typeface="Segoe UI"/>
                <a:cs typeface="Segoe UI"/>
              </a:rPr>
              <a:t>médecin </a:t>
            </a:r>
            <a:r>
              <a:rPr sz="1650" dirty="0">
                <a:solidFill>
                  <a:srgbClr val="252423"/>
                </a:solidFill>
                <a:latin typeface="Segoe UI"/>
                <a:cs typeface="Segoe UI"/>
              </a:rPr>
              <a:t>dans</a:t>
            </a:r>
            <a:r>
              <a:rPr sz="1650" spc="-30" dirty="0">
                <a:solidFill>
                  <a:srgbClr val="252423"/>
                </a:solidFill>
                <a:latin typeface="Segoe UI"/>
                <a:cs typeface="Segoe UI"/>
              </a:rPr>
              <a:t> </a:t>
            </a:r>
            <a:r>
              <a:rPr sz="1650" dirty="0">
                <a:solidFill>
                  <a:srgbClr val="252423"/>
                </a:solidFill>
                <a:latin typeface="Segoe UI"/>
                <a:cs typeface="Segoe UI"/>
              </a:rPr>
              <a:t>les</a:t>
            </a:r>
            <a:r>
              <a:rPr sz="1650" spc="-30" dirty="0">
                <a:solidFill>
                  <a:srgbClr val="252423"/>
                </a:solidFill>
                <a:latin typeface="Segoe UI"/>
                <a:cs typeface="Segoe UI"/>
              </a:rPr>
              <a:t> </a:t>
            </a:r>
            <a:r>
              <a:rPr sz="1650" dirty="0">
                <a:solidFill>
                  <a:srgbClr val="252423"/>
                </a:solidFill>
                <a:latin typeface="Segoe UI"/>
                <a:cs typeface="Segoe UI"/>
              </a:rPr>
              <a:t>12</a:t>
            </a:r>
            <a:r>
              <a:rPr sz="1650" spc="-30" dirty="0">
                <a:solidFill>
                  <a:srgbClr val="252423"/>
                </a:solidFill>
                <a:latin typeface="Segoe UI"/>
                <a:cs typeface="Segoe UI"/>
              </a:rPr>
              <a:t> </a:t>
            </a:r>
            <a:r>
              <a:rPr sz="1650" spc="-20" dirty="0">
                <a:solidFill>
                  <a:srgbClr val="252423"/>
                </a:solidFill>
                <a:latin typeface="Segoe UI"/>
                <a:cs typeface="Segoe UI"/>
              </a:rPr>
              <a:t>mois</a:t>
            </a:r>
            <a:endParaRPr sz="1650">
              <a:latin typeface="Segoe UI"/>
              <a:cs typeface="Segoe UI"/>
            </a:endParaRPr>
          </a:p>
        </p:txBody>
      </p:sp>
      <p:sp>
        <p:nvSpPr>
          <p:cNvPr id="69" name="object 69"/>
          <p:cNvSpPr txBox="1"/>
          <p:nvPr/>
        </p:nvSpPr>
        <p:spPr>
          <a:xfrm>
            <a:off x="3302316" y="6463646"/>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275</a:t>
            </a:r>
            <a:endParaRPr sz="1800">
              <a:latin typeface="Segoe UI"/>
              <a:cs typeface="Segoe UI"/>
            </a:endParaRPr>
          </a:p>
        </p:txBody>
      </p:sp>
      <p:sp>
        <p:nvSpPr>
          <p:cNvPr id="70" name="object 70"/>
          <p:cNvSpPr/>
          <p:nvPr/>
        </p:nvSpPr>
        <p:spPr>
          <a:xfrm>
            <a:off x="6094044" y="6439606"/>
            <a:ext cx="2293620" cy="346075"/>
          </a:xfrm>
          <a:custGeom>
            <a:avLst/>
            <a:gdLst/>
            <a:ahLst/>
            <a:cxnLst/>
            <a:rect l="l" t="t" r="r" b="b"/>
            <a:pathLst>
              <a:path w="2293620" h="346075">
                <a:moveTo>
                  <a:pt x="15709" y="0"/>
                </a:moveTo>
                <a:lnTo>
                  <a:pt x="0" y="0"/>
                </a:lnTo>
                <a:lnTo>
                  <a:pt x="0" y="345528"/>
                </a:lnTo>
                <a:lnTo>
                  <a:pt x="15709" y="345528"/>
                </a:lnTo>
                <a:lnTo>
                  <a:pt x="15709" y="0"/>
                </a:lnTo>
                <a:close/>
              </a:path>
              <a:path w="2293620" h="346075">
                <a:moveTo>
                  <a:pt x="2293124" y="0"/>
                </a:moveTo>
                <a:lnTo>
                  <a:pt x="2277427" y="0"/>
                </a:lnTo>
                <a:lnTo>
                  <a:pt x="2277427" y="345528"/>
                </a:lnTo>
                <a:lnTo>
                  <a:pt x="2293124" y="345528"/>
                </a:lnTo>
                <a:lnTo>
                  <a:pt x="2293124" y="0"/>
                </a:lnTo>
                <a:close/>
              </a:path>
            </a:pathLst>
          </a:custGeom>
          <a:solidFill>
            <a:srgbClr val="003FE2"/>
          </a:solidFill>
        </p:spPr>
        <p:txBody>
          <a:bodyPr wrap="square" lIns="0" tIns="0" rIns="0" bIns="0" rtlCol="0"/>
          <a:lstStyle/>
          <a:p>
            <a:endParaRPr/>
          </a:p>
        </p:txBody>
      </p:sp>
      <p:sp>
        <p:nvSpPr>
          <p:cNvPr id="71" name="object 71"/>
          <p:cNvSpPr txBox="1"/>
          <p:nvPr/>
        </p:nvSpPr>
        <p:spPr>
          <a:xfrm>
            <a:off x="5624153" y="6463646"/>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393</a:t>
            </a:r>
            <a:endParaRPr sz="1800">
              <a:latin typeface="Segoe UI"/>
              <a:cs typeface="Segoe UI"/>
            </a:endParaRPr>
          </a:p>
        </p:txBody>
      </p:sp>
      <p:sp>
        <p:nvSpPr>
          <p:cNvPr id="72" name="object 72"/>
          <p:cNvSpPr txBox="1"/>
          <p:nvPr/>
        </p:nvSpPr>
        <p:spPr>
          <a:xfrm>
            <a:off x="7906479" y="6463646"/>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432</a:t>
            </a:r>
            <a:endParaRPr sz="1800">
              <a:latin typeface="Segoe UI"/>
              <a:cs typeface="Segoe UI"/>
            </a:endParaRPr>
          </a:p>
        </p:txBody>
      </p:sp>
      <p:sp>
        <p:nvSpPr>
          <p:cNvPr id="73" name="object 73"/>
          <p:cNvSpPr txBox="1"/>
          <p:nvPr/>
        </p:nvSpPr>
        <p:spPr>
          <a:xfrm>
            <a:off x="10282797" y="6463646"/>
            <a:ext cx="398145" cy="302260"/>
          </a:xfrm>
          <a:prstGeom prst="rect">
            <a:avLst/>
          </a:prstGeom>
        </p:spPr>
        <p:txBody>
          <a:bodyPr vert="horz" wrap="square" lIns="0" tIns="13970" rIns="0" bIns="0" rtlCol="0">
            <a:spAutoFit/>
          </a:bodyPr>
          <a:lstStyle/>
          <a:p>
            <a:pPr marL="12700">
              <a:lnSpc>
                <a:spcPct val="100000"/>
              </a:lnSpc>
              <a:spcBef>
                <a:spcPts val="110"/>
              </a:spcBef>
            </a:pPr>
            <a:r>
              <a:rPr sz="1800" spc="-25" dirty="0">
                <a:solidFill>
                  <a:srgbClr val="252423"/>
                </a:solidFill>
                <a:latin typeface="Segoe UI"/>
                <a:cs typeface="Segoe UI"/>
              </a:rPr>
              <a:t>438</a:t>
            </a:r>
            <a:endParaRPr sz="1800">
              <a:latin typeface="Segoe UI"/>
              <a:cs typeface="Segoe UI"/>
            </a:endParaRPr>
          </a:p>
        </p:txBody>
      </p:sp>
      <p:sp>
        <p:nvSpPr>
          <p:cNvPr id="74" name="object 74"/>
          <p:cNvSpPr txBox="1"/>
          <p:nvPr/>
        </p:nvSpPr>
        <p:spPr>
          <a:xfrm>
            <a:off x="13202947" y="2914016"/>
            <a:ext cx="499554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Visites</a:t>
            </a:r>
            <a:r>
              <a:rPr sz="1800" b="1" spc="-10" dirty="0">
                <a:solidFill>
                  <a:srgbClr val="252423"/>
                </a:solidFill>
                <a:latin typeface="Segoe UI"/>
                <a:cs typeface="Segoe UI"/>
              </a:rPr>
              <a:t> </a:t>
            </a:r>
            <a:r>
              <a:rPr sz="1800" b="1" dirty="0">
                <a:solidFill>
                  <a:srgbClr val="252423"/>
                </a:solidFill>
                <a:latin typeface="Segoe UI"/>
                <a:cs typeface="Segoe UI"/>
              </a:rPr>
              <a:t>avec</a:t>
            </a:r>
            <a:r>
              <a:rPr sz="1800" b="1" spc="-10" dirty="0">
                <a:solidFill>
                  <a:srgbClr val="252423"/>
                </a:solidFill>
                <a:latin typeface="Segoe UI"/>
                <a:cs typeface="Segoe UI"/>
              </a:rPr>
              <a:t> </a:t>
            </a:r>
            <a:r>
              <a:rPr sz="1800" b="1" dirty="0">
                <a:solidFill>
                  <a:srgbClr val="252423"/>
                </a:solidFill>
                <a:latin typeface="Segoe UI"/>
                <a:cs typeface="Segoe UI"/>
              </a:rPr>
              <a:t>demande</a:t>
            </a:r>
            <a:r>
              <a:rPr sz="1800" b="1" spc="-10" dirty="0">
                <a:solidFill>
                  <a:srgbClr val="252423"/>
                </a:solidFill>
                <a:latin typeface="Segoe UI"/>
                <a:cs typeface="Segoe UI"/>
              </a:rPr>
              <a:t> </a:t>
            </a:r>
            <a:r>
              <a:rPr sz="1800" b="1" dirty="0">
                <a:solidFill>
                  <a:srgbClr val="252423"/>
                </a:solidFill>
                <a:latin typeface="Segoe UI"/>
                <a:cs typeface="Segoe UI"/>
              </a:rPr>
              <a:t>de</a:t>
            </a:r>
            <a:r>
              <a:rPr sz="1800" b="1" spc="-5" dirty="0">
                <a:solidFill>
                  <a:srgbClr val="252423"/>
                </a:solidFill>
                <a:latin typeface="Segoe UI"/>
                <a:cs typeface="Segoe UI"/>
              </a:rPr>
              <a:t> </a:t>
            </a:r>
            <a:r>
              <a:rPr sz="1800" b="1" dirty="0">
                <a:solidFill>
                  <a:srgbClr val="252423"/>
                </a:solidFill>
                <a:latin typeface="Segoe UI"/>
                <a:cs typeface="Segoe UI"/>
              </a:rPr>
              <a:t>revue</a:t>
            </a:r>
            <a:r>
              <a:rPr sz="1800" b="1" spc="-10" dirty="0">
                <a:solidFill>
                  <a:srgbClr val="252423"/>
                </a:solidFill>
                <a:latin typeface="Segoe UI"/>
                <a:cs typeface="Segoe UI"/>
              </a:rPr>
              <a:t> </a:t>
            </a:r>
            <a:r>
              <a:rPr sz="1800" b="1" dirty="0">
                <a:solidFill>
                  <a:srgbClr val="252423"/>
                </a:solidFill>
                <a:latin typeface="Segoe UI"/>
                <a:cs typeface="Segoe UI"/>
              </a:rPr>
              <a:t>par</a:t>
            </a:r>
            <a:r>
              <a:rPr sz="1800" b="1" spc="-10" dirty="0">
                <a:solidFill>
                  <a:srgbClr val="252423"/>
                </a:solidFill>
                <a:latin typeface="Segoe UI"/>
                <a:cs typeface="Segoe UI"/>
              </a:rPr>
              <a:t> </a:t>
            </a:r>
            <a:r>
              <a:rPr sz="1800" b="1" dirty="0">
                <a:solidFill>
                  <a:srgbClr val="252423"/>
                </a:solidFill>
                <a:latin typeface="Segoe UI"/>
                <a:cs typeface="Segoe UI"/>
              </a:rPr>
              <a:t>le</a:t>
            </a:r>
            <a:r>
              <a:rPr sz="1800" b="1" spc="-5" dirty="0">
                <a:solidFill>
                  <a:srgbClr val="252423"/>
                </a:solidFill>
                <a:latin typeface="Segoe UI"/>
                <a:cs typeface="Segoe UI"/>
              </a:rPr>
              <a:t> </a:t>
            </a:r>
            <a:r>
              <a:rPr sz="1800" b="1" spc="-10" dirty="0">
                <a:solidFill>
                  <a:srgbClr val="252423"/>
                </a:solidFill>
                <a:latin typeface="Segoe UI"/>
                <a:cs typeface="Segoe UI"/>
              </a:rPr>
              <a:t>médecin</a:t>
            </a:r>
            <a:endParaRPr sz="1800">
              <a:latin typeface="Segoe UI"/>
              <a:cs typeface="Segoe UI"/>
            </a:endParaRPr>
          </a:p>
        </p:txBody>
      </p:sp>
      <p:graphicFrame>
        <p:nvGraphicFramePr>
          <p:cNvPr id="75" name="object 75"/>
          <p:cNvGraphicFramePr>
            <a:graphicFrameLocks noGrp="1"/>
          </p:cNvGraphicFramePr>
          <p:nvPr>
            <p:extLst>
              <p:ext uri="{D42A27DB-BD31-4B8C-83A1-F6EECF244321}">
                <p14:modId xmlns:p14="http://schemas.microsoft.com/office/powerpoint/2010/main" val="3040458790"/>
              </p:ext>
            </p:extLst>
          </p:nvPr>
        </p:nvGraphicFramePr>
        <p:xfrm>
          <a:off x="12533649" y="3298328"/>
          <a:ext cx="5984240" cy="3518027"/>
        </p:xfrm>
        <a:graphic>
          <a:graphicData uri="http://schemas.openxmlformats.org/drawingml/2006/table">
            <a:tbl>
              <a:tblPr firstRow="1" bandRow="1">
                <a:tableStyleId>{2D5ABB26-0587-4C30-8999-92F81FD0307C}</a:tableStyleId>
              </a:tblPr>
              <a:tblGrid>
                <a:gridCol w="3337560">
                  <a:extLst>
                    <a:ext uri="{9D8B030D-6E8A-4147-A177-3AD203B41FA5}">
                      <a16:colId xmlns:a16="http://schemas.microsoft.com/office/drawing/2014/main" val="20000"/>
                    </a:ext>
                  </a:extLst>
                </a:gridCol>
                <a:gridCol w="2646680">
                  <a:extLst>
                    <a:ext uri="{9D8B030D-6E8A-4147-A177-3AD203B41FA5}">
                      <a16:colId xmlns:a16="http://schemas.microsoft.com/office/drawing/2014/main" val="20001"/>
                    </a:ext>
                  </a:extLst>
                </a:gridCol>
              </a:tblGrid>
              <a:tr h="871219">
                <a:tc>
                  <a:txBody>
                    <a:bodyPr/>
                    <a:lstStyle/>
                    <a:p>
                      <a:pPr marL="78105">
                        <a:lnSpc>
                          <a:spcPct val="100000"/>
                        </a:lnSpc>
                        <a:spcBef>
                          <a:spcPts val="275"/>
                        </a:spcBef>
                      </a:pPr>
                      <a:r>
                        <a:rPr sz="1950" dirty="0">
                          <a:solidFill>
                            <a:srgbClr val="252423"/>
                          </a:solidFill>
                          <a:latin typeface="Segoe UI"/>
                          <a:cs typeface="Segoe UI"/>
                        </a:rPr>
                        <a:t>Type</a:t>
                      </a:r>
                      <a:r>
                        <a:rPr sz="1950" spc="-65" dirty="0">
                          <a:solidFill>
                            <a:srgbClr val="252423"/>
                          </a:solidFill>
                          <a:latin typeface="Segoe UI"/>
                          <a:cs typeface="Segoe UI"/>
                        </a:rPr>
                        <a:t> </a:t>
                      </a:r>
                      <a:r>
                        <a:rPr sz="1950" spc="-10" dirty="0">
                          <a:solidFill>
                            <a:srgbClr val="252423"/>
                          </a:solidFill>
                          <a:latin typeface="Segoe UI"/>
                          <a:cs typeface="Segoe UI"/>
                        </a:rPr>
                        <a:t>visite</a:t>
                      </a:r>
                      <a:endParaRPr sz="1950">
                        <a:latin typeface="Segoe UI"/>
                        <a:cs typeface="Segoe UI"/>
                      </a:endParaRPr>
                    </a:p>
                    <a:p>
                      <a:pPr>
                        <a:lnSpc>
                          <a:spcPct val="100000"/>
                        </a:lnSpc>
                        <a:spcBef>
                          <a:spcPts val="15"/>
                        </a:spcBef>
                      </a:pPr>
                      <a:endParaRPr sz="2300">
                        <a:latin typeface="Times New Roman"/>
                        <a:cs typeface="Times New Roman"/>
                      </a:endParaRPr>
                    </a:p>
                    <a:p>
                      <a:pPr marL="78105">
                        <a:lnSpc>
                          <a:spcPts val="1485"/>
                        </a:lnSpc>
                      </a:pPr>
                      <a:r>
                        <a:rPr sz="1400" b="0" dirty="0">
                          <a:solidFill>
                            <a:srgbClr val="252423"/>
                          </a:solidFill>
                          <a:latin typeface="Gill Sans Nova Cond Lt"/>
                          <a:cs typeface="Gill Sans Nova Cond Lt"/>
                        </a:rPr>
                        <a:t></a:t>
                      </a:r>
                      <a:endParaRPr sz="1400">
                        <a:latin typeface="Gill Sans Nova Cond Lt"/>
                        <a:cs typeface="Gill Sans Nova Cond Lt"/>
                      </a:endParaRPr>
                    </a:p>
                  </a:txBody>
                  <a:tcPr marL="0" marR="0" marT="34925" marB="0">
                    <a:lnR w="19050">
                      <a:solidFill>
                        <a:srgbClr val="003FE2"/>
                      </a:solidFill>
                      <a:prstDash val="solid"/>
                    </a:lnR>
                    <a:lnB w="19050">
                      <a:solidFill>
                        <a:srgbClr val="003FE2"/>
                      </a:solidFill>
                      <a:prstDash val="solid"/>
                    </a:lnB>
                  </a:tcPr>
                </a:tc>
                <a:tc>
                  <a:txBody>
                    <a:bodyPr/>
                    <a:lstStyle/>
                    <a:p>
                      <a:pPr marL="86360" marR="153035">
                        <a:lnSpc>
                          <a:spcPct val="111000"/>
                        </a:lnSpc>
                        <a:spcBef>
                          <a:spcPts val="15"/>
                        </a:spcBef>
                      </a:pPr>
                      <a:r>
                        <a:rPr sz="1950" dirty="0" err="1">
                          <a:solidFill>
                            <a:srgbClr val="252423"/>
                          </a:solidFill>
                          <a:latin typeface="Segoe UI"/>
                          <a:cs typeface="Segoe UI"/>
                        </a:rPr>
                        <a:t>demandes</a:t>
                      </a:r>
                      <a:r>
                        <a:rPr sz="1950" spc="45" dirty="0">
                          <a:solidFill>
                            <a:srgbClr val="252423"/>
                          </a:solidFill>
                          <a:latin typeface="Segoe UI"/>
                          <a:cs typeface="Segoe UI"/>
                        </a:rPr>
                        <a:t> </a:t>
                      </a:r>
                      <a:r>
                        <a:rPr sz="1950" dirty="0">
                          <a:solidFill>
                            <a:srgbClr val="252423"/>
                          </a:solidFill>
                          <a:latin typeface="Segoe UI"/>
                          <a:cs typeface="Segoe UI"/>
                        </a:rPr>
                        <a:t>de</a:t>
                      </a:r>
                      <a:r>
                        <a:rPr sz="1950" spc="45" dirty="0">
                          <a:solidFill>
                            <a:srgbClr val="252423"/>
                          </a:solidFill>
                          <a:latin typeface="Segoe UI"/>
                          <a:cs typeface="Segoe UI"/>
                        </a:rPr>
                        <a:t> </a:t>
                      </a:r>
                      <a:r>
                        <a:rPr sz="1950" spc="-10" dirty="0">
                          <a:solidFill>
                            <a:srgbClr val="252423"/>
                          </a:solidFill>
                          <a:latin typeface="Segoe UI"/>
                          <a:cs typeface="Segoe UI"/>
                        </a:rPr>
                        <a:t>revue </a:t>
                      </a:r>
                      <a:r>
                        <a:rPr sz="1950" dirty="0">
                          <a:solidFill>
                            <a:srgbClr val="252423"/>
                          </a:solidFill>
                          <a:latin typeface="Segoe UI"/>
                          <a:cs typeface="Segoe UI"/>
                        </a:rPr>
                        <a:t>par</a:t>
                      </a:r>
                      <a:r>
                        <a:rPr sz="1950" spc="25" dirty="0">
                          <a:solidFill>
                            <a:srgbClr val="252423"/>
                          </a:solidFill>
                          <a:latin typeface="Segoe UI"/>
                          <a:cs typeface="Segoe UI"/>
                        </a:rPr>
                        <a:t> </a:t>
                      </a:r>
                      <a:r>
                        <a:rPr sz="1950" dirty="0">
                          <a:solidFill>
                            <a:srgbClr val="252423"/>
                          </a:solidFill>
                          <a:latin typeface="Segoe UI"/>
                          <a:cs typeface="Segoe UI"/>
                        </a:rPr>
                        <a:t>le</a:t>
                      </a:r>
                      <a:r>
                        <a:rPr sz="1950" spc="25" dirty="0">
                          <a:solidFill>
                            <a:srgbClr val="252423"/>
                          </a:solidFill>
                          <a:latin typeface="Segoe UI"/>
                          <a:cs typeface="Segoe UI"/>
                        </a:rPr>
                        <a:t> </a:t>
                      </a:r>
                      <a:r>
                        <a:rPr sz="1950" spc="-10" dirty="0">
                          <a:solidFill>
                            <a:srgbClr val="252423"/>
                          </a:solidFill>
                          <a:latin typeface="Segoe UI"/>
                          <a:cs typeface="Segoe UI"/>
                        </a:rPr>
                        <a:t>médecin</a:t>
                      </a:r>
                      <a:endParaRPr sz="1950" dirty="0">
                        <a:latin typeface="Segoe UI"/>
                        <a:cs typeface="Segoe UI"/>
                      </a:endParaRPr>
                    </a:p>
                  </a:txBody>
                  <a:tcPr marL="0" marR="0" marT="1905"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84175">
                <a:tc>
                  <a:txBody>
                    <a:bodyPr/>
                    <a:lstStyle/>
                    <a:p>
                      <a:pPr marL="78105">
                        <a:lnSpc>
                          <a:spcPct val="100000"/>
                        </a:lnSpc>
                        <a:spcBef>
                          <a:spcPts val="335"/>
                        </a:spcBef>
                      </a:pPr>
                      <a:r>
                        <a:rPr sz="1950" dirty="0">
                          <a:solidFill>
                            <a:srgbClr val="252423"/>
                          </a:solidFill>
                          <a:latin typeface="Segoe UI"/>
                          <a:cs typeface="Segoe UI"/>
                        </a:rPr>
                        <a:t>01</a:t>
                      </a:r>
                      <a:r>
                        <a:rPr sz="1950" spc="30" dirty="0">
                          <a:solidFill>
                            <a:srgbClr val="252423"/>
                          </a:solidFill>
                          <a:latin typeface="Segoe UI"/>
                          <a:cs typeface="Segoe UI"/>
                        </a:rPr>
                        <a:t> </a:t>
                      </a:r>
                      <a:r>
                        <a:rPr sz="1950" dirty="0">
                          <a:solidFill>
                            <a:srgbClr val="252423"/>
                          </a:solidFill>
                          <a:latin typeface="Segoe UI"/>
                          <a:cs typeface="Segoe UI"/>
                        </a:rPr>
                        <a:t>-</a:t>
                      </a:r>
                      <a:r>
                        <a:rPr sz="1950" spc="35" dirty="0">
                          <a:solidFill>
                            <a:srgbClr val="252423"/>
                          </a:solidFill>
                          <a:latin typeface="Segoe UI"/>
                          <a:cs typeface="Segoe UI"/>
                        </a:rPr>
                        <a:t> </a:t>
                      </a:r>
                      <a:r>
                        <a:rPr sz="1950" dirty="0">
                          <a:solidFill>
                            <a:srgbClr val="252423"/>
                          </a:solidFill>
                          <a:latin typeface="Segoe UI"/>
                          <a:cs typeface="Segoe UI"/>
                        </a:rPr>
                        <a:t>Visites</a:t>
                      </a:r>
                      <a:r>
                        <a:rPr sz="1950" spc="30" dirty="0">
                          <a:solidFill>
                            <a:srgbClr val="252423"/>
                          </a:solidFill>
                          <a:latin typeface="Segoe UI"/>
                          <a:cs typeface="Segoe UI"/>
                        </a:rPr>
                        <a:t> </a:t>
                      </a:r>
                      <a:r>
                        <a:rPr sz="1950" spc="-10" dirty="0">
                          <a:solidFill>
                            <a:srgbClr val="252423"/>
                          </a:solidFill>
                          <a:latin typeface="Segoe UI"/>
                          <a:cs typeface="Segoe UI"/>
                        </a:rPr>
                        <a:t>d'embauche</a:t>
                      </a:r>
                      <a:endParaRPr sz="1950">
                        <a:latin typeface="Segoe UI"/>
                        <a:cs typeface="Segoe UI"/>
                      </a:endParaRPr>
                    </a:p>
                  </a:txBody>
                  <a:tcPr marL="0" marR="0" marT="42545" marB="0">
                    <a:lnR w="19050">
                      <a:solidFill>
                        <a:srgbClr val="003FE2"/>
                      </a:solidFill>
                      <a:prstDash val="solid"/>
                    </a:lnR>
                    <a:lnT w="19050">
                      <a:solidFill>
                        <a:srgbClr val="003FE2"/>
                      </a:solidFill>
                      <a:prstDash val="solid"/>
                    </a:lnT>
                  </a:tcPr>
                </a:tc>
                <a:tc>
                  <a:txBody>
                    <a:bodyPr/>
                    <a:lstStyle/>
                    <a:p>
                      <a:pPr marR="65405" algn="r">
                        <a:lnSpc>
                          <a:spcPct val="100000"/>
                        </a:lnSpc>
                        <a:spcBef>
                          <a:spcPts val="335"/>
                        </a:spcBef>
                      </a:pPr>
                      <a:r>
                        <a:rPr sz="1950" dirty="0">
                          <a:solidFill>
                            <a:srgbClr val="252423"/>
                          </a:solidFill>
                          <a:latin typeface="Segoe UI"/>
                          <a:cs typeface="Segoe UI"/>
                        </a:rPr>
                        <a:t>1</a:t>
                      </a:r>
                      <a:r>
                        <a:rPr sz="1950" spc="15" dirty="0">
                          <a:solidFill>
                            <a:srgbClr val="252423"/>
                          </a:solidFill>
                          <a:latin typeface="Segoe UI"/>
                          <a:cs typeface="Segoe UI"/>
                        </a:rPr>
                        <a:t> </a:t>
                      </a:r>
                      <a:r>
                        <a:rPr sz="1950" spc="-25" dirty="0">
                          <a:solidFill>
                            <a:srgbClr val="252423"/>
                          </a:solidFill>
                          <a:latin typeface="Segoe UI"/>
                          <a:cs typeface="Segoe UI"/>
                        </a:rPr>
                        <a:t>001</a:t>
                      </a:r>
                      <a:endParaRPr sz="1950">
                        <a:latin typeface="Segoe UI"/>
                        <a:cs typeface="Segoe UI"/>
                      </a:endParaRPr>
                    </a:p>
                  </a:txBody>
                  <a:tcPr marL="0" marR="0" marT="4254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76555">
                <a:tc>
                  <a:txBody>
                    <a:bodyPr/>
                    <a:lstStyle/>
                    <a:p>
                      <a:pPr marL="78105">
                        <a:lnSpc>
                          <a:spcPct val="100000"/>
                        </a:lnSpc>
                        <a:spcBef>
                          <a:spcPts val="275"/>
                        </a:spcBef>
                      </a:pPr>
                      <a:r>
                        <a:rPr sz="1950" dirty="0">
                          <a:solidFill>
                            <a:srgbClr val="252423"/>
                          </a:solidFill>
                          <a:latin typeface="Segoe UI"/>
                          <a:cs typeface="Segoe UI"/>
                        </a:rPr>
                        <a:t>02</a:t>
                      </a:r>
                      <a:r>
                        <a:rPr sz="1950" spc="30" dirty="0">
                          <a:solidFill>
                            <a:srgbClr val="252423"/>
                          </a:solidFill>
                          <a:latin typeface="Segoe UI"/>
                          <a:cs typeface="Segoe UI"/>
                        </a:rPr>
                        <a:t> </a:t>
                      </a:r>
                      <a:r>
                        <a:rPr sz="1950" dirty="0">
                          <a:solidFill>
                            <a:srgbClr val="252423"/>
                          </a:solidFill>
                          <a:latin typeface="Segoe UI"/>
                          <a:cs typeface="Segoe UI"/>
                        </a:rPr>
                        <a:t>-</a:t>
                      </a:r>
                      <a:r>
                        <a:rPr sz="1950" spc="35" dirty="0">
                          <a:solidFill>
                            <a:srgbClr val="252423"/>
                          </a:solidFill>
                          <a:latin typeface="Segoe UI"/>
                          <a:cs typeface="Segoe UI"/>
                        </a:rPr>
                        <a:t> </a:t>
                      </a:r>
                      <a:r>
                        <a:rPr sz="1950" dirty="0">
                          <a:solidFill>
                            <a:srgbClr val="252423"/>
                          </a:solidFill>
                          <a:latin typeface="Segoe UI"/>
                          <a:cs typeface="Segoe UI"/>
                        </a:rPr>
                        <a:t>Visites</a:t>
                      </a:r>
                      <a:r>
                        <a:rPr sz="1950" spc="30" dirty="0">
                          <a:solidFill>
                            <a:srgbClr val="252423"/>
                          </a:solidFill>
                          <a:latin typeface="Segoe UI"/>
                          <a:cs typeface="Segoe UI"/>
                        </a:rPr>
                        <a:t> </a:t>
                      </a:r>
                      <a:r>
                        <a:rPr sz="1950" spc="-10" dirty="0">
                          <a:solidFill>
                            <a:srgbClr val="252423"/>
                          </a:solidFill>
                          <a:latin typeface="Segoe UI"/>
                          <a:cs typeface="Segoe UI"/>
                        </a:rPr>
                        <a:t>périodiques</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65405" algn="r">
                        <a:lnSpc>
                          <a:spcPct val="100000"/>
                        </a:lnSpc>
                        <a:spcBef>
                          <a:spcPts val="275"/>
                        </a:spcBef>
                      </a:pPr>
                      <a:r>
                        <a:rPr sz="1950" spc="-25" dirty="0">
                          <a:solidFill>
                            <a:srgbClr val="252423"/>
                          </a:solidFill>
                          <a:latin typeface="Segoe UI"/>
                          <a:cs typeface="Segoe UI"/>
                        </a:rPr>
                        <a:t>611</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2"/>
                  </a:ext>
                </a:extLst>
              </a:tr>
              <a:tr h="376555">
                <a:tc>
                  <a:txBody>
                    <a:bodyPr/>
                    <a:lstStyle/>
                    <a:p>
                      <a:pPr marL="78105">
                        <a:lnSpc>
                          <a:spcPct val="100000"/>
                        </a:lnSpc>
                        <a:spcBef>
                          <a:spcPts val="275"/>
                        </a:spcBef>
                      </a:pPr>
                      <a:r>
                        <a:rPr sz="1950" dirty="0">
                          <a:solidFill>
                            <a:srgbClr val="252423"/>
                          </a:solidFill>
                          <a:latin typeface="Segoe UI"/>
                          <a:cs typeface="Segoe UI"/>
                        </a:rPr>
                        <a:t>03</a:t>
                      </a:r>
                      <a:r>
                        <a:rPr sz="1950" spc="40" dirty="0">
                          <a:solidFill>
                            <a:srgbClr val="252423"/>
                          </a:solidFill>
                          <a:latin typeface="Segoe UI"/>
                          <a:cs typeface="Segoe UI"/>
                        </a:rPr>
                        <a:t> </a:t>
                      </a:r>
                      <a:r>
                        <a:rPr sz="1950" dirty="0">
                          <a:solidFill>
                            <a:srgbClr val="252423"/>
                          </a:solidFill>
                          <a:latin typeface="Segoe UI"/>
                          <a:cs typeface="Segoe UI"/>
                        </a:rPr>
                        <a:t>-</a:t>
                      </a:r>
                      <a:r>
                        <a:rPr sz="1950" spc="40" dirty="0">
                          <a:solidFill>
                            <a:srgbClr val="252423"/>
                          </a:solidFill>
                          <a:latin typeface="Segoe UI"/>
                          <a:cs typeface="Segoe UI"/>
                        </a:rPr>
                        <a:t> </a:t>
                      </a:r>
                      <a:r>
                        <a:rPr sz="1950" dirty="0">
                          <a:solidFill>
                            <a:srgbClr val="252423"/>
                          </a:solidFill>
                          <a:latin typeface="Segoe UI"/>
                          <a:cs typeface="Segoe UI"/>
                        </a:rPr>
                        <a:t>Visites</a:t>
                      </a:r>
                      <a:r>
                        <a:rPr sz="1950" spc="40" dirty="0">
                          <a:solidFill>
                            <a:srgbClr val="252423"/>
                          </a:solidFill>
                          <a:latin typeface="Segoe UI"/>
                          <a:cs typeface="Segoe UI"/>
                        </a:rPr>
                        <a:t> </a:t>
                      </a:r>
                      <a:r>
                        <a:rPr sz="1950" dirty="0">
                          <a:solidFill>
                            <a:srgbClr val="252423"/>
                          </a:solidFill>
                          <a:latin typeface="Segoe UI"/>
                          <a:cs typeface="Segoe UI"/>
                        </a:rPr>
                        <a:t>de</a:t>
                      </a:r>
                      <a:r>
                        <a:rPr sz="1950" spc="40" dirty="0">
                          <a:solidFill>
                            <a:srgbClr val="252423"/>
                          </a:solidFill>
                          <a:latin typeface="Segoe UI"/>
                          <a:cs typeface="Segoe UI"/>
                        </a:rPr>
                        <a:t> </a:t>
                      </a:r>
                      <a:r>
                        <a:rPr sz="1950" dirty="0">
                          <a:solidFill>
                            <a:srgbClr val="252423"/>
                          </a:solidFill>
                          <a:latin typeface="Segoe UI"/>
                          <a:cs typeface="Segoe UI"/>
                        </a:rPr>
                        <a:t>pré-</a:t>
                      </a:r>
                      <a:r>
                        <a:rPr sz="1950" spc="-10" dirty="0">
                          <a:solidFill>
                            <a:srgbClr val="252423"/>
                          </a:solidFill>
                          <a:latin typeface="Segoe UI"/>
                          <a:cs typeface="Segoe UI"/>
                        </a:rPr>
                        <a:t>reprise</a:t>
                      </a:r>
                      <a:endParaRPr sz="1950">
                        <a:latin typeface="Segoe UI"/>
                        <a:cs typeface="Segoe UI"/>
                      </a:endParaRPr>
                    </a:p>
                  </a:txBody>
                  <a:tcPr marL="0" marR="0" marT="34925" marB="0">
                    <a:lnR w="19050">
                      <a:solidFill>
                        <a:srgbClr val="003FE2"/>
                      </a:solidFill>
                      <a:prstDash val="solid"/>
                    </a:lnR>
                  </a:tcPr>
                </a:tc>
                <a:tc>
                  <a:txBody>
                    <a:bodyPr/>
                    <a:lstStyle/>
                    <a:p>
                      <a:pPr marR="65405" algn="r">
                        <a:lnSpc>
                          <a:spcPct val="100000"/>
                        </a:lnSpc>
                        <a:spcBef>
                          <a:spcPts val="275"/>
                        </a:spcBef>
                      </a:pPr>
                      <a:r>
                        <a:rPr sz="1950" dirty="0">
                          <a:solidFill>
                            <a:srgbClr val="252423"/>
                          </a:solidFill>
                          <a:latin typeface="Segoe UI"/>
                          <a:cs typeface="Segoe UI"/>
                        </a:rPr>
                        <a:t>7</a:t>
                      </a:r>
                      <a:endParaRPr sz="195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3"/>
                  </a:ext>
                </a:extLst>
              </a:tr>
              <a:tr h="376555">
                <a:tc>
                  <a:txBody>
                    <a:bodyPr/>
                    <a:lstStyle/>
                    <a:p>
                      <a:pPr marL="78105">
                        <a:lnSpc>
                          <a:spcPct val="100000"/>
                        </a:lnSpc>
                        <a:spcBef>
                          <a:spcPts val="275"/>
                        </a:spcBef>
                      </a:pPr>
                      <a:r>
                        <a:rPr sz="1950" dirty="0">
                          <a:solidFill>
                            <a:srgbClr val="252423"/>
                          </a:solidFill>
                          <a:latin typeface="Segoe UI"/>
                          <a:cs typeface="Segoe UI"/>
                        </a:rPr>
                        <a:t>04</a:t>
                      </a:r>
                      <a:r>
                        <a:rPr sz="1950" spc="30" dirty="0">
                          <a:solidFill>
                            <a:srgbClr val="252423"/>
                          </a:solidFill>
                          <a:latin typeface="Segoe UI"/>
                          <a:cs typeface="Segoe UI"/>
                        </a:rPr>
                        <a:t> </a:t>
                      </a:r>
                      <a:r>
                        <a:rPr sz="1950" dirty="0">
                          <a:solidFill>
                            <a:srgbClr val="252423"/>
                          </a:solidFill>
                          <a:latin typeface="Segoe UI"/>
                          <a:cs typeface="Segoe UI"/>
                        </a:rPr>
                        <a:t>-</a:t>
                      </a:r>
                      <a:r>
                        <a:rPr sz="1950" spc="30" dirty="0">
                          <a:solidFill>
                            <a:srgbClr val="252423"/>
                          </a:solidFill>
                          <a:latin typeface="Segoe UI"/>
                          <a:cs typeface="Segoe UI"/>
                        </a:rPr>
                        <a:t> </a:t>
                      </a:r>
                      <a:r>
                        <a:rPr sz="1950" dirty="0">
                          <a:solidFill>
                            <a:srgbClr val="252423"/>
                          </a:solidFill>
                          <a:latin typeface="Segoe UI"/>
                          <a:cs typeface="Segoe UI"/>
                        </a:rPr>
                        <a:t>Visites</a:t>
                      </a:r>
                      <a:r>
                        <a:rPr sz="1950" spc="30" dirty="0">
                          <a:solidFill>
                            <a:srgbClr val="252423"/>
                          </a:solidFill>
                          <a:latin typeface="Segoe UI"/>
                          <a:cs typeface="Segoe UI"/>
                        </a:rPr>
                        <a:t> </a:t>
                      </a:r>
                      <a:r>
                        <a:rPr sz="1950" dirty="0">
                          <a:solidFill>
                            <a:srgbClr val="252423"/>
                          </a:solidFill>
                          <a:latin typeface="Segoe UI"/>
                          <a:cs typeface="Segoe UI"/>
                        </a:rPr>
                        <a:t>de</a:t>
                      </a:r>
                      <a:r>
                        <a:rPr sz="1950" spc="35" dirty="0">
                          <a:solidFill>
                            <a:srgbClr val="252423"/>
                          </a:solidFill>
                          <a:latin typeface="Segoe UI"/>
                          <a:cs typeface="Segoe UI"/>
                        </a:rPr>
                        <a:t> </a:t>
                      </a:r>
                      <a:r>
                        <a:rPr sz="1950" spc="-10" dirty="0">
                          <a:solidFill>
                            <a:srgbClr val="252423"/>
                          </a:solidFill>
                          <a:latin typeface="Segoe UI"/>
                          <a:cs typeface="Segoe UI"/>
                        </a:rPr>
                        <a:t>reprise</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65405" algn="r">
                        <a:lnSpc>
                          <a:spcPct val="100000"/>
                        </a:lnSpc>
                        <a:spcBef>
                          <a:spcPts val="275"/>
                        </a:spcBef>
                      </a:pPr>
                      <a:r>
                        <a:rPr sz="1950" spc="-25" dirty="0">
                          <a:solidFill>
                            <a:srgbClr val="252423"/>
                          </a:solidFill>
                          <a:latin typeface="Segoe UI"/>
                          <a:cs typeface="Segoe UI"/>
                        </a:rPr>
                        <a:t>29</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4"/>
                  </a:ext>
                </a:extLst>
              </a:tr>
              <a:tr h="376555">
                <a:tc>
                  <a:txBody>
                    <a:bodyPr/>
                    <a:lstStyle/>
                    <a:p>
                      <a:pPr marL="78105">
                        <a:lnSpc>
                          <a:spcPct val="100000"/>
                        </a:lnSpc>
                        <a:spcBef>
                          <a:spcPts val="275"/>
                        </a:spcBef>
                      </a:pPr>
                      <a:r>
                        <a:rPr sz="1950" dirty="0">
                          <a:solidFill>
                            <a:srgbClr val="252423"/>
                          </a:solidFill>
                          <a:latin typeface="Segoe UI"/>
                          <a:cs typeface="Segoe UI"/>
                        </a:rPr>
                        <a:t>05</a:t>
                      </a:r>
                      <a:r>
                        <a:rPr sz="1950" spc="25" dirty="0">
                          <a:solidFill>
                            <a:srgbClr val="252423"/>
                          </a:solidFill>
                          <a:latin typeface="Segoe UI"/>
                          <a:cs typeface="Segoe UI"/>
                        </a:rPr>
                        <a:t> </a:t>
                      </a:r>
                      <a:r>
                        <a:rPr sz="1950" dirty="0">
                          <a:solidFill>
                            <a:srgbClr val="252423"/>
                          </a:solidFill>
                          <a:latin typeface="Segoe UI"/>
                          <a:cs typeface="Segoe UI"/>
                        </a:rPr>
                        <a:t>-</a:t>
                      </a:r>
                      <a:r>
                        <a:rPr sz="1950" spc="25" dirty="0">
                          <a:solidFill>
                            <a:srgbClr val="252423"/>
                          </a:solidFill>
                          <a:latin typeface="Segoe UI"/>
                          <a:cs typeface="Segoe UI"/>
                        </a:rPr>
                        <a:t> </a:t>
                      </a:r>
                      <a:r>
                        <a:rPr sz="1950" dirty="0">
                          <a:solidFill>
                            <a:srgbClr val="252423"/>
                          </a:solidFill>
                          <a:latin typeface="Segoe UI"/>
                          <a:cs typeface="Segoe UI"/>
                        </a:rPr>
                        <a:t>Visites</a:t>
                      </a:r>
                      <a:r>
                        <a:rPr sz="1950" spc="30" dirty="0">
                          <a:solidFill>
                            <a:srgbClr val="252423"/>
                          </a:solidFill>
                          <a:latin typeface="Segoe UI"/>
                          <a:cs typeface="Segoe UI"/>
                        </a:rPr>
                        <a:t> </a:t>
                      </a:r>
                      <a:r>
                        <a:rPr sz="1950" dirty="0">
                          <a:solidFill>
                            <a:srgbClr val="252423"/>
                          </a:solidFill>
                          <a:latin typeface="Segoe UI"/>
                          <a:cs typeface="Segoe UI"/>
                        </a:rPr>
                        <a:t>à</a:t>
                      </a:r>
                      <a:r>
                        <a:rPr sz="1950" spc="25" dirty="0">
                          <a:solidFill>
                            <a:srgbClr val="252423"/>
                          </a:solidFill>
                          <a:latin typeface="Segoe UI"/>
                          <a:cs typeface="Segoe UI"/>
                        </a:rPr>
                        <a:t> </a:t>
                      </a:r>
                      <a:r>
                        <a:rPr sz="1950" dirty="0">
                          <a:solidFill>
                            <a:srgbClr val="252423"/>
                          </a:solidFill>
                          <a:latin typeface="Segoe UI"/>
                          <a:cs typeface="Segoe UI"/>
                        </a:rPr>
                        <a:t>la</a:t>
                      </a:r>
                      <a:r>
                        <a:rPr sz="1950" spc="25" dirty="0">
                          <a:solidFill>
                            <a:srgbClr val="252423"/>
                          </a:solidFill>
                          <a:latin typeface="Segoe UI"/>
                          <a:cs typeface="Segoe UI"/>
                        </a:rPr>
                        <a:t> </a:t>
                      </a:r>
                      <a:r>
                        <a:rPr sz="1950" spc="-10" dirty="0">
                          <a:solidFill>
                            <a:srgbClr val="252423"/>
                          </a:solidFill>
                          <a:latin typeface="Segoe UI"/>
                          <a:cs typeface="Segoe UI"/>
                        </a:rPr>
                        <a:t>demande</a:t>
                      </a:r>
                      <a:endParaRPr sz="1950">
                        <a:latin typeface="Segoe UI"/>
                        <a:cs typeface="Segoe UI"/>
                      </a:endParaRPr>
                    </a:p>
                  </a:txBody>
                  <a:tcPr marL="0" marR="0" marT="34925" marB="0">
                    <a:lnR w="19050">
                      <a:solidFill>
                        <a:srgbClr val="003FE2"/>
                      </a:solidFill>
                      <a:prstDash val="solid"/>
                    </a:lnR>
                  </a:tcPr>
                </a:tc>
                <a:tc>
                  <a:txBody>
                    <a:bodyPr/>
                    <a:lstStyle/>
                    <a:p>
                      <a:pPr marR="65405" algn="r">
                        <a:lnSpc>
                          <a:spcPct val="100000"/>
                        </a:lnSpc>
                        <a:spcBef>
                          <a:spcPts val="275"/>
                        </a:spcBef>
                      </a:pPr>
                      <a:r>
                        <a:rPr sz="1950" spc="-25" dirty="0">
                          <a:solidFill>
                            <a:srgbClr val="252423"/>
                          </a:solidFill>
                          <a:latin typeface="Segoe UI"/>
                          <a:cs typeface="Segoe UI"/>
                        </a:rPr>
                        <a:t>29</a:t>
                      </a:r>
                      <a:endParaRPr sz="195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5"/>
                  </a:ext>
                </a:extLst>
              </a:tr>
              <a:tr h="376555">
                <a:tc>
                  <a:txBody>
                    <a:bodyPr/>
                    <a:lstStyle/>
                    <a:p>
                      <a:pPr marL="78105">
                        <a:lnSpc>
                          <a:spcPct val="100000"/>
                        </a:lnSpc>
                        <a:spcBef>
                          <a:spcPts val="275"/>
                        </a:spcBef>
                      </a:pPr>
                      <a:r>
                        <a:rPr sz="1950" dirty="0">
                          <a:solidFill>
                            <a:srgbClr val="252423"/>
                          </a:solidFill>
                          <a:latin typeface="Segoe UI"/>
                          <a:cs typeface="Segoe UI"/>
                        </a:rPr>
                        <a:t>07</a:t>
                      </a:r>
                      <a:r>
                        <a:rPr sz="1950" spc="35" dirty="0">
                          <a:solidFill>
                            <a:srgbClr val="252423"/>
                          </a:solidFill>
                          <a:latin typeface="Segoe UI"/>
                          <a:cs typeface="Segoe UI"/>
                        </a:rPr>
                        <a:t> </a:t>
                      </a:r>
                      <a:r>
                        <a:rPr sz="1950" dirty="0">
                          <a:solidFill>
                            <a:srgbClr val="252423"/>
                          </a:solidFill>
                          <a:latin typeface="Segoe UI"/>
                          <a:cs typeface="Segoe UI"/>
                        </a:rPr>
                        <a:t>-</a:t>
                      </a:r>
                      <a:r>
                        <a:rPr sz="1950" spc="40" dirty="0">
                          <a:solidFill>
                            <a:srgbClr val="252423"/>
                          </a:solidFill>
                          <a:latin typeface="Segoe UI"/>
                          <a:cs typeface="Segoe UI"/>
                        </a:rPr>
                        <a:t> </a:t>
                      </a:r>
                      <a:r>
                        <a:rPr sz="1950" dirty="0">
                          <a:solidFill>
                            <a:srgbClr val="252423"/>
                          </a:solidFill>
                          <a:latin typeface="Segoe UI"/>
                          <a:cs typeface="Segoe UI"/>
                        </a:rPr>
                        <a:t>Visites</a:t>
                      </a:r>
                      <a:r>
                        <a:rPr sz="1950" spc="40" dirty="0">
                          <a:solidFill>
                            <a:srgbClr val="252423"/>
                          </a:solidFill>
                          <a:latin typeface="Segoe UI"/>
                          <a:cs typeface="Segoe UI"/>
                        </a:rPr>
                        <a:t> </a:t>
                      </a:r>
                      <a:r>
                        <a:rPr sz="1950" dirty="0">
                          <a:solidFill>
                            <a:srgbClr val="252423"/>
                          </a:solidFill>
                          <a:latin typeface="Segoe UI"/>
                          <a:cs typeface="Segoe UI"/>
                        </a:rPr>
                        <a:t>de</a:t>
                      </a:r>
                      <a:r>
                        <a:rPr sz="1950" spc="35" dirty="0">
                          <a:solidFill>
                            <a:srgbClr val="252423"/>
                          </a:solidFill>
                          <a:latin typeface="Segoe UI"/>
                          <a:cs typeface="Segoe UI"/>
                        </a:rPr>
                        <a:t> </a:t>
                      </a:r>
                      <a:r>
                        <a:rPr sz="1950" dirty="0">
                          <a:solidFill>
                            <a:srgbClr val="252423"/>
                          </a:solidFill>
                          <a:latin typeface="Segoe UI"/>
                          <a:cs typeface="Segoe UI"/>
                        </a:rPr>
                        <a:t>mi-</a:t>
                      </a:r>
                      <a:r>
                        <a:rPr sz="1950" spc="-10" dirty="0">
                          <a:solidFill>
                            <a:srgbClr val="252423"/>
                          </a:solidFill>
                          <a:latin typeface="Segoe UI"/>
                          <a:cs typeface="Segoe UI"/>
                        </a:rPr>
                        <a:t>carrière</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65405" algn="r">
                        <a:lnSpc>
                          <a:spcPct val="100000"/>
                        </a:lnSpc>
                        <a:spcBef>
                          <a:spcPts val="275"/>
                        </a:spcBef>
                      </a:pPr>
                      <a:r>
                        <a:rPr sz="1950" dirty="0">
                          <a:solidFill>
                            <a:srgbClr val="252423"/>
                          </a:solidFill>
                          <a:latin typeface="Segoe UI"/>
                          <a:cs typeface="Segoe UI"/>
                        </a:rPr>
                        <a:t>5</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6"/>
                  </a:ext>
                </a:extLst>
              </a:tr>
              <a:tr h="376555">
                <a:tc>
                  <a:txBody>
                    <a:bodyPr/>
                    <a:lstStyle/>
                    <a:p>
                      <a:pPr marL="78105">
                        <a:lnSpc>
                          <a:spcPct val="100000"/>
                        </a:lnSpc>
                        <a:spcBef>
                          <a:spcPts val="275"/>
                        </a:spcBef>
                      </a:pPr>
                      <a:r>
                        <a:rPr sz="1950" b="1" spc="-10" dirty="0">
                          <a:solidFill>
                            <a:srgbClr val="252423"/>
                          </a:solidFill>
                          <a:latin typeface="Segoe UI"/>
                          <a:cs typeface="Segoe UI"/>
                        </a:rPr>
                        <a:t>Total</a:t>
                      </a:r>
                      <a:endParaRPr sz="1950">
                        <a:latin typeface="Segoe UI"/>
                        <a:cs typeface="Segoe UI"/>
                      </a:endParaRPr>
                    </a:p>
                  </a:txBody>
                  <a:tcPr marL="0" marR="0" marT="34925" marB="0">
                    <a:lnR w="19050">
                      <a:solidFill>
                        <a:srgbClr val="003FE2"/>
                      </a:solidFill>
                      <a:prstDash val="solid"/>
                    </a:lnR>
                  </a:tcPr>
                </a:tc>
                <a:tc>
                  <a:txBody>
                    <a:bodyPr/>
                    <a:lstStyle/>
                    <a:p>
                      <a:pPr marR="65405" algn="r">
                        <a:lnSpc>
                          <a:spcPct val="100000"/>
                        </a:lnSpc>
                        <a:spcBef>
                          <a:spcPts val="275"/>
                        </a:spcBef>
                      </a:pPr>
                      <a:r>
                        <a:rPr sz="1950" b="1" dirty="0">
                          <a:solidFill>
                            <a:srgbClr val="252423"/>
                          </a:solidFill>
                          <a:latin typeface="Segoe UI"/>
                          <a:cs typeface="Segoe UI"/>
                        </a:rPr>
                        <a:t>1</a:t>
                      </a:r>
                      <a:r>
                        <a:rPr sz="1950" b="1" spc="15" dirty="0">
                          <a:solidFill>
                            <a:srgbClr val="252423"/>
                          </a:solidFill>
                          <a:latin typeface="Segoe UI"/>
                          <a:cs typeface="Segoe UI"/>
                        </a:rPr>
                        <a:t> </a:t>
                      </a:r>
                      <a:r>
                        <a:rPr sz="1950" b="1" spc="-25" dirty="0">
                          <a:solidFill>
                            <a:srgbClr val="252423"/>
                          </a:solidFill>
                          <a:latin typeface="Segoe UI"/>
                          <a:cs typeface="Segoe UI"/>
                        </a:rPr>
                        <a:t>682</a:t>
                      </a:r>
                      <a:endParaRPr sz="1950" dirty="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7"/>
                  </a:ext>
                </a:extLst>
              </a:tr>
            </a:tbl>
          </a:graphicData>
        </a:graphic>
      </p:graphicFrame>
      <p:sp>
        <p:nvSpPr>
          <p:cNvPr id="76" name="object 76"/>
          <p:cNvSpPr/>
          <p:nvPr/>
        </p:nvSpPr>
        <p:spPr>
          <a:xfrm>
            <a:off x="11654094" y="2905670"/>
            <a:ext cx="0" cy="4345940"/>
          </a:xfrm>
          <a:custGeom>
            <a:avLst/>
            <a:gdLst/>
            <a:ahLst/>
            <a:cxnLst/>
            <a:rect l="l" t="t" r="r" b="b"/>
            <a:pathLst>
              <a:path h="4345940">
                <a:moveTo>
                  <a:pt x="0" y="0"/>
                </a:moveTo>
                <a:lnTo>
                  <a:pt x="0" y="4345417"/>
                </a:lnTo>
              </a:path>
            </a:pathLst>
          </a:custGeom>
          <a:ln w="62825">
            <a:solidFill>
              <a:srgbClr val="002EAA"/>
            </a:solidFill>
          </a:ln>
        </p:spPr>
        <p:txBody>
          <a:bodyPr wrap="square" lIns="0" tIns="0" rIns="0" bIns="0" rtlCol="0"/>
          <a:lstStyle/>
          <a:p>
            <a:endParaRPr/>
          </a:p>
        </p:txBody>
      </p:sp>
      <p:sp>
        <p:nvSpPr>
          <p:cNvPr id="77" name="object 77"/>
          <p:cNvSpPr/>
          <p:nvPr/>
        </p:nvSpPr>
        <p:spPr>
          <a:xfrm>
            <a:off x="8685599" y="1350744"/>
            <a:ext cx="2748915" cy="659765"/>
          </a:xfrm>
          <a:custGeom>
            <a:avLst/>
            <a:gdLst/>
            <a:ahLst/>
            <a:cxnLst/>
            <a:rect l="l" t="t" r="r" b="b"/>
            <a:pathLst>
              <a:path w="2748915" h="659764">
                <a:moveTo>
                  <a:pt x="2686228" y="659665"/>
                </a:moveTo>
                <a:lnTo>
                  <a:pt x="69112" y="659665"/>
                </a:lnTo>
                <a:lnTo>
                  <a:pt x="61514" y="656938"/>
                </a:lnTo>
                <a:lnTo>
                  <a:pt x="29175" y="635318"/>
                </a:lnTo>
                <a:lnTo>
                  <a:pt x="7573" y="602966"/>
                </a:lnTo>
                <a:lnTo>
                  <a:pt x="0" y="564863"/>
                </a:lnTo>
                <a:lnTo>
                  <a:pt x="0" y="99679"/>
                </a:lnTo>
                <a:lnTo>
                  <a:pt x="7587" y="61534"/>
                </a:lnTo>
                <a:lnTo>
                  <a:pt x="29196" y="29195"/>
                </a:lnTo>
                <a:lnTo>
                  <a:pt x="61533" y="7587"/>
                </a:lnTo>
                <a:lnTo>
                  <a:pt x="99679" y="0"/>
                </a:lnTo>
                <a:lnTo>
                  <a:pt x="2655661" y="0"/>
                </a:lnTo>
                <a:lnTo>
                  <a:pt x="2665480" y="474"/>
                </a:lnTo>
                <a:lnTo>
                  <a:pt x="2702697" y="11783"/>
                </a:lnTo>
                <a:lnTo>
                  <a:pt x="2732753" y="36474"/>
                </a:lnTo>
                <a:lnTo>
                  <a:pt x="2748606" y="63914"/>
                </a:lnTo>
                <a:lnTo>
                  <a:pt x="2748606" y="600620"/>
                </a:lnTo>
                <a:lnTo>
                  <a:pt x="2726138" y="635345"/>
                </a:lnTo>
                <a:lnTo>
                  <a:pt x="2693800" y="656949"/>
                </a:lnTo>
                <a:lnTo>
                  <a:pt x="2686228" y="659665"/>
                </a:lnTo>
                <a:close/>
              </a:path>
            </a:pathLst>
          </a:custGeom>
          <a:solidFill>
            <a:srgbClr val="003FE2">
              <a:alpha val="29998"/>
            </a:srgbClr>
          </a:solidFill>
        </p:spPr>
        <p:txBody>
          <a:bodyPr wrap="square" lIns="0" tIns="0" rIns="0" bIns="0" rtlCol="0"/>
          <a:lstStyle/>
          <a:p>
            <a:endParaRPr/>
          </a:p>
        </p:txBody>
      </p:sp>
      <p:sp>
        <p:nvSpPr>
          <p:cNvPr id="78" name="object 78"/>
          <p:cNvSpPr txBox="1"/>
          <p:nvPr/>
        </p:nvSpPr>
        <p:spPr>
          <a:xfrm>
            <a:off x="9026880" y="1474879"/>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31/12/2023</a:t>
            </a:r>
            <a:endParaRPr sz="2300">
              <a:latin typeface="Segoe UI"/>
              <a:cs typeface="Segoe UI"/>
            </a:endParaRPr>
          </a:p>
        </p:txBody>
      </p:sp>
      <p:sp>
        <p:nvSpPr>
          <p:cNvPr id="79" name="object 79"/>
          <p:cNvSpPr/>
          <p:nvPr/>
        </p:nvSpPr>
        <p:spPr>
          <a:xfrm>
            <a:off x="1421422" y="8567801"/>
            <a:ext cx="7429500" cy="1649730"/>
          </a:xfrm>
          <a:custGeom>
            <a:avLst/>
            <a:gdLst/>
            <a:ahLst/>
            <a:cxnLst/>
            <a:rect l="l" t="t" r="r" b="b"/>
            <a:pathLst>
              <a:path w="7429500" h="1649729">
                <a:moveTo>
                  <a:pt x="0" y="1421422"/>
                </a:moveTo>
                <a:lnTo>
                  <a:pt x="0" y="227741"/>
                </a:lnTo>
                <a:lnTo>
                  <a:pt x="0" y="220282"/>
                </a:lnTo>
                <a:lnTo>
                  <a:pt x="365" y="212842"/>
                </a:lnTo>
                <a:lnTo>
                  <a:pt x="1096" y="205419"/>
                </a:lnTo>
                <a:lnTo>
                  <a:pt x="1827" y="197996"/>
                </a:lnTo>
                <a:lnTo>
                  <a:pt x="2920" y="190627"/>
                </a:lnTo>
                <a:lnTo>
                  <a:pt x="4375" y="183311"/>
                </a:lnTo>
                <a:lnTo>
                  <a:pt x="5831" y="175996"/>
                </a:lnTo>
                <a:lnTo>
                  <a:pt x="7641" y="168769"/>
                </a:lnTo>
                <a:lnTo>
                  <a:pt x="9806" y="161631"/>
                </a:lnTo>
                <a:lnTo>
                  <a:pt x="11971" y="154494"/>
                </a:lnTo>
                <a:lnTo>
                  <a:pt x="30407" y="113806"/>
                </a:lnTo>
                <a:lnTo>
                  <a:pt x="51694" y="83263"/>
                </a:lnTo>
                <a:lnTo>
                  <a:pt x="56426" y="77498"/>
                </a:lnTo>
                <a:lnTo>
                  <a:pt x="61429" y="71978"/>
                </a:lnTo>
                <a:lnTo>
                  <a:pt x="66704" y="66704"/>
                </a:lnTo>
                <a:lnTo>
                  <a:pt x="71978" y="61429"/>
                </a:lnTo>
                <a:lnTo>
                  <a:pt x="77498" y="56426"/>
                </a:lnTo>
                <a:lnTo>
                  <a:pt x="83263" y="51694"/>
                </a:lnTo>
                <a:lnTo>
                  <a:pt x="89029" y="46963"/>
                </a:lnTo>
                <a:lnTo>
                  <a:pt x="120385" y="26891"/>
                </a:lnTo>
                <a:lnTo>
                  <a:pt x="126963" y="23375"/>
                </a:lnTo>
                <a:lnTo>
                  <a:pt x="161631" y="9806"/>
                </a:lnTo>
                <a:lnTo>
                  <a:pt x="168769" y="7641"/>
                </a:lnTo>
                <a:lnTo>
                  <a:pt x="205419" y="1096"/>
                </a:lnTo>
                <a:lnTo>
                  <a:pt x="212842" y="365"/>
                </a:lnTo>
                <a:lnTo>
                  <a:pt x="220282" y="0"/>
                </a:lnTo>
                <a:lnTo>
                  <a:pt x="227741" y="0"/>
                </a:lnTo>
                <a:lnTo>
                  <a:pt x="7201350" y="0"/>
                </a:lnTo>
                <a:lnTo>
                  <a:pt x="7208809" y="0"/>
                </a:lnTo>
                <a:lnTo>
                  <a:pt x="7216250" y="365"/>
                </a:lnTo>
                <a:lnTo>
                  <a:pt x="7223673" y="1096"/>
                </a:lnTo>
                <a:lnTo>
                  <a:pt x="7231096" y="1827"/>
                </a:lnTo>
                <a:lnTo>
                  <a:pt x="7238465" y="2920"/>
                </a:lnTo>
                <a:lnTo>
                  <a:pt x="7245780" y="4375"/>
                </a:lnTo>
                <a:lnTo>
                  <a:pt x="7253096" y="5831"/>
                </a:lnTo>
                <a:lnTo>
                  <a:pt x="7288503" y="17335"/>
                </a:lnTo>
                <a:lnTo>
                  <a:pt x="7295394" y="20190"/>
                </a:lnTo>
                <a:lnTo>
                  <a:pt x="7302129" y="23375"/>
                </a:lnTo>
                <a:lnTo>
                  <a:pt x="7308706" y="26891"/>
                </a:lnTo>
                <a:lnTo>
                  <a:pt x="7315285" y="30407"/>
                </a:lnTo>
                <a:lnTo>
                  <a:pt x="7321675" y="34237"/>
                </a:lnTo>
                <a:lnTo>
                  <a:pt x="7327876" y="38381"/>
                </a:lnTo>
                <a:lnTo>
                  <a:pt x="7334078" y="42525"/>
                </a:lnTo>
                <a:lnTo>
                  <a:pt x="7362388" y="66704"/>
                </a:lnTo>
                <a:lnTo>
                  <a:pt x="7367663" y="71978"/>
                </a:lnTo>
                <a:lnTo>
                  <a:pt x="7372666" y="77498"/>
                </a:lnTo>
                <a:lnTo>
                  <a:pt x="7377397" y="83263"/>
                </a:lnTo>
                <a:lnTo>
                  <a:pt x="7382129" y="89029"/>
                </a:lnTo>
                <a:lnTo>
                  <a:pt x="7386566" y="95013"/>
                </a:lnTo>
                <a:lnTo>
                  <a:pt x="7390710" y="101215"/>
                </a:lnTo>
                <a:lnTo>
                  <a:pt x="7394854" y="107416"/>
                </a:lnTo>
                <a:lnTo>
                  <a:pt x="7414609" y="147479"/>
                </a:lnTo>
                <a:lnTo>
                  <a:pt x="7424715" y="183311"/>
                </a:lnTo>
                <a:lnTo>
                  <a:pt x="7426171" y="190627"/>
                </a:lnTo>
                <a:lnTo>
                  <a:pt x="7427265" y="197996"/>
                </a:lnTo>
                <a:lnTo>
                  <a:pt x="7427996" y="205419"/>
                </a:lnTo>
                <a:lnTo>
                  <a:pt x="7428727" y="212842"/>
                </a:lnTo>
                <a:lnTo>
                  <a:pt x="7429093" y="220282"/>
                </a:lnTo>
                <a:lnTo>
                  <a:pt x="7429092" y="227741"/>
                </a:lnTo>
                <a:lnTo>
                  <a:pt x="7429092" y="1421422"/>
                </a:lnTo>
                <a:lnTo>
                  <a:pt x="7424715" y="1465852"/>
                </a:lnTo>
                <a:lnTo>
                  <a:pt x="7423260" y="1473168"/>
                </a:lnTo>
                <a:lnTo>
                  <a:pt x="7411755" y="1508575"/>
                </a:lnTo>
                <a:lnTo>
                  <a:pt x="7408901" y="1515466"/>
                </a:lnTo>
                <a:lnTo>
                  <a:pt x="7405716" y="1522201"/>
                </a:lnTo>
                <a:lnTo>
                  <a:pt x="7402200" y="1528779"/>
                </a:lnTo>
                <a:lnTo>
                  <a:pt x="7398685" y="1535357"/>
                </a:lnTo>
                <a:lnTo>
                  <a:pt x="7394854" y="1541747"/>
                </a:lnTo>
                <a:lnTo>
                  <a:pt x="7390710" y="1547948"/>
                </a:lnTo>
                <a:lnTo>
                  <a:pt x="7386566" y="1554150"/>
                </a:lnTo>
                <a:lnTo>
                  <a:pt x="7382129" y="1560134"/>
                </a:lnTo>
                <a:lnTo>
                  <a:pt x="7377397" y="1565900"/>
                </a:lnTo>
                <a:lnTo>
                  <a:pt x="7372666" y="1571666"/>
                </a:lnTo>
                <a:lnTo>
                  <a:pt x="7367663" y="1577186"/>
                </a:lnTo>
                <a:lnTo>
                  <a:pt x="7362388" y="1582460"/>
                </a:lnTo>
                <a:lnTo>
                  <a:pt x="7357114" y="1587734"/>
                </a:lnTo>
                <a:lnTo>
                  <a:pt x="7351594" y="1592737"/>
                </a:lnTo>
                <a:lnTo>
                  <a:pt x="7345828" y="1597469"/>
                </a:lnTo>
                <a:lnTo>
                  <a:pt x="7340062" y="1602201"/>
                </a:lnTo>
                <a:lnTo>
                  <a:pt x="7334078" y="1606638"/>
                </a:lnTo>
                <a:lnTo>
                  <a:pt x="7327876" y="1610782"/>
                </a:lnTo>
                <a:lnTo>
                  <a:pt x="7321675" y="1614926"/>
                </a:lnTo>
                <a:lnTo>
                  <a:pt x="7315285" y="1618756"/>
                </a:lnTo>
                <a:lnTo>
                  <a:pt x="7308706" y="1622272"/>
                </a:lnTo>
                <a:lnTo>
                  <a:pt x="7302129" y="1625788"/>
                </a:lnTo>
                <a:lnTo>
                  <a:pt x="7295394" y="1628973"/>
                </a:lnTo>
                <a:lnTo>
                  <a:pt x="7288503" y="1631828"/>
                </a:lnTo>
                <a:lnTo>
                  <a:pt x="7281612" y="1634682"/>
                </a:lnTo>
                <a:lnTo>
                  <a:pt x="7245780" y="1644788"/>
                </a:lnTo>
                <a:lnTo>
                  <a:pt x="7238465" y="1646243"/>
                </a:lnTo>
                <a:lnTo>
                  <a:pt x="7231096" y="1647336"/>
                </a:lnTo>
                <a:lnTo>
                  <a:pt x="7223673" y="1648067"/>
                </a:lnTo>
                <a:lnTo>
                  <a:pt x="7216250" y="1648798"/>
                </a:lnTo>
                <a:lnTo>
                  <a:pt x="7208809" y="1649164"/>
                </a:lnTo>
                <a:lnTo>
                  <a:pt x="7201350" y="1649164"/>
                </a:lnTo>
                <a:lnTo>
                  <a:pt x="227741" y="1649164"/>
                </a:lnTo>
                <a:lnTo>
                  <a:pt x="220282" y="1649164"/>
                </a:lnTo>
                <a:lnTo>
                  <a:pt x="212842" y="1648798"/>
                </a:lnTo>
                <a:lnTo>
                  <a:pt x="205419" y="1648067"/>
                </a:lnTo>
                <a:lnTo>
                  <a:pt x="197996" y="1647336"/>
                </a:lnTo>
                <a:lnTo>
                  <a:pt x="190627" y="1646243"/>
                </a:lnTo>
                <a:lnTo>
                  <a:pt x="183311" y="1644788"/>
                </a:lnTo>
                <a:lnTo>
                  <a:pt x="175996" y="1643333"/>
                </a:lnTo>
                <a:lnTo>
                  <a:pt x="168769" y="1641523"/>
                </a:lnTo>
                <a:lnTo>
                  <a:pt x="161631" y="1639357"/>
                </a:lnTo>
                <a:lnTo>
                  <a:pt x="154494" y="1637192"/>
                </a:lnTo>
                <a:lnTo>
                  <a:pt x="147479" y="1634682"/>
                </a:lnTo>
                <a:lnTo>
                  <a:pt x="140588" y="1631828"/>
                </a:lnTo>
                <a:lnTo>
                  <a:pt x="133697" y="1628973"/>
                </a:lnTo>
                <a:lnTo>
                  <a:pt x="126963" y="1625788"/>
                </a:lnTo>
                <a:lnTo>
                  <a:pt x="120385" y="1622272"/>
                </a:lnTo>
                <a:lnTo>
                  <a:pt x="113806" y="1618756"/>
                </a:lnTo>
                <a:lnTo>
                  <a:pt x="107416" y="1614926"/>
                </a:lnTo>
                <a:lnTo>
                  <a:pt x="101215" y="1610782"/>
                </a:lnTo>
                <a:lnTo>
                  <a:pt x="95013" y="1606638"/>
                </a:lnTo>
                <a:lnTo>
                  <a:pt x="89029" y="1602201"/>
                </a:lnTo>
                <a:lnTo>
                  <a:pt x="83263" y="1597469"/>
                </a:lnTo>
                <a:lnTo>
                  <a:pt x="77498" y="1592737"/>
                </a:lnTo>
                <a:lnTo>
                  <a:pt x="71978" y="1587734"/>
                </a:lnTo>
                <a:lnTo>
                  <a:pt x="66704" y="1582460"/>
                </a:lnTo>
                <a:lnTo>
                  <a:pt x="61429" y="1577186"/>
                </a:lnTo>
                <a:lnTo>
                  <a:pt x="38381" y="1547948"/>
                </a:lnTo>
                <a:lnTo>
                  <a:pt x="34237" y="1541747"/>
                </a:lnTo>
                <a:lnTo>
                  <a:pt x="30407" y="1535357"/>
                </a:lnTo>
                <a:lnTo>
                  <a:pt x="26891" y="1528779"/>
                </a:lnTo>
                <a:lnTo>
                  <a:pt x="23375" y="1522201"/>
                </a:lnTo>
                <a:lnTo>
                  <a:pt x="20190" y="1515466"/>
                </a:lnTo>
                <a:lnTo>
                  <a:pt x="17335" y="1508575"/>
                </a:lnTo>
                <a:lnTo>
                  <a:pt x="14481" y="1501684"/>
                </a:lnTo>
                <a:lnTo>
                  <a:pt x="11971" y="1494670"/>
                </a:lnTo>
                <a:lnTo>
                  <a:pt x="9806" y="1487532"/>
                </a:lnTo>
                <a:lnTo>
                  <a:pt x="7641" y="1480394"/>
                </a:lnTo>
                <a:lnTo>
                  <a:pt x="1096" y="1443745"/>
                </a:lnTo>
                <a:lnTo>
                  <a:pt x="365" y="1436322"/>
                </a:lnTo>
                <a:lnTo>
                  <a:pt x="0" y="1428881"/>
                </a:lnTo>
                <a:lnTo>
                  <a:pt x="0" y="1421422"/>
                </a:lnTo>
                <a:close/>
              </a:path>
            </a:pathLst>
          </a:custGeom>
          <a:ln w="15706">
            <a:solidFill>
              <a:srgbClr val="003FE2"/>
            </a:solidFill>
          </a:ln>
        </p:spPr>
        <p:txBody>
          <a:bodyPr wrap="square" lIns="0" tIns="0" rIns="0" bIns="0" rtlCol="0"/>
          <a:lstStyle/>
          <a:p>
            <a:endParaRPr/>
          </a:p>
        </p:txBody>
      </p:sp>
      <p:sp>
        <p:nvSpPr>
          <p:cNvPr id="80" name="object 80"/>
          <p:cNvSpPr txBox="1"/>
          <p:nvPr/>
        </p:nvSpPr>
        <p:spPr>
          <a:xfrm>
            <a:off x="1862242" y="8662532"/>
            <a:ext cx="6579234"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Répartition</a:t>
            </a:r>
            <a:r>
              <a:rPr sz="1800" b="1" spc="-5" dirty="0">
                <a:solidFill>
                  <a:srgbClr val="252423"/>
                </a:solidFill>
                <a:latin typeface="Segoe UI"/>
                <a:cs typeface="Segoe UI"/>
              </a:rPr>
              <a:t> </a:t>
            </a:r>
            <a:r>
              <a:rPr sz="1800" b="1" dirty="0">
                <a:solidFill>
                  <a:srgbClr val="252423"/>
                </a:solidFill>
                <a:latin typeface="Segoe UI"/>
                <a:cs typeface="Segoe UI"/>
              </a:rPr>
              <a:t>des</a:t>
            </a:r>
            <a:r>
              <a:rPr sz="1800" b="1" spc="-5" dirty="0">
                <a:solidFill>
                  <a:srgbClr val="252423"/>
                </a:solidFill>
                <a:latin typeface="Segoe UI"/>
                <a:cs typeface="Segoe UI"/>
              </a:rPr>
              <a:t> </a:t>
            </a:r>
            <a:r>
              <a:rPr sz="1800" b="1" dirty="0">
                <a:solidFill>
                  <a:srgbClr val="252423"/>
                </a:solidFill>
                <a:latin typeface="Segoe UI"/>
                <a:cs typeface="Segoe UI"/>
              </a:rPr>
              <a:t>salariés</a:t>
            </a:r>
            <a:r>
              <a:rPr sz="1800" b="1" spc="-5" dirty="0">
                <a:solidFill>
                  <a:srgbClr val="252423"/>
                </a:solidFill>
                <a:latin typeface="Segoe UI"/>
                <a:cs typeface="Segoe UI"/>
              </a:rPr>
              <a:t> </a:t>
            </a:r>
            <a:r>
              <a:rPr sz="1800" b="1" dirty="0">
                <a:solidFill>
                  <a:srgbClr val="252423"/>
                </a:solidFill>
                <a:latin typeface="Segoe UI"/>
                <a:cs typeface="Segoe UI"/>
              </a:rPr>
              <a:t>par</a:t>
            </a:r>
            <a:r>
              <a:rPr sz="1800" b="1" spc="-5" dirty="0">
                <a:solidFill>
                  <a:srgbClr val="252423"/>
                </a:solidFill>
                <a:latin typeface="Segoe UI"/>
                <a:cs typeface="Segoe UI"/>
              </a:rPr>
              <a:t> </a:t>
            </a:r>
            <a:r>
              <a:rPr sz="1800" b="1" dirty="0">
                <a:solidFill>
                  <a:srgbClr val="252423"/>
                </a:solidFill>
                <a:latin typeface="Segoe UI"/>
                <a:cs typeface="Segoe UI"/>
              </a:rPr>
              <a:t>type</a:t>
            </a:r>
            <a:r>
              <a:rPr sz="1800" b="1" spc="-5" dirty="0">
                <a:solidFill>
                  <a:srgbClr val="252423"/>
                </a:solidFill>
                <a:latin typeface="Segoe UI"/>
                <a:cs typeface="Segoe UI"/>
              </a:rPr>
              <a:t> </a:t>
            </a:r>
            <a:r>
              <a:rPr sz="1800" b="1" dirty="0">
                <a:solidFill>
                  <a:srgbClr val="252423"/>
                </a:solidFill>
                <a:latin typeface="Segoe UI"/>
                <a:cs typeface="Segoe UI"/>
              </a:rPr>
              <a:t>suivi</a:t>
            </a:r>
            <a:r>
              <a:rPr sz="1800" b="1" spc="-5" dirty="0">
                <a:solidFill>
                  <a:srgbClr val="252423"/>
                </a:solidFill>
                <a:latin typeface="Segoe UI"/>
                <a:cs typeface="Segoe UI"/>
              </a:rPr>
              <a:t> </a:t>
            </a:r>
            <a:r>
              <a:rPr sz="1800" b="1" dirty="0">
                <a:solidFill>
                  <a:srgbClr val="252423"/>
                </a:solidFill>
                <a:latin typeface="Segoe UI"/>
                <a:cs typeface="Segoe UI"/>
              </a:rPr>
              <a:t>et</a:t>
            </a:r>
            <a:r>
              <a:rPr sz="1800" b="1" spc="-5" dirty="0">
                <a:solidFill>
                  <a:srgbClr val="252423"/>
                </a:solidFill>
                <a:latin typeface="Segoe UI"/>
                <a:cs typeface="Segoe UI"/>
              </a:rPr>
              <a:t> </a:t>
            </a:r>
            <a:r>
              <a:rPr sz="1800" b="1" dirty="0">
                <a:solidFill>
                  <a:srgbClr val="252423"/>
                </a:solidFill>
                <a:latin typeface="Segoe UI"/>
                <a:cs typeface="Segoe UI"/>
              </a:rPr>
              <a:t>catégorie</a:t>
            </a:r>
            <a:r>
              <a:rPr sz="1800" b="1" spc="-5" dirty="0">
                <a:solidFill>
                  <a:srgbClr val="252423"/>
                </a:solidFill>
                <a:latin typeface="Segoe UI"/>
                <a:cs typeface="Segoe UI"/>
              </a:rPr>
              <a:t> </a:t>
            </a:r>
            <a:r>
              <a:rPr sz="1800" b="1" spc="-10" dirty="0">
                <a:solidFill>
                  <a:srgbClr val="252423"/>
                </a:solidFill>
                <a:latin typeface="Segoe UI"/>
                <a:cs typeface="Segoe UI"/>
              </a:rPr>
              <a:t>entreprise</a:t>
            </a:r>
            <a:endParaRPr sz="1800">
              <a:latin typeface="Segoe UI"/>
              <a:cs typeface="Segoe UI"/>
            </a:endParaRPr>
          </a:p>
        </p:txBody>
      </p:sp>
      <p:grpSp>
        <p:nvGrpSpPr>
          <p:cNvPr id="81" name="object 81"/>
          <p:cNvGrpSpPr/>
          <p:nvPr/>
        </p:nvGrpSpPr>
        <p:grpSpPr>
          <a:xfrm>
            <a:off x="1586339" y="9046844"/>
            <a:ext cx="6911340" cy="801370"/>
            <a:chOff x="1586339" y="9046844"/>
            <a:chExt cx="6911340" cy="801370"/>
          </a:xfrm>
        </p:grpSpPr>
        <p:sp>
          <p:nvSpPr>
            <p:cNvPr id="82" name="object 82"/>
            <p:cNvSpPr/>
            <p:nvPr/>
          </p:nvSpPr>
          <p:spPr>
            <a:xfrm>
              <a:off x="1586339" y="9046844"/>
              <a:ext cx="251460" cy="408940"/>
            </a:xfrm>
            <a:custGeom>
              <a:avLst/>
              <a:gdLst/>
              <a:ahLst/>
              <a:cxnLst/>
              <a:rect l="l" t="t" r="r" b="b"/>
              <a:pathLst>
                <a:path w="251460" h="408940">
                  <a:moveTo>
                    <a:pt x="251301" y="408364"/>
                  </a:moveTo>
                  <a:lnTo>
                    <a:pt x="0" y="408364"/>
                  </a:lnTo>
                  <a:lnTo>
                    <a:pt x="0" y="0"/>
                  </a:lnTo>
                  <a:lnTo>
                    <a:pt x="251301" y="0"/>
                  </a:lnTo>
                  <a:lnTo>
                    <a:pt x="251301" y="408364"/>
                  </a:lnTo>
                  <a:close/>
                </a:path>
              </a:pathLst>
            </a:custGeom>
            <a:solidFill>
              <a:srgbClr val="FFFFFF"/>
            </a:solidFill>
          </p:spPr>
          <p:txBody>
            <a:bodyPr wrap="square" lIns="0" tIns="0" rIns="0" bIns="0" rtlCol="0"/>
            <a:lstStyle/>
            <a:p>
              <a:endParaRPr/>
            </a:p>
          </p:txBody>
        </p:sp>
        <p:sp>
          <p:nvSpPr>
            <p:cNvPr id="83" name="object 83"/>
            <p:cNvSpPr/>
            <p:nvPr/>
          </p:nvSpPr>
          <p:spPr>
            <a:xfrm>
              <a:off x="1586339" y="9439502"/>
              <a:ext cx="251460" cy="15875"/>
            </a:xfrm>
            <a:custGeom>
              <a:avLst/>
              <a:gdLst/>
              <a:ahLst/>
              <a:cxnLst/>
              <a:rect l="l" t="t" r="r" b="b"/>
              <a:pathLst>
                <a:path w="251460" h="15875">
                  <a:moveTo>
                    <a:pt x="251301" y="15706"/>
                  </a:moveTo>
                  <a:lnTo>
                    <a:pt x="0" y="15706"/>
                  </a:lnTo>
                  <a:lnTo>
                    <a:pt x="0" y="0"/>
                  </a:lnTo>
                  <a:lnTo>
                    <a:pt x="251301" y="0"/>
                  </a:lnTo>
                  <a:lnTo>
                    <a:pt x="251301" y="15706"/>
                  </a:lnTo>
                  <a:close/>
                </a:path>
              </a:pathLst>
            </a:custGeom>
            <a:solidFill>
              <a:srgbClr val="003FE2"/>
            </a:solidFill>
          </p:spPr>
          <p:txBody>
            <a:bodyPr wrap="square" lIns="0" tIns="0" rIns="0" bIns="0" rtlCol="0"/>
            <a:lstStyle/>
            <a:p>
              <a:endParaRPr/>
            </a:p>
          </p:txBody>
        </p:sp>
        <p:sp>
          <p:nvSpPr>
            <p:cNvPr id="84" name="object 84"/>
            <p:cNvSpPr/>
            <p:nvPr/>
          </p:nvSpPr>
          <p:spPr>
            <a:xfrm>
              <a:off x="1837640" y="9046844"/>
              <a:ext cx="1461135" cy="408940"/>
            </a:xfrm>
            <a:custGeom>
              <a:avLst/>
              <a:gdLst/>
              <a:ahLst/>
              <a:cxnLst/>
              <a:rect l="l" t="t" r="r" b="b"/>
              <a:pathLst>
                <a:path w="1461135" h="408940">
                  <a:moveTo>
                    <a:pt x="1460688" y="408364"/>
                  </a:moveTo>
                  <a:lnTo>
                    <a:pt x="0" y="408364"/>
                  </a:lnTo>
                  <a:lnTo>
                    <a:pt x="0" y="0"/>
                  </a:lnTo>
                  <a:lnTo>
                    <a:pt x="1460688" y="0"/>
                  </a:lnTo>
                  <a:lnTo>
                    <a:pt x="1460688" y="408364"/>
                  </a:lnTo>
                  <a:close/>
                </a:path>
              </a:pathLst>
            </a:custGeom>
            <a:solidFill>
              <a:srgbClr val="FFFFFF"/>
            </a:solidFill>
          </p:spPr>
          <p:txBody>
            <a:bodyPr wrap="square" lIns="0" tIns="0" rIns="0" bIns="0" rtlCol="0"/>
            <a:lstStyle/>
            <a:p>
              <a:endParaRPr/>
            </a:p>
          </p:txBody>
        </p:sp>
        <p:sp>
          <p:nvSpPr>
            <p:cNvPr id="85" name="object 85"/>
            <p:cNvSpPr/>
            <p:nvPr/>
          </p:nvSpPr>
          <p:spPr>
            <a:xfrm>
              <a:off x="1837640" y="9439502"/>
              <a:ext cx="1461135" cy="15875"/>
            </a:xfrm>
            <a:custGeom>
              <a:avLst/>
              <a:gdLst/>
              <a:ahLst/>
              <a:cxnLst/>
              <a:rect l="l" t="t" r="r" b="b"/>
              <a:pathLst>
                <a:path w="1461135" h="15875">
                  <a:moveTo>
                    <a:pt x="1460688" y="15706"/>
                  </a:moveTo>
                  <a:lnTo>
                    <a:pt x="0" y="15706"/>
                  </a:lnTo>
                  <a:lnTo>
                    <a:pt x="0" y="0"/>
                  </a:lnTo>
                  <a:lnTo>
                    <a:pt x="1460688" y="0"/>
                  </a:lnTo>
                  <a:lnTo>
                    <a:pt x="1460688" y="15706"/>
                  </a:lnTo>
                  <a:close/>
                </a:path>
              </a:pathLst>
            </a:custGeom>
            <a:solidFill>
              <a:srgbClr val="003FE2"/>
            </a:solidFill>
          </p:spPr>
          <p:txBody>
            <a:bodyPr wrap="square" lIns="0" tIns="0" rIns="0" bIns="0" rtlCol="0"/>
            <a:lstStyle/>
            <a:p>
              <a:endParaRPr/>
            </a:p>
          </p:txBody>
        </p:sp>
        <p:sp>
          <p:nvSpPr>
            <p:cNvPr id="86" name="object 86"/>
            <p:cNvSpPr/>
            <p:nvPr/>
          </p:nvSpPr>
          <p:spPr>
            <a:xfrm>
              <a:off x="3298328" y="9046844"/>
              <a:ext cx="1664970" cy="408940"/>
            </a:xfrm>
            <a:custGeom>
              <a:avLst/>
              <a:gdLst/>
              <a:ahLst/>
              <a:cxnLst/>
              <a:rect l="l" t="t" r="r" b="b"/>
              <a:pathLst>
                <a:path w="1664970" h="408940">
                  <a:moveTo>
                    <a:pt x="1664870" y="408364"/>
                  </a:moveTo>
                  <a:lnTo>
                    <a:pt x="0" y="408364"/>
                  </a:lnTo>
                  <a:lnTo>
                    <a:pt x="0" y="0"/>
                  </a:lnTo>
                  <a:lnTo>
                    <a:pt x="1664870" y="0"/>
                  </a:lnTo>
                  <a:lnTo>
                    <a:pt x="1664870" y="408364"/>
                  </a:lnTo>
                  <a:close/>
                </a:path>
              </a:pathLst>
            </a:custGeom>
            <a:solidFill>
              <a:srgbClr val="FFFFFF"/>
            </a:solidFill>
          </p:spPr>
          <p:txBody>
            <a:bodyPr wrap="square" lIns="0" tIns="0" rIns="0" bIns="0" rtlCol="0"/>
            <a:lstStyle/>
            <a:p>
              <a:endParaRPr/>
            </a:p>
          </p:txBody>
        </p:sp>
        <p:sp>
          <p:nvSpPr>
            <p:cNvPr id="87" name="object 87"/>
            <p:cNvSpPr/>
            <p:nvPr/>
          </p:nvSpPr>
          <p:spPr>
            <a:xfrm>
              <a:off x="3298328" y="9439502"/>
              <a:ext cx="1664970" cy="15875"/>
            </a:xfrm>
            <a:custGeom>
              <a:avLst/>
              <a:gdLst/>
              <a:ahLst/>
              <a:cxnLst/>
              <a:rect l="l" t="t" r="r" b="b"/>
              <a:pathLst>
                <a:path w="1664970" h="15875">
                  <a:moveTo>
                    <a:pt x="1664870" y="15706"/>
                  </a:moveTo>
                  <a:lnTo>
                    <a:pt x="0" y="15706"/>
                  </a:lnTo>
                  <a:lnTo>
                    <a:pt x="0" y="0"/>
                  </a:lnTo>
                  <a:lnTo>
                    <a:pt x="1664870" y="0"/>
                  </a:lnTo>
                  <a:lnTo>
                    <a:pt x="1664870" y="15706"/>
                  </a:lnTo>
                  <a:close/>
                </a:path>
              </a:pathLst>
            </a:custGeom>
            <a:solidFill>
              <a:srgbClr val="003FE2"/>
            </a:solidFill>
          </p:spPr>
          <p:txBody>
            <a:bodyPr wrap="square" lIns="0" tIns="0" rIns="0" bIns="0" rtlCol="0"/>
            <a:lstStyle/>
            <a:p>
              <a:endParaRPr/>
            </a:p>
          </p:txBody>
        </p:sp>
        <p:sp>
          <p:nvSpPr>
            <p:cNvPr id="88" name="object 88"/>
            <p:cNvSpPr/>
            <p:nvPr/>
          </p:nvSpPr>
          <p:spPr>
            <a:xfrm>
              <a:off x="4963199" y="9046844"/>
              <a:ext cx="1774825" cy="408940"/>
            </a:xfrm>
            <a:custGeom>
              <a:avLst/>
              <a:gdLst/>
              <a:ahLst/>
              <a:cxnLst/>
              <a:rect l="l" t="t" r="r" b="b"/>
              <a:pathLst>
                <a:path w="1774825" h="408940">
                  <a:moveTo>
                    <a:pt x="1774814" y="408364"/>
                  </a:moveTo>
                  <a:lnTo>
                    <a:pt x="0" y="408364"/>
                  </a:lnTo>
                  <a:lnTo>
                    <a:pt x="0" y="0"/>
                  </a:lnTo>
                  <a:lnTo>
                    <a:pt x="1774814" y="0"/>
                  </a:lnTo>
                  <a:lnTo>
                    <a:pt x="1774814" y="408364"/>
                  </a:lnTo>
                  <a:close/>
                </a:path>
              </a:pathLst>
            </a:custGeom>
            <a:solidFill>
              <a:srgbClr val="FFFFFF"/>
            </a:solidFill>
          </p:spPr>
          <p:txBody>
            <a:bodyPr wrap="square" lIns="0" tIns="0" rIns="0" bIns="0" rtlCol="0"/>
            <a:lstStyle/>
            <a:p>
              <a:endParaRPr/>
            </a:p>
          </p:txBody>
        </p:sp>
        <p:sp>
          <p:nvSpPr>
            <p:cNvPr id="89" name="object 89"/>
            <p:cNvSpPr/>
            <p:nvPr/>
          </p:nvSpPr>
          <p:spPr>
            <a:xfrm>
              <a:off x="4963199" y="9439502"/>
              <a:ext cx="1774825" cy="15875"/>
            </a:xfrm>
            <a:custGeom>
              <a:avLst/>
              <a:gdLst/>
              <a:ahLst/>
              <a:cxnLst/>
              <a:rect l="l" t="t" r="r" b="b"/>
              <a:pathLst>
                <a:path w="1774825" h="15875">
                  <a:moveTo>
                    <a:pt x="1774814" y="15706"/>
                  </a:moveTo>
                  <a:lnTo>
                    <a:pt x="0" y="15706"/>
                  </a:lnTo>
                  <a:lnTo>
                    <a:pt x="0" y="0"/>
                  </a:lnTo>
                  <a:lnTo>
                    <a:pt x="1774814" y="0"/>
                  </a:lnTo>
                  <a:lnTo>
                    <a:pt x="1774814" y="15706"/>
                  </a:lnTo>
                  <a:close/>
                </a:path>
              </a:pathLst>
            </a:custGeom>
            <a:solidFill>
              <a:srgbClr val="003FE2"/>
            </a:solidFill>
          </p:spPr>
          <p:txBody>
            <a:bodyPr wrap="square" lIns="0" tIns="0" rIns="0" bIns="0" rtlCol="0"/>
            <a:lstStyle/>
            <a:p>
              <a:endParaRPr/>
            </a:p>
          </p:txBody>
        </p:sp>
        <p:sp>
          <p:nvSpPr>
            <p:cNvPr id="90" name="object 90"/>
            <p:cNvSpPr/>
            <p:nvPr/>
          </p:nvSpPr>
          <p:spPr>
            <a:xfrm>
              <a:off x="6738014" y="9046844"/>
              <a:ext cx="1759585" cy="408940"/>
            </a:xfrm>
            <a:custGeom>
              <a:avLst/>
              <a:gdLst/>
              <a:ahLst/>
              <a:cxnLst/>
              <a:rect l="l" t="t" r="r" b="b"/>
              <a:pathLst>
                <a:path w="1759584" h="408940">
                  <a:moveTo>
                    <a:pt x="1759108" y="408364"/>
                  </a:moveTo>
                  <a:lnTo>
                    <a:pt x="0" y="408364"/>
                  </a:lnTo>
                  <a:lnTo>
                    <a:pt x="0" y="0"/>
                  </a:lnTo>
                  <a:lnTo>
                    <a:pt x="1759108" y="0"/>
                  </a:lnTo>
                  <a:lnTo>
                    <a:pt x="1759108" y="408364"/>
                  </a:lnTo>
                  <a:close/>
                </a:path>
              </a:pathLst>
            </a:custGeom>
            <a:solidFill>
              <a:srgbClr val="FFFFFF"/>
            </a:solidFill>
          </p:spPr>
          <p:txBody>
            <a:bodyPr wrap="square" lIns="0" tIns="0" rIns="0" bIns="0" rtlCol="0"/>
            <a:lstStyle/>
            <a:p>
              <a:endParaRPr/>
            </a:p>
          </p:txBody>
        </p:sp>
        <p:sp>
          <p:nvSpPr>
            <p:cNvPr id="91" name="object 91"/>
            <p:cNvSpPr/>
            <p:nvPr/>
          </p:nvSpPr>
          <p:spPr>
            <a:xfrm>
              <a:off x="6738014" y="9439502"/>
              <a:ext cx="1759585" cy="15875"/>
            </a:xfrm>
            <a:custGeom>
              <a:avLst/>
              <a:gdLst/>
              <a:ahLst/>
              <a:cxnLst/>
              <a:rect l="l" t="t" r="r" b="b"/>
              <a:pathLst>
                <a:path w="1759584" h="15875">
                  <a:moveTo>
                    <a:pt x="1759108" y="15706"/>
                  </a:moveTo>
                  <a:lnTo>
                    <a:pt x="0" y="15706"/>
                  </a:lnTo>
                  <a:lnTo>
                    <a:pt x="0" y="0"/>
                  </a:lnTo>
                  <a:lnTo>
                    <a:pt x="1759108" y="0"/>
                  </a:lnTo>
                  <a:lnTo>
                    <a:pt x="1759108" y="15706"/>
                  </a:lnTo>
                  <a:close/>
                </a:path>
              </a:pathLst>
            </a:custGeom>
            <a:solidFill>
              <a:srgbClr val="003FE2"/>
            </a:solidFill>
          </p:spPr>
          <p:txBody>
            <a:bodyPr wrap="square" lIns="0" tIns="0" rIns="0" bIns="0" rtlCol="0"/>
            <a:lstStyle/>
            <a:p>
              <a:endParaRPr/>
            </a:p>
          </p:txBody>
        </p:sp>
        <p:sp>
          <p:nvSpPr>
            <p:cNvPr id="92" name="object 92"/>
            <p:cNvSpPr/>
            <p:nvPr/>
          </p:nvSpPr>
          <p:spPr>
            <a:xfrm>
              <a:off x="1586339" y="9455209"/>
              <a:ext cx="251460" cy="393065"/>
            </a:xfrm>
            <a:custGeom>
              <a:avLst/>
              <a:gdLst/>
              <a:ahLst/>
              <a:cxnLst/>
              <a:rect l="l" t="t" r="r" b="b"/>
              <a:pathLst>
                <a:path w="251460" h="393065">
                  <a:moveTo>
                    <a:pt x="251301" y="392658"/>
                  </a:moveTo>
                  <a:lnTo>
                    <a:pt x="0" y="392658"/>
                  </a:lnTo>
                  <a:lnTo>
                    <a:pt x="0" y="0"/>
                  </a:lnTo>
                  <a:lnTo>
                    <a:pt x="251301" y="0"/>
                  </a:lnTo>
                  <a:lnTo>
                    <a:pt x="251301" y="392658"/>
                  </a:lnTo>
                  <a:close/>
                </a:path>
              </a:pathLst>
            </a:custGeom>
            <a:solidFill>
              <a:srgbClr val="FFFFFF"/>
            </a:solidFill>
          </p:spPr>
          <p:txBody>
            <a:bodyPr wrap="square" lIns="0" tIns="0" rIns="0" bIns="0" rtlCol="0"/>
            <a:lstStyle/>
            <a:p>
              <a:endParaRPr/>
            </a:p>
          </p:txBody>
        </p:sp>
      </p:grpSp>
      <p:sp>
        <p:nvSpPr>
          <p:cNvPr id="93" name="object 93"/>
          <p:cNvSpPr/>
          <p:nvPr/>
        </p:nvSpPr>
        <p:spPr>
          <a:xfrm>
            <a:off x="1837639" y="9455221"/>
            <a:ext cx="6659880" cy="393065"/>
          </a:xfrm>
          <a:custGeom>
            <a:avLst/>
            <a:gdLst/>
            <a:ahLst/>
            <a:cxnLst/>
            <a:rect l="l" t="t" r="r" b="b"/>
            <a:pathLst>
              <a:path w="6659880" h="393065">
                <a:moveTo>
                  <a:pt x="6659473" y="0"/>
                </a:moveTo>
                <a:lnTo>
                  <a:pt x="4900371" y="0"/>
                </a:lnTo>
                <a:lnTo>
                  <a:pt x="3125559" y="0"/>
                </a:lnTo>
                <a:lnTo>
                  <a:pt x="1460677" y="0"/>
                </a:lnTo>
                <a:lnTo>
                  <a:pt x="0" y="0"/>
                </a:lnTo>
                <a:lnTo>
                  <a:pt x="0" y="392658"/>
                </a:lnTo>
                <a:lnTo>
                  <a:pt x="1460677" y="392658"/>
                </a:lnTo>
                <a:lnTo>
                  <a:pt x="3125559" y="392658"/>
                </a:lnTo>
                <a:lnTo>
                  <a:pt x="4900371" y="392658"/>
                </a:lnTo>
                <a:lnTo>
                  <a:pt x="6659473" y="392658"/>
                </a:lnTo>
                <a:lnTo>
                  <a:pt x="6659473" y="0"/>
                </a:lnTo>
                <a:close/>
              </a:path>
            </a:pathLst>
          </a:custGeom>
          <a:solidFill>
            <a:srgbClr val="FFFFFF"/>
          </a:solidFill>
        </p:spPr>
        <p:txBody>
          <a:bodyPr wrap="square" lIns="0" tIns="0" rIns="0" bIns="0" rtlCol="0"/>
          <a:lstStyle/>
          <a:p>
            <a:endParaRPr/>
          </a:p>
        </p:txBody>
      </p:sp>
      <p:graphicFrame>
        <p:nvGraphicFramePr>
          <p:cNvPr id="94" name="object 94"/>
          <p:cNvGraphicFramePr>
            <a:graphicFrameLocks noGrp="1"/>
          </p:cNvGraphicFramePr>
          <p:nvPr>
            <p:extLst>
              <p:ext uri="{D42A27DB-BD31-4B8C-83A1-F6EECF244321}">
                <p14:modId xmlns:p14="http://schemas.microsoft.com/office/powerpoint/2010/main" val="1776332218"/>
              </p:ext>
            </p:extLst>
          </p:nvPr>
        </p:nvGraphicFramePr>
        <p:xfrm>
          <a:off x="1821933" y="9046844"/>
          <a:ext cx="6667499" cy="800100"/>
        </p:xfrm>
        <a:graphic>
          <a:graphicData uri="http://schemas.openxmlformats.org/drawingml/2006/table">
            <a:tbl>
              <a:tblPr firstRow="1" bandRow="1">
                <a:tableStyleId>{2D5ABB26-0587-4C30-8999-92F81FD0307C}</a:tableStyleId>
              </a:tblPr>
              <a:tblGrid>
                <a:gridCol w="1460500">
                  <a:extLst>
                    <a:ext uri="{9D8B030D-6E8A-4147-A177-3AD203B41FA5}">
                      <a16:colId xmlns:a16="http://schemas.microsoft.com/office/drawing/2014/main" val="20000"/>
                    </a:ext>
                  </a:extLst>
                </a:gridCol>
                <a:gridCol w="1664970">
                  <a:extLst>
                    <a:ext uri="{9D8B030D-6E8A-4147-A177-3AD203B41FA5}">
                      <a16:colId xmlns:a16="http://schemas.microsoft.com/office/drawing/2014/main" val="20001"/>
                    </a:ext>
                  </a:extLst>
                </a:gridCol>
                <a:gridCol w="1774825">
                  <a:extLst>
                    <a:ext uri="{9D8B030D-6E8A-4147-A177-3AD203B41FA5}">
                      <a16:colId xmlns:a16="http://schemas.microsoft.com/office/drawing/2014/main" val="20002"/>
                    </a:ext>
                  </a:extLst>
                </a:gridCol>
                <a:gridCol w="1767204">
                  <a:extLst>
                    <a:ext uri="{9D8B030D-6E8A-4147-A177-3AD203B41FA5}">
                      <a16:colId xmlns:a16="http://schemas.microsoft.com/office/drawing/2014/main" val="20003"/>
                    </a:ext>
                  </a:extLst>
                </a:gridCol>
              </a:tblGrid>
              <a:tr h="400050">
                <a:tc>
                  <a:txBody>
                    <a:bodyPr/>
                    <a:lstStyle/>
                    <a:p>
                      <a:pPr marR="96520" algn="r">
                        <a:lnSpc>
                          <a:spcPct val="100000"/>
                        </a:lnSpc>
                        <a:spcBef>
                          <a:spcPts val="280"/>
                        </a:spcBef>
                      </a:pPr>
                      <a:r>
                        <a:rPr sz="1450" dirty="0" err="1">
                          <a:solidFill>
                            <a:srgbClr val="252423"/>
                          </a:solidFill>
                          <a:latin typeface="Segoe UI"/>
                          <a:cs typeface="Segoe UI"/>
                        </a:rPr>
                        <a:t>salariés</a:t>
                      </a:r>
                      <a:r>
                        <a:rPr sz="1450" spc="60" dirty="0">
                          <a:solidFill>
                            <a:srgbClr val="252423"/>
                          </a:solidFill>
                          <a:latin typeface="Segoe UI"/>
                          <a:cs typeface="Segoe UI"/>
                        </a:rPr>
                        <a:t> </a:t>
                      </a:r>
                      <a:r>
                        <a:rPr sz="1450" spc="-10" dirty="0">
                          <a:solidFill>
                            <a:srgbClr val="252423"/>
                          </a:solidFill>
                          <a:latin typeface="Segoe UI"/>
                          <a:cs typeface="Segoe UI"/>
                        </a:rPr>
                        <a:t>suivis</a:t>
                      </a:r>
                      <a:endParaRPr sz="1450" dirty="0">
                        <a:latin typeface="Segoe UI"/>
                        <a:cs typeface="Segoe UI"/>
                      </a:endParaRPr>
                    </a:p>
                  </a:txBody>
                  <a:tcPr marL="0" marR="0" marT="35560" marB="0">
                    <a:lnL w="19050">
                      <a:solidFill>
                        <a:srgbClr val="003FE2"/>
                      </a:solidFill>
                      <a:prstDash val="solid"/>
                    </a:lnL>
                    <a:lnR w="19050">
                      <a:solidFill>
                        <a:srgbClr val="003FE2"/>
                      </a:solidFill>
                      <a:prstDash val="solid"/>
                    </a:lnR>
                  </a:tcPr>
                </a:tc>
                <a:tc>
                  <a:txBody>
                    <a:bodyPr/>
                    <a:lstStyle/>
                    <a:p>
                      <a:pPr marR="106045" algn="r">
                        <a:lnSpc>
                          <a:spcPct val="100000"/>
                        </a:lnSpc>
                        <a:spcBef>
                          <a:spcPts val="280"/>
                        </a:spcBef>
                      </a:pPr>
                      <a:r>
                        <a:rPr sz="1450" dirty="0" err="1">
                          <a:solidFill>
                            <a:srgbClr val="252423"/>
                          </a:solidFill>
                          <a:latin typeface="Segoe UI"/>
                          <a:cs typeface="Segoe UI"/>
                        </a:rPr>
                        <a:t>salariés</a:t>
                      </a:r>
                      <a:r>
                        <a:rPr sz="1450" spc="65" dirty="0">
                          <a:solidFill>
                            <a:srgbClr val="252423"/>
                          </a:solidFill>
                          <a:latin typeface="Segoe UI"/>
                          <a:cs typeface="Segoe UI"/>
                        </a:rPr>
                        <a:t> </a:t>
                      </a:r>
                      <a:r>
                        <a:rPr sz="1450" dirty="0">
                          <a:solidFill>
                            <a:srgbClr val="252423"/>
                          </a:solidFill>
                          <a:latin typeface="Segoe UI"/>
                          <a:cs typeface="Segoe UI"/>
                        </a:rPr>
                        <a:t>suivis</a:t>
                      </a:r>
                      <a:r>
                        <a:rPr sz="1450" spc="65" dirty="0">
                          <a:solidFill>
                            <a:srgbClr val="252423"/>
                          </a:solidFill>
                          <a:latin typeface="Segoe UI"/>
                          <a:cs typeface="Segoe UI"/>
                        </a:rPr>
                        <a:t> </a:t>
                      </a:r>
                      <a:r>
                        <a:rPr sz="1450" spc="-25" dirty="0">
                          <a:solidFill>
                            <a:srgbClr val="252423"/>
                          </a:solidFill>
                          <a:latin typeface="Segoe UI"/>
                          <a:cs typeface="Segoe UI"/>
                        </a:rPr>
                        <a:t>SI</a:t>
                      </a:r>
                      <a:endParaRPr sz="1450" dirty="0">
                        <a:latin typeface="Segoe UI"/>
                        <a:cs typeface="Segoe UI"/>
                      </a:endParaRPr>
                    </a:p>
                  </a:txBody>
                  <a:tcPr marL="0" marR="0" marT="35560" marB="0">
                    <a:lnL w="19050">
                      <a:solidFill>
                        <a:srgbClr val="003FE2"/>
                      </a:solidFill>
                      <a:prstDash val="solid"/>
                    </a:lnL>
                    <a:lnR w="19050">
                      <a:solidFill>
                        <a:srgbClr val="003FE2"/>
                      </a:solidFill>
                      <a:prstDash val="solid"/>
                    </a:lnR>
                  </a:tcPr>
                </a:tc>
                <a:tc>
                  <a:txBody>
                    <a:bodyPr/>
                    <a:lstStyle/>
                    <a:p>
                      <a:pPr marR="93980" algn="r">
                        <a:lnSpc>
                          <a:spcPct val="100000"/>
                        </a:lnSpc>
                        <a:spcBef>
                          <a:spcPts val="280"/>
                        </a:spcBef>
                      </a:pPr>
                      <a:r>
                        <a:rPr sz="1450" dirty="0">
                          <a:solidFill>
                            <a:srgbClr val="252423"/>
                          </a:solidFill>
                          <a:latin typeface="Segoe UI"/>
                          <a:cs typeface="Segoe UI"/>
                        </a:rPr>
                        <a:t>#</a:t>
                      </a:r>
                      <a:r>
                        <a:rPr sz="1450" spc="60" dirty="0">
                          <a:solidFill>
                            <a:srgbClr val="252423"/>
                          </a:solidFill>
                          <a:latin typeface="Segoe UI"/>
                          <a:cs typeface="Segoe UI"/>
                        </a:rPr>
                        <a:t> </a:t>
                      </a:r>
                      <a:r>
                        <a:rPr sz="1450" dirty="0">
                          <a:solidFill>
                            <a:srgbClr val="252423"/>
                          </a:solidFill>
                          <a:latin typeface="Segoe UI"/>
                          <a:cs typeface="Segoe UI"/>
                        </a:rPr>
                        <a:t>salariés</a:t>
                      </a:r>
                      <a:r>
                        <a:rPr sz="1450" spc="65" dirty="0">
                          <a:solidFill>
                            <a:srgbClr val="252423"/>
                          </a:solidFill>
                          <a:latin typeface="Segoe UI"/>
                          <a:cs typeface="Segoe UI"/>
                        </a:rPr>
                        <a:t> </a:t>
                      </a:r>
                      <a:r>
                        <a:rPr sz="1450" dirty="0">
                          <a:solidFill>
                            <a:srgbClr val="252423"/>
                          </a:solidFill>
                          <a:latin typeface="Segoe UI"/>
                          <a:cs typeface="Segoe UI"/>
                        </a:rPr>
                        <a:t>suivis</a:t>
                      </a:r>
                      <a:r>
                        <a:rPr sz="1450" spc="65" dirty="0">
                          <a:solidFill>
                            <a:srgbClr val="252423"/>
                          </a:solidFill>
                          <a:latin typeface="Segoe UI"/>
                          <a:cs typeface="Segoe UI"/>
                        </a:rPr>
                        <a:t> </a:t>
                      </a:r>
                      <a:r>
                        <a:rPr sz="1450" spc="-25" dirty="0">
                          <a:solidFill>
                            <a:srgbClr val="252423"/>
                          </a:solidFill>
                          <a:latin typeface="Segoe UI"/>
                          <a:cs typeface="Segoe UI"/>
                        </a:rPr>
                        <a:t>SIA</a:t>
                      </a:r>
                      <a:endParaRPr sz="1450">
                        <a:latin typeface="Segoe UI"/>
                        <a:cs typeface="Segoe UI"/>
                      </a:endParaRPr>
                    </a:p>
                  </a:txBody>
                  <a:tcPr marL="0" marR="0" marT="35560" marB="0">
                    <a:lnL w="19050">
                      <a:solidFill>
                        <a:srgbClr val="003FE2"/>
                      </a:solidFill>
                      <a:prstDash val="solid"/>
                    </a:lnL>
                    <a:lnR w="19050">
                      <a:solidFill>
                        <a:srgbClr val="003FE2"/>
                      </a:solidFill>
                      <a:prstDash val="solid"/>
                    </a:lnR>
                  </a:tcPr>
                </a:tc>
                <a:tc>
                  <a:txBody>
                    <a:bodyPr/>
                    <a:lstStyle/>
                    <a:p>
                      <a:pPr marR="95250" algn="r">
                        <a:lnSpc>
                          <a:spcPct val="100000"/>
                        </a:lnSpc>
                        <a:spcBef>
                          <a:spcPts val="280"/>
                        </a:spcBef>
                      </a:pPr>
                      <a:r>
                        <a:rPr sz="1450" dirty="0">
                          <a:solidFill>
                            <a:srgbClr val="252423"/>
                          </a:solidFill>
                          <a:latin typeface="Segoe UI"/>
                          <a:cs typeface="Segoe UI"/>
                        </a:rPr>
                        <a:t>#</a:t>
                      </a:r>
                      <a:r>
                        <a:rPr sz="1450" spc="60" dirty="0">
                          <a:solidFill>
                            <a:srgbClr val="252423"/>
                          </a:solidFill>
                          <a:latin typeface="Segoe UI"/>
                          <a:cs typeface="Segoe UI"/>
                        </a:rPr>
                        <a:t> </a:t>
                      </a:r>
                      <a:r>
                        <a:rPr sz="1450" dirty="0">
                          <a:solidFill>
                            <a:srgbClr val="252423"/>
                          </a:solidFill>
                          <a:latin typeface="Segoe UI"/>
                          <a:cs typeface="Segoe UI"/>
                        </a:rPr>
                        <a:t>salariés</a:t>
                      </a:r>
                      <a:r>
                        <a:rPr sz="1450" spc="65" dirty="0">
                          <a:solidFill>
                            <a:srgbClr val="252423"/>
                          </a:solidFill>
                          <a:latin typeface="Segoe UI"/>
                          <a:cs typeface="Segoe UI"/>
                        </a:rPr>
                        <a:t> </a:t>
                      </a:r>
                      <a:r>
                        <a:rPr sz="1450" dirty="0">
                          <a:solidFill>
                            <a:srgbClr val="252423"/>
                          </a:solidFill>
                          <a:latin typeface="Segoe UI"/>
                          <a:cs typeface="Segoe UI"/>
                        </a:rPr>
                        <a:t>suivis</a:t>
                      </a:r>
                      <a:r>
                        <a:rPr sz="1450" spc="65" dirty="0">
                          <a:solidFill>
                            <a:srgbClr val="252423"/>
                          </a:solidFill>
                          <a:latin typeface="Segoe UI"/>
                          <a:cs typeface="Segoe UI"/>
                        </a:rPr>
                        <a:t> </a:t>
                      </a:r>
                      <a:r>
                        <a:rPr sz="1450" spc="-25" dirty="0">
                          <a:solidFill>
                            <a:srgbClr val="252423"/>
                          </a:solidFill>
                          <a:latin typeface="Segoe UI"/>
                          <a:cs typeface="Segoe UI"/>
                        </a:rPr>
                        <a:t>SIR</a:t>
                      </a:r>
                      <a:endParaRPr sz="1450">
                        <a:latin typeface="Segoe UI"/>
                        <a:cs typeface="Segoe UI"/>
                      </a:endParaRPr>
                    </a:p>
                  </a:txBody>
                  <a:tcPr marL="0" marR="0" marT="35560" marB="0">
                    <a:lnL w="19050">
                      <a:solidFill>
                        <a:srgbClr val="003FE2"/>
                      </a:solidFill>
                      <a:prstDash val="solid"/>
                    </a:lnL>
                  </a:tcPr>
                </a:tc>
                <a:extLst>
                  <a:ext uri="{0D108BD9-81ED-4DB2-BD59-A6C34878D82A}">
                    <a16:rowId xmlns:a16="http://schemas.microsoft.com/office/drawing/2014/main" val="10000"/>
                  </a:ext>
                </a:extLst>
              </a:tr>
              <a:tr h="400050">
                <a:tc>
                  <a:txBody>
                    <a:bodyPr/>
                    <a:lstStyle/>
                    <a:p>
                      <a:pPr marR="85725" algn="r">
                        <a:lnSpc>
                          <a:spcPct val="100000"/>
                        </a:lnSpc>
                        <a:spcBef>
                          <a:spcPts val="385"/>
                        </a:spcBef>
                      </a:pPr>
                      <a:r>
                        <a:rPr sz="2150" dirty="0">
                          <a:solidFill>
                            <a:srgbClr val="252423"/>
                          </a:solidFill>
                          <a:latin typeface="Segoe UI"/>
                          <a:cs typeface="Segoe UI"/>
                        </a:rPr>
                        <a:t>235</a:t>
                      </a:r>
                      <a:r>
                        <a:rPr sz="2150" spc="-40" dirty="0">
                          <a:solidFill>
                            <a:srgbClr val="252423"/>
                          </a:solidFill>
                          <a:latin typeface="Segoe UI"/>
                          <a:cs typeface="Segoe UI"/>
                        </a:rPr>
                        <a:t> </a:t>
                      </a:r>
                      <a:r>
                        <a:rPr sz="2150" spc="-25" dirty="0">
                          <a:solidFill>
                            <a:srgbClr val="252423"/>
                          </a:solidFill>
                          <a:latin typeface="Segoe UI"/>
                          <a:cs typeface="Segoe UI"/>
                        </a:rPr>
                        <a:t>098</a:t>
                      </a:r>
                      <a:endParaRPr sz="2150">
                        <a:latin typeface="Segoe UI"/>
                        <a:cs typeface="Segoe UI"/>
                      </a:endParaRPr>
                    </a:p>
                  </a:txBody>
                  <a:tcPr marL="0" marR="0" marT="48895" marB="0">
                    <a:lnL w="19050">
                      <a:solidFill>
                        <a:srgbClr val="003FE2"/>
                      </a:solidFill>
                      <a:prstDash val="solid"/>
                    </a:lnL>
                    <a:lnR w="19050">
                      <a:solidFill>
                        <a:srgbClr val="003FE2"/>
                      </a:solidFill>
                      <a:prstDash val="solid"/>
                    </a:lnR>
                  </a:tcPr>
                </a:tc>
                <a:tc>
                  <a:txBody>
                    <a:bodyPr/>
                    <a:lstStyle/>
                    <a:p>
                      <a:pPr marR="85725" algn="r">
                        <a:lnSpc>
                          <a:spcPct val="100000"/>
                        </a:lnSpc>
                        <a:spcBef>
                          <a:spcPts val="385"/>
                        </a:spcBef>
                      </a:pPr>
                      <a:r>
                        <a:rPr sz="2150" dirty="0">
                          <a:solidFill>
                            <a:srgbClr val="252423"/>
                          </a:solidFill>
                          <a:latin typeface="Segoe UI"/>
                          <a:cs typeface="Segoe UI"/>
                        </a:rPr>
                        <a:t>174</a:t>
                      </a:r>
                      <a:r>
                        <a:rPr sz="2150" spc="-40" dirty="0">
                          <a:solidFill>
                            <a:srgbClr val="252423"/>
                          </a:solidFill>
                          <a:latin typeface="Segoe UI"/>
                          <a:cs typeface="Segoe UI"/>
                        </a:rPr>
                        <a:t> </a:t>
                      </a:r>
                      <a:r>
                        <a:rPr sz="2150" spc="-25" dirty="0">
                          <a:solidFill>
                            <a:srgbClr val="252423"/>
                          </a:solidFill>
                          <a:latin typeface="Segoe UI"/>
                          <a:cs typeface="Segoe UI"/>
                        </a:rPr>
                        <a:t>319</a:t>
                      </a:r>
                      <a:endParaRPr sz="2150">
                        <a:latin typeface="Segoe UI"/>
                        <a:cs typeface="Segoe UI"/>
                      </a:endParaRPr>
                    </a:p>
                  </a:txBody>
                  <a:tcPr marL="0" marR="0" marT="48895" marB="0">
                    <a:lnL w="19050">
                      <a:solidFill>
                        <a:srgbClr val="003FE2"/>
                      </a:solidFill>
                      <a:prstDash val="solid"/>
                    </a:lnL>
                    <a:lnR w="19050">
                      <a:solidFill>
                        <a:srgbClr val="003FE2"/>
                      </a:solidFill>
                      <a:prstDash val="solid"/>
                    </a:lnR>
                  </a:tcPr>
                </a:tc>
                <a:tc>
                  <a:txBody>
                    <a:bodyPr/>
                    <a:lstStyle/>
                    <a:p>
                      <a:pPr marR="85725" algn="r">
                        <a:lnSpc>
                          <a:spcPct val="100000"/>
                        </a:lnSpc>
                        <a:spcBef>
                          <a:spcPts val="385"/>
                        </a:spcBef>
                      </a:pPr>
                      <a:r>
                        <a:rPr sz="2150" dirty="0">
                          <a:solidFill>
                            <a:srgbClr val="252423"/>
                          </a:solidFill>
                          <a:latin typeface="Segoe UI"/>
                          <a:cs typeface="Segoe UI"/>
                        </a:rPr>
                        <a:t>6</a:t>
                      </a:r>
                      <a:r>
                        <a:rPr sz="2150" spc="-20" dirty="0">
                          <a:solidFill>
                            <a:srgbClr val="252423"/>
                          </a:solidFill>
                          <a:latin typeface="Segoe UI"/>
                          <a:cs typeface="Segoe UI"/>
                        </a:rPr>
                        <a:t> </a:t>
                      </a:r>
                      <a:r>
                        <a:rPr sz="2150" spc="-25" dirty="0">
                          <a:solidFill>
                            <a:srgbClr val="252423"/>
                          </a:solidFill>
                          <a:latin typeface="Segoe UI"/>
                          <a:cs typeface="Segoe UI"/>
                        </a:rPr>
                        <a:t>995</a:t>
                      </a:r>
                      <a:endParaRPr sz="2150">
                        <a:latin typeface="Segoe UI"/>
                        <a:cs typeface="Segoe UI"/>
                      </a:endParaRPr>
                    </a:p>
                  </a:txBody>
                  <a:tcPr marL="0" marR="0" marT="48895" marB="0">
                    <a:lnL w="19050">
                      <a:solidFill>
                        <a:srgbClr val="003FE2"/>
                      </a:solidFill>
                      <a:prstDash val="solid"/>
                    </a:lnL>
                    <a:lnR w="19050">
                      <a:solidFill>
                        <a:srgbClr val="003FE2"/>
                      </a:solidFill>
                      <a:prstDash val="solid"/>
                    </a:lnR>
                  </a:tcPr>
                </a:tc>
                <a:tc>
                  <a:txBody>
                    <a:bodyPr/>
                    <a:lstStyle/>
                    <a:p>
                      <a:pPr marR="78105" algn="r">
                        <a:lnSpc>
                          <a:spcPct val="100000"/>
                        </a:lnSpc>
                        <a:spcBef>
                          <a:spcPts val="385"/>
                        </a:spcBef>
                      </a:pPr>
                      <a:r>
                        <a:rPr sz="2150" dirty="0">
                          <a:solidFill>
                            <a:srgbClr val="252423"/>
                          </a:solidFill>
                          <a:latin typeface="Segoe UI"/>
                          <a:cs typeface="Segoe UI"/>
                        </a:rPr>
                        <a:t>53</a:t>
                      </a:r>
                      <a:r>
                        <a:rPr sz="2150" spc="-30" dirty="0">
                          <a:solidFill>
                            <a:srgbClr val="252423"/>
                          </a:solidFill>
                          <a:latin typeface="Segoe UI"/>
                          <a:cs typeface="Segoe UI"/>
                        </a:rPr>
                        <a:t> </a:t>
                      </a:r>
                      <a:r>
                        <a:rPr sz="2150" spc="-25" dirty="0">
                          <a:solidFill>
                            <a:srgbClr val="252423"/>
                          </a:solidFill>
                          <a:latin typeface="Segoe UI"/>
                          <a:cs typeface="Segoe UI"/>
                        </a:rPr>
                        <a:t>784</a:t>
                      </a:r>
                      <a:endParaRPr sz="2150" dirty="0">
                        <a:latin typeface="Segoe UI"/>
                        <a:cs typeface="Segoe UI"/>
                      </a:endParaRPr>
                    </a:p>
                  </a:txBody>
                  <a:tcPr marL="0" marR="0" marT="48895" marB="0">
                    <a:lnL w="19050">
                      <a:solidFill>
                        <a:srgbClr val="003FE2"/>
                      </a:solidFill>
                      <a:prstDash val="solid"/>
                    </a:lnL>
                  </a:tcPr>
                </a:tc>
                <a:extLst>
                  <a:ext uri="{0D108BD9-81ED-4DB2-BD59-A6C34878D82A}">
                    <a16:rowId xmlns:a16="http://schemas.microsoft.com/office/drawing/2014/main" val="10001"/>
                  </a:ext>
                </a:extLst>
              </a:tr>
            </a:tbl>
          </a:graphicData>
        </a:graphic>
      </p:graphicFrame>
      <p:sp>
        <p:nvSpPr>
          <p:cNvPr id="95" name="object 95"/>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13</a:t>
            </a:r>
          </a:p>
        </p:txBody>
      </p:sp>
      <p:sp>
        <p:nvSpPr>
          <p:cNvPr id="96" name="Organigramme : Données stockées 95">
            <a:extLst>
              <a:ext uri="{FF2B5EF4-FFF2-40B4-BE49-F238E27FC236}">
                <a16:creationId xmlns:a16="http://schemas.microsoft.com/office/drawing/2014/main" id="{4C5CE8C6-B8D3-2884-783E-2E76C6302A76}"/>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Titre 1">
            <a:extLst>
              <a:ext uri="{FF2B5EF4-FFF2-40B4-BE49-F238E27FC236}">
                <a16:creationId xmlns:a16="http://schemas.microsoft.com/office/drawing/2014/main" id="{560BC91A-C734-4C77-7EB1-3F437DA90BA5}"/>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VISITES REALISEES PAR LES IDEST</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407" t="21666" r="49413" b="17222"/>
          <a:stretch/>
        </p:blipFill>
        <p:spPr bwMode="auto">
          <a:xfrm>
            <a:off x="12797091" y="2537313"/>
            <a:ext cx="4929855" cy="70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rganigramme : Données stockées 7"/>
          <p:cNvSpPr/>
          <p:nvPr/>
        </p:nvSpPr>
        <p:spPr>
          <a:xfrm rot="5182807">
            <a:off x="8219488" y="-10552481"/>
            <a:ext cx="4007922" cy="21814917"/>
          </a:xfrm>
          <a:prstGeom prst="flowChartOnlineStorag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3658531" y="4048264"/>
            <a:ext cx="3497908" cy="646331"/>
          </a:xfrm>
          <a:prstGeom prst="rect">
            <a:avLst/>
          </a:prstGeom>
          <a:noFill/>
        </p:spPr>
        <p:txBody>
          <a:bodyPr wrap="square" rtlCol="0">
            <a:spAutoFit/>
          </a:bodyPr>
          <a:lstStyle/>
          <a:p>
            <a:endParaRPr lang="fr-FR" dirty="0"/>
          </a:p>
          <a:p>
            <a:pPr marL="477831" indent="-477831">
              <a:buFont typeface="Calibri" panose="020F0502020204030204" pitchFamily="34" charset="0"/>
              <a:buChar char="⃝"/>
            </a:pPr>
            <a:endParaRPr lang="fr-FR" dirty="0"/>
          </a:p>
        </p:txBody>
      </p:sp>
      <p:sp>
        <p:nvSpPr>
          <p:cNvPr id="7" name="ZoneTexte 6"/>
          <p:cNvSpPr txBox="1"/>
          <p:nvPr/>
        </p:nvSpPr>
        <p:spPr>
          <a:xfrm>
            <a:off x="13414745" y="8764775"/>
            <a:ext cx="3859148" cy="1366784"/>
          </a:xfrm>
          <a:prstGeom prst="rect">
            <a:avLst/>
          </a:prstGeom>
          <a:noFill/>
        </p:spPr>
        <p:txBody>
          <a:bodyPr wrap="square" rtlCol="0">
            <a:spAutoFit/>
          </a:bodyPr>
          <a:lstStyle/>
          <a:p>
            <a:pPr marL="477831" indent="-477831" algn="just">
              <a:buFontTx/>
              <a:buChar char="-"/>
            </a:pPr>
            <a:r>
              <a:rPr lang="fr-FR" dirty="0">
                <a:solidFill>
                  <a:schemeClr val="bg1"/>
                </a:solidFill>
              </a:rPr>
              <a:t>Ou Professionnel de santé</a:t>
            </a:r>
          </a:p>
          <a:p>
            <a:pPr algn="just"/>
            <a:r>
              <a:rPr lang="fr-FR" dirty="0">
                <a:solidFill>
                  <a:schemeClr val="bg1"/>
                </a:solidFill>
              </a:rPr>
              <a:t>     </a:t>
            </a:r>
            <a:r>
              <a:rPr lang="fr-FR" sz="2341" dirty="0">
                <a:solidFill>
                  <a:schemeClr val="bg1"/>
                </a:solidFill>
              </a:rPr>
              <a:t>(Collaborateur,     </a:t>
            </a:r>
          </a:p>
          <a:p>
            <a:pPr algn="just"/>
            <a:r>
              <a:rPr lang="fr-FR" sz="2341" dirty="0">
                <a:solidFill>
                  <a:schemeClr val="bg1"/>
                </a:solidFill>
              </a:rPr>
              <a:t>     interne, IDEST)</a:t>
            </a:r>
          </a:p>
          <a:p>
            <a:pPr algn="just"/>
            <a:r>
              <a:rPr lang="fr-FR" dirty="0">
                <a:solidFill>
                  <a:schemeClr val="bg1"/>
                </a:solidFill>
              </a:rPr>
              <a:t>    </a:t>
            </a:r>
            <a:r>
              <a:rPr lang="fr-FR" b="1" dirty="0">
                <a:solidFill>
                  <a:schemeClr val="bg1"/>
                </a:solidFill>
              </a:rPr>
              <a:t>sous protocole.</a:t>
            </a:r>
          </a:p>
        </p:txBody>
      </p:sp>
      <p:sp>
        <p:nvSpPr>
          <p:cNvPr id="4" name="Titre 1">
            <a:extLst>
              <a:ext uri="{FF2B5EF4-FFF2-40B4-BE49-F238E27FC236}">
                <a16:creationId xmlns:a16="http://schemas.microsoft.com/office/drawing/2014/main" id="{F6B0C960-CD86-5FFF-9743-78CD265C8632}"/>
              </a:ext>
            </a:extLst>
          </p:cNvPr>
          <p:cNvSpPr txBox="1">
            <a:spLocks/>
          </p:cNvSpPr>
          <p:nvPr/>
        </p:nvSpPr>
        <p:spPr>
          <a:xfrm>
            <a:off x="2406650" y="4239150"/>
            <a:ext cx="15290800" cy="2458208"/>
          </a:xfrm>
          <a:prstGeom prst="rect">
            <a:avLst/>
          </a:prstGeom>
        </p:spPr>
        <p:txBody>
          <a:bodyPr wrap="square" lIns="0" tIns="0" rIns="0" bIns="0" anchor="b" anchorCtr="0">
            <a:normAutofit/>
          </a:bodyPr>
          <a:lstStyle>
            <a:lvl1pPr>
              <a:defRPr sz="2600" b="1" i="0">
                <a:solidFill>
                  <a:schemeClr val="bg1"/>
                </a:solidFill>
                <a:latin typeface="Segoe UI"/>
                <a:ea typeface="+mj-ea"/>
                <a:cs typeface="Segoe UI"/>
              </a:defRPr>
            </a:lvl1pPr>
          </a:lstStyle>
          <a:p>
            <a:pPr algn="ctr"/>
            <a:r>
              <a:rPr lang="fr-FR" sz="6689" dirty="0">
                <a:solidFill>
                  <a:schemeClr val="accent5"/>
                </a:solidFill>
                <a:latin typeface="Comfortaa" panose="00000500000000000000" pitchFamily="2" charset="0"/>
              </a:rPr>
              <a:t>Rétrospective Communication 2023 et Actions Transversales</a:t>
            </a:r>
          </a:p>
        </p:txBody>
      </p:sp>
    </p:spTree>
    <p:extLst>
      <p:ext uri="{BB962C8B-B14F-4D97-AF65-F5344CB8AC3E}">
        <p14:creationId xmlns:p14="http://schemas.microsoft.com/office/powerpoint/2010/main" val="270704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Que se passe-t-il chez nos adhérents ?</a:t>
            </a:r>
            <a:endParaRPr lang="fr-FR" dirty="0"/>
          </a:p>
        </p:txBody>
      </p:sp>
      <p:sp>
        <p:nvSpPr>
          <p:cNvPr id="9" name="ZoneTexte 8">
            <a:extLst>
              <a:ext uri="{FF2B5EF4-FFF2-40B4-BE49-F238E27FC236}">
                <a16:creationId xmlns:a16="http://schemas.microsoft.com/office/drawing/2014/main" id="{DE97E37A-E31F-4812-9483-BF9FBBEBAD0E}"/>
              </a:ext>
            </a:extLst>
          </p:cNvPr>
          <p:cNvSpPr txBox="1"/>
          <p:nvPr/>
        </p:nvSpPr>
        <p:spPr>
          <a:xfrm>
            <a:off x="2878436" y="2626079"/>
            <a:ext cx="11440813" cy="658514"/>
          </a:xfrm>
          <a:prstGeom prst="rect">
            <a:avLst/>
          </a:prstGeom>
          <a:noFill/>
        </p:spPr>
        <p:txBody>
          <a:bodyPr wrap="square">
            <a:spAutoFit/>
          </a:bodyPr>
          <a:lstStyle/>
          <a:p>
            <a:pPr marL="573397" indent="-573397">
              <a:buClr>
                <a:srgbClr val="1F9CB3"/>
              </a:buClr>
              <a:buFont typeface="Webdings" panose="05030102010509060703" pitchFamily="18" charset="2"/>
              <a:buChar char=""/>
            </a:pPr>
            <a:r>
              <a:rPr lang="fr-FR" sz="3679" b="1" dirty="0">
                <a:solidFill>
                  <a:srgbClr val="1F9CB3"/>
                </a:solidFill>
              </a:rPr>
              <a:t>Forum Saisonnier :  SOGESTAR – février 2023 </a:t>
            </a:r>
            <a:endParaRPr lang="fr-FR" dirty="0"/>
          </a:p>
        </p:txBody>
      </p:sp>
      <p:pic>
        <p:nvPicPr>
          <p:cNvPr id="6" name="Image 5" descr="Une image contenant intérieur, mur, personne, plafond&#10;&#10;Description générée automatiquement">
            <a:extLst>
              <a:ext uri="{FF2B5EF4-FFF2-40B4-BE49-F238E27FC236}">
                <a16:creationId xmlns:a16="http://schemas.microsoft.com/office/drawing/2014/main" id="{69EAAA2B-6D5A-078E-82EF-6F0FE5FF0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523" y="3297154"/>
            <a:ext cx="3770418" cy="2827815"/>
          </a:xfrm>
          <a:prstGeom prst="rect">
            <a:avLst/>
          </a:prstGeom>
        </p:spPr>
      </p:pic>
      <p:pic>
        <p:nvPicPr>
          <p:cNvPr id="8" name="Image 7" descr="Une image contenant texte, intérieur&#10;&#10;Description générée automatiquement">
            <a:extLst>
              <a:ext uri="{FF2B5EF4-FFF2-40B4-BE49-F238E27FC236}">
                <a16:creationId xmlns:a16="http://schemas.microsoft.com/office/drawing/2014/main" id="{FF3CD557-4402-4168-C7B6-61425F352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0411" y="3323322"/>
            <a:ext cx="3853228" cy="2889919"/>
          </a:xfrm>
          <a:prstGeom prst="rect">
            <a:avLst/>
          </a:prstGeom>
        </p:spPr>
      </p:pic>
      <p:sp>
        <p:nvSpPr>
          <p:cNvPr id="2" name="ZoneTexte 1">
            <a:extLst>
              <a:ext uri="{FF2B5EF4-FFF2-40B4-BE49-F238E27FC236}">
                <a16:creationId xmlns:a16="http://schemas.microsoft.com/office/drawing/2014/main" id="{A6EB660E-BD71-DA1F-C4E7-C28CBD99FBC4}"/>
              </a:ext>
            </a:extLst>
          </p:cNvPr>
          <p:cNvSpPr txBox="1"/>
          <p:nvPr/>
        </p:nvSpPr>
        <p:spPr>
          <a:xfrm>
            <a:off x="3068074" y="6174432"/>
            <a:ext cx="14629376" cy="1224694"/>
          </a:xfrm>
          <a:prstGeom prst="rect">
            <a:avLst/>
          </a:prstGeom>
          <a:noFill/>
        </p:spPr>
        <p:txBody>
          <a:bodyPr wrap="square">
            <a:spAutoFit/>
          </a:bodyPr>
          <a:lstStyle/>
          <a:p>
            <a:pPr marL="573397" indent="-573397">
              <a:buClr>
                <a:srgbClr val="1F9CB3"/>
              </a:buClr>
              <a:buFont typeface="Webdings" panose="05030102010509060703" pitchFamily="18" charset="2"/>
              <a:buChar char=""/>
            </a:pPr>
            <a:r>
              <a:rPr lang="fr-FR" sz="3679" b="1" dirty="0" err="1">
                <a:solidFill>
                  <a:srgbClr val="1F9CB3"/>
                </a:solidFill>
              </a:rPr>
              <a:t>Safety</a:t>
            </a:r>
            <a:r>
              <a:rPr lang="fr-FR" sz="3679" b="1" dirty="0">
                <a:solidFill>
                  <a:srgbClr val="1F9CB3"/>
                </a:solidFill>
              </a:rPr>
              <a:t> Day CARREFOUR MARKET / CARIMA – 28.03.2023</a:t>
            </a:r>
          </a:p>
          <a:p>
            <a:pPr>
              <a:buClr>
                <a:srgbClr val="1F9CB3"/>
              </a:buClr>
            </a:pPr>
            <a:endParaRPr lang="fr-FR" sz="3679" b="1" dirty="0">
              <a:solidFill>
                <a:srgbClr val="1F9CB3"/>
              </a:solidFill>
            </a:endParaRPr>
          </a:p>
        </p:txBody>
      </p:sp>
      <p:pic>
        <p:nvPicPr>
          <p:cNvPr id="5" name="Image 4" descr="Une image contenant habits, personne, intérieur, mur&#10;&#10;Description générée automatiquement">
            <a:extLst>
              <a:ext uri="{FF2B5EF4-FFF2-40B4-BE49-F238E27FC236}">
                <a16:creationId xmlns:a16="http://schemas.microsoft.com/office/drawing/2014/main" id="{00C59104-68EA-18F5-0BC4-207BBF4A8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1069" y="7134436"/>
            <a:ext cx="3827449" cy="3827449"/>
          </a:xfrm>
          <a:prstGeom prst="rect">
            <a:avLst/>
          </a:prstGeom>
        </p:spPr>
      </p:pic>
      <p:pic>
        <p:nvPicPr>
          <p:cNvPr id="10" name="Image 9" descr="Une image contenant habits, jeans, personne, mur&#10;&#10;Description générée automatiquement">
            <a:extLst>
              <a:ext uri="{FF2B5EF4-FFF2-40B4-BE49-F238E27FC236}">
                <a16:creationId xmlns:a16="http://schemas.microsoft.com/office/drawing/2014/main" id="{1507FF38-DC01-463E-6C97-51BD9D06D0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7719" y="7144442"/>
            <a:ext cx="3817443" cy="3817443"/>
          </a:xfrm>
          <a:prstGeom prst="rect">
            <a:avLst/>
          </a:prstGeom>
        </p:spPr>
      </p:pic>
      <p:pic>
        <p:nvPicPr>
          <p:cNvPr id="12" name="Image 11" descr="Une image contenant texte, lettre, livre, capture d’écran&#10;&#10;Description générée automatiquement">
            <a:extLst>
              <a:ext uri="{FF2B5EF4-FFF2-40B4-BE49-F238E27FC236}">
                <a16:creationId xmlns:a16="http://schemas.microsoft.com/office/drawing/2014/main" id="{974CEF54-6218-8B1C-022A-C53CA6F8A7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13787" y="7134436"/>
            <a:ext cx="3827449" cy="3827449"/>
          </a:xfrm>
          <a:prstGeom prst="rect">
            <a:avLst/>
          </a:prstGeom>
        </p:spPr>
      </p:pic>
    </p:spTree>
    <p:extLst>
      <p:ext uri="{BB962C8B-B14F-4D97-AF65-F5344CB8AC3E}">
        <p14:creationId xmlns:p14="http://schemas.microsoft.com/office/powerpoint/2010/main" val="405849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Que se passe-t-il chez nos adhérents ?</a:t>
            </a:r>
            <a:endParaRPr lang="fr-FR" dirty="0"/>
          </a:p>
        </p:txBody>
      </p:sp>
      <p:sp>
        <p:nvSpPr>
          <p:cNvPr id="2" name="ZoneTexte 1">
            <a:extLst>
              <a:ext uri="{FF2B5EF4-FFF2-40B4-BE49-F238E27FC236}">
                <a16:creationId xmlns:a16="http://schemas.microsoft.com/office/drawing/2014/main" id="{A6EB660E-BD71-DA1F-C4E7-C28CBD99FBC4}"/>
              </a:ext>
            </a:extLst>
          </p:cNvPr>
          <p:cNvSpPr txBox="1"/>
          <p:nvPr/>
        </p:nvSpPr>
        <p:spPr>
          <a:xfrm>
            <a:off x="2870157" y="2603303"/>
            <a:ext cx="14629376" cy="5754139"/>
          </a:xfrm>
          <a:prstGeom prst="rect">
            <a:avLst/>
          </a:prstGeom>
          <a:noFill/>
        </p:spPr>
        <p:txBody>
          <a:bodyPr wrap="square">
            <a:spAutoFit/>
          </a:bodyPr>
          <a:lstStyle/>
          <a:p>
            <a:pPr marL="573397" indent="-573397">
              <a:buClr>
                <a:srgbClr val="1F9CB3"/>
              </a:buClr>
              <a:buFont typeface="Webdings" panose="05030102010509060703" pitchFamily="18" charset="2"/>
              <a:buChar char=""/>
            </a:pPr>
            <a:r>
              <a:rPr lang="fr-FR" sz="3679" b="1" dirty="0" err="1">
                <a:solidFill>
                  <a:srgbClr val="1F9CB3"/>
                </a:solidFill>
              </a:rPr>
              <a:t>Safety</a:t>
            </a:r>
            <a:r>
              <a:rPr lang="fr-FR" sz="3679" b="1" dirty="0">
                <a:solidFill>
                  <a:srgbClr val="1F9CB3"/>
                </a:solidFill>
              </a:rPr>
              <a:t> Day LUFKIN GEARS – 28.04.2023</a:t>
            </a: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r>
              <a:rPr lang="fr-FR" sz="3679" b="1" dirty="0" err="1">
                <a:solidFill>
                  <a:srgbClr val="1F9CB3"/>
                </a:solidFill>
              </a:rPr>
              <a:t>Safety</a:t>
            </a:r>
            <a:r>
              <a:rPr lang="fr-FR" sz="3679" b="1" dirty="0">
                <a:solidFill>
                  <a:srgbClr val="1F9CB3"/>
                </a:solidFill>
              </a:rPr>
              <a:t> Day APERAM – 12.06.2023 &amp; 16.06.2023</a:t>
            </a:r>
          </a:p>
          <a:p>
            <a:pPr>
              <a:buClr>
                <a:srgbClr val="1F9CB3"/>
              </a:buClr>
            </a:pPr>
            <a:endParaRPr lang="fr-FR" sz="3679" b="1" dirty="0">
              <a:solidFill>
                <a:srgbClr val="1F9CB3"/>
              </a:solidFill>
            </a:endParaRPr>
          </a:p>
        </p:txBody>
      </p:sp>
      <p:pic>
        <p:nvPicPr>
          <p:cNvPr id="5" name="Image 4" descr="Une image contenant habits, Visage humain, personne, intérieur&#10;&#10;Description générée automatiquement">
            <a:extLst>
              <a:ext uri="{FF2B5EF4-FFF2-40B4-BE49-F238E27FC236}">
                <a16:creationId xmlns:a16="http://schemas.microsoft.com/office/drawing/2014/main" id="{C481D296-F5C6-143A-7142-78927F7B3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1558" y="3446196"/>
            <a:ext cx="4094055" cy="3070541"/>
          </a:xfrm>
          <a:prstGeom prst="rect">
            <a:avLst/>
          </a:prstGeom>
        </p:spPr>
      </p:pic>
      <p:pic>
        <p:nvPicPr>
          <p:cNvPr id="10" name="Image 9" descr="Une image contenant habits, intérieur, chaussures, personne&#10;&#10;Description générée automatiquement">
            <a:extLst>
              <a:ext uri="{FF2B5EF4-FFF2-40B4-BE49-F238E27FC236}">
                <a16:creationId xmlns:a16="http://schemas.microsoft.com/office/drawing/2014/main" id="{240B3519-9E74-73FF-FA3D-8CCACBF7E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6263" y="3446196"/>
            <a:ext cx="4094055" cy="3070541"/>
          </a:xfrm>
          <a:prstGeom prst="rect">
            <a:avLst/>
          </a:prstGeom>
        </p:spPr>
      </p:pic>
      <p:pic>
        <p:nvPicPr>
          <p:cNvPr id="12" name="Image 11" descr="Une image contenant personne, habits, mur, homme&#10;&#10;Description générée automatiquement">
            <a:extLst>
              <a:ext uri="{FF2B5EF4-FFF2-40B4-BE49-F238E27FC236}">
                <a16:creationId xmlns:a16="http://schemas.microsoft.com/office/drawing/2014/main" id="{4DECE5B3-A779-5F96-34BA-90199B98E5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0968" y="3446196"/>
            <a:ext cx="4094055" cy="3070541"/>
          </a:xfrm>
          <a:prstGeom prst="rect">
            <a:avLst/>
          </a:prstGeom>
        </p:spPr>
      </p:pic>
      <p:pic>
        <p:nvPicPr>
          <p:cNvPr id="6" name="Image 5" descr="Une image contenant intérieur, meubles, table, sol&#10;&#10;Description générée automatiquement">
            <a:extLst>
              <a:ext uri="{FF2B5EF4-FFF2-40B4-BE49-F238E27FC236}">
                <a16:creationId xmlns:a16="http://schemas.microsoft.com/office/drawing/2014/main" id="{C70298BE-09A7-CF1A-BC61-163066ECF3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6" t="19669" r="4802" b="27534"/>
          <a:stretch/>
        </p:blipFill>
        <p:spPr>
          <a:xfrm>
            <a:off x="3761934" y="8021904"/>
            <a:ext cx="4214468" cy="3070541"/>
          </a:xfrm>
          <a:prstGeom prst="rect">
            <a:avLst/>
          </a:prstGeom>
        </p:spPr>
      </p:pic>
      <p:pic>
        <p:nvPicPr>
          <p:cNvPr id="8" name="Image 7" descr="Une image contenant intérieur, mur, bureau, tableau blanc&#10;&#10;Description générée automatiquement">
            <a:extLst>
              <a:ext uri="{FF2B5EF4-FFF2-40B4-BE49-F238E27FC236}">
                <a16:creationId xmlns:a16="http://schemas.microsoft.com/office/drawing/2014/main" id="{71E7CD5C-DF79-B58F-2168-C49CF104C6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587" b="40550"/>
          <a:stretch/>
        </p:blipFill>
        <p:spPr>
          <a:xfrm>
            <a:off x="8304927" y="8034387"/>
            <a:ext cx="4214000" cy="3070541"/>
          </a:xfrm>
          <a:prstGeom prst="rect">
            <a:avLst/>
          </a:prstGeom>
        </p:spPr>
      </p:pic>
      <p:pic>
        <p:nvPicPr>
          <p:cNvPr id="11" name="Image 10" descr="Une image contenant intérieur, habits, personne, bureau&#10;&#10;Description générée automatiquement">
            <a:extLst>
              <a:ext uri="{FF2B5EF4-FFF2-40B4-BE49-F238E27FC236}">
                <a16:creationId xmlns:a16="http://schemas.microsoft.com/office/drawing/2014/main" id="{B4C2C396-E44B-DDDE-6168-EEC32BCF80A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983" b="33601"/>
          <a:stretch/>
        </p:blipFill>
        <p:spPr>
          <a:xfrm>
            <a:off x="12902229" y="8021905"/>
            <a:ext cx="4214000" cy="3045573"/>
          </a:xfrm>
          <a:prstGeom prst="rect">
            <a:avLst/>
          </a:prstGeom>
        </p:spPr>
      </p:pic>
    </p:spTree>
    <p:extLst>
      <p:ext uri="{BB962C8B-B14F-4D97-AF65-F5344CB8AC3E}">
        <p14:creationId xmlns:p14="http://schemas.microsoft.com/office/powerpoint/2010/main" val="102662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Que se passe-t-il chez nos adhérents ?</a:t>
            </a:r>
            <a:endParaRPr lang="fr-FR" dirty="0"/>
          </a:p>
        </p:txBody>
      </p:sp>
      <p:sp>
        <p:nvSpPr>
          <p:cNvPr id="2" name="ZoneTexte 1">
            <a:extLst>
              <a:ext uri="{FF2B5EF4-FFF2-40B4-BE49-F238E27FC236}">
                <a16:creationId xmlns:a16="http://schemas.microsoft.com/office/drawing/2014/main" id="{A6EB660E-BD71-DA1F-C4E7-C28CBD99FBC4}"/>
              </a:ext>
            </a:extLst>
          </p:cNvPr>
          <p:cNvSpPr txBox="1"/>
          <p:nvPr/>
        </p:nvSpPr>
        <p:spPr>
          <a:xfrm>
            <a:off x="2737362" y="2844129"/>
            <a:ext cx="14629376" cy="5754139"/>
          </a:xfrm>
          <a:prstGeom prst="rect">
            <a:avLst/>
          </a:prstGeom>
          <a:noFill/>
        </p:spPr>
        <p:txBody>
          <a:bodyPr wrap="square">
            <a:spAutoFit/>
          </a:bodyPr>
          <a:lstStyle/>
          <a:p>
            <a:pPr marL="573397" indent="-573397">
              <a:buClr>
                <a:srgbClr val="1F9CB3"/>
              </a:buClr>
              <a:buFont typeface="Webdings" panose="05030102010509060703" pitchFamily="18" charset="2"/>
              <a:buChar char=""/>
            </a:pPr>
            <a:r>
              <a:rPr lang="fr-FR" sz="3679" b="1" dirty="0" err="1">
                <a:solidFill>
                  <a:srgbClr val="1F9CB3"/>
                </a:solidFill>
              </a:rPr>
              <a:t>Safety</a:t>
            </a:r>
            <a:r>
              <a:rPr lang="fr-FR" sz="3679" b="1" dirty="0">
                <a:solidFill>
                  <a:srgbClr val="1F9CB3"/>
                </a:solidFill>
              </a:rPr>
              <a:t> Day Le </a:t>
            </a:r>
            <a:r>
              <a:rPr lang="fr-FR" sz="3679" b="1" dirty="0" err="1">
                <a:solidFill>
                  <a:srgbClr val="1F9CB3"/>
                </a:solidFill>
              </a:rPr>
              <a:t>chenois</a:t>
            </a:r>
            <a:r>
              <a:rPr lang="fr-FR" sz="3679" b="1" dirty="0">
                <a:solidFill>
                  <a:srgbClr val="1F9CB3"/>
                </a:solidFill>
              </a:rPr>
              <a:t> – 19.06.2023</a:t>
            </a: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r>
              <a:rPr lang="fr-FR" sz="3679" b="1" dirty="0" err="1">
                <a:solidFill>
                  <a:srgbClr val="1F9CB3"/>
                </a:solidFill>
              </a:rPr>
              <a:t>Safety</a:t>
            </a:r>
            <a:r>
              <a:rPr lang="fr-FR" sz="3679" b="1" dirty="0">
                <a:solidFill>
                  <a:srgbClr val="1F9CB3"/>
                </a:solidFill>
              </a:rPr>
              <a:t> Day MAC PLUS / MECA PLUS – 22.09.2023</a:t>
            </a:r>
          </a:p>
          <a:p>
            <a:pPr marL="573397" indent="-573397">
              <a:buClr>
                <a:srgbClr val="1F9CB3"/>
              </a:buClr>
              <a:buFont typeface="Webdings" panose="05030102010509060703" pitchFamily="18" charset="2"/>
              <a:buChar char=""/>
            </a:pPr>
            <a:endParaRPr lang="fr-FR" sz="3679" b="1" dirty="0">
              <a:solidFill>
                <a:srgbClr val="1F9CB3"/>
              </a:solidFill>
            </a:endParaRPr>
          </a:p>
        </p:txBody>
      </p:sp>
      <p:pic>
        <p:nvPicPr>
          <p:cNvPr id="7" name="Image 6" descr="Une image contenant personne, habits, intérieur, Apprentissage&#10;&#10;Description générée automatiquement">
            <a:extLst>
              <a:ext uri="{FF2B5EF4-FFF2-40B4-BE49-F238E27FC236}">
                <a16:creationId xmlns:a16="http://schemas.microsoft.com/office/drawing/2014/main" id="{DFD43539-1949-D87B-A602-5CA5912F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559" y="3807438"/>
            <a:ext cx="4273825" cy="3205369"/>
          </a:xfrm>
          <a:prstGeom prst="rect">
            <a:avLst/>
          </a:prstGeom>
        </p:spPr>
      </p:pic>
      <p:pic>
        <p:nvPicPr>
          <p:cNvPr id="9" name="Image 8" descr="Une image contenant habits, personne, mur, intérieur&#10;&#10;Description générée automatiquement">
            <a:extLst>
              <a:ext uri="{FF2B5EF4-FFF2-40B4-BE49-F238E27FC236}">
                <a16:creationId xmlns:a16="http://schemas.microsoft.com/office/drawing/2014/main" id="{4D559F45-A82D-CA43-9B0A-680712712D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351" y="3807435"/>
            <a:ext cx="4273827" cy="3205371"/>
          </a:xfrm>
          <a:prstGeom prst="rect">
            <a:avLst/>
          </a:prstGeom>
        </p:spPr>
      </p:pic>
      <p:pic>
        <p:nvPicPr>
          <p:cNvPr id="11" name="Image 10" descr="Une image contenant personne, habits, Visage humain, Apprentissage&#10;&#10;Description générée automatiquement">
            <a:extLst>
              <a:ext uri="{FF2B5EF4-FFF2-40B4-BE49-F238E27FC236}">
                <a16:creationId xmlns:a16="http://schemas.microsoft.com/office/drawing/2014/main" id="{1D655992-2A5E-973C-A8BA-0A59DC89AD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01145" y="3807437"/>
            <a:ext cx="4273827" cy="3205371"/>
          </a:xfrm>
          <a:prstGeom prst="rect">
            <a:avLst/>
          </a:prstGeom>
        </p:spPr>
      </p:pic>
      <p:pic>
        <p:nvPicPr>
          <p:cNvPr id="5" name="Image 4" descr="Une image contenant habits, personne, chaussures, jeans&#10;&#10;Description générée automatiquement">
            <a:extLst>
              <a:ext uri="{FF2B5EF4-FFF2-40B4-BE49-F238E27FC236}">
                <a16:creationId xmlns:a16="http://schemas.microsoft.com/office/drawing/2014/main" id="{99E56381-862E-BC7F-A541-C3249C51CF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12900" y="7745613"/>
            <a:ext cx="2159819" cy="3407039"/>
          </a:xfrm>
          <a:prstGeom prst="rect">
            <a:avLst/>
          </a:prstGeom>
        </p:spPr>
      </p:pic>
      <p:pic>
        <p:nvPicPr>
          <p:cNvPr id="8" name="Image 7" descr="Une image contenant habits, personne, intérieur, Visage humain&#10;&#10;Description générée automatiquement">
            <a:extLst>
              <a:ext uri="{FF2B5EF4-FFF2-40B4-BE49-F238E27FC236}">
                <a16:creationId xmlns:a16="http://schemas.microsoft.com/office/drawing/2014/main" id="{8D61D3F5-BF2F-95D0-AD58-8BCA66A7D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7917" y="8267866"/>
            <a:ext cx="3632731" cy="2733630"/>
          </a:xfrm>
          <a:prstGeom prst="rect">
            <a:avLst/>
          </a:prstGeom>
        </p:spPr>
      </p:pic>
      <p:pic>
        <p:nvPicPr>
          <p:cNvPr id="12" name="Image 11" descr="Une image contenant habits, homme, personne, jeans&#10;&#10;Description générée automatiquement">
            <a:extLst>
              <a:ext uri="{FF2B5EF4-FFF2-40B4-BE49-F238E27FC236}">
                <a16:creationId xmlns:a16="http://schemas.microsoft.com/office/drawing/2014/main" id="{CB7E6C26-51A1-F04A-2B03-5929BBFE55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0473" y="8090862"/>
            <a:ext cx="2315725" cy="3087633"/>
          </a:xfrm>
          <a:prstGeom prst="rect">
            <a:avLst/>
          </a:prstGeom>
        </p:spPr>
      </p:pic>
    </p:spTree>
    <p:extLst>
      <p:ext uri="{BB962C8B-B14F-4D97-AF65-F5344CB8AC3E}">
        <p14:creationId xmlns:p14="http://schemas.microsoft.com/office/powerpoint/2010/main" val="304665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Données stockées 7"/>
          <p:cNvSpPr/>
          <p:nvPr/>
        </p:nvSpPr>
        <p:spPr>
          <a:xfrm rot="5182807">
            <a:off x="8447656" y="-10412791"/>
            <a:ext cx="3928560" cy="21432169"/>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1"/>
          <p:cNvSpPr txBox="1">
            <a:spLocks/>
          </p:cNvSpPr>
          <p:nvPr/>
        </p:nvSpPr>
        <p:spPr>
          <a:xfrm>
            <a:off x="2827248" y="323080"/>
            <a:ext cx="10831284" cy="955675"/>
          </a:xfrm>
          <a:prstGeom prst="rect">
            <a:avLst/>
          </a:prstGeom>
        </p:spPr>
        <p:txBody>
          <a:bodyPr anchor="b" anchorCtr="0">
            <a:noAutofit/>
          </a:bodyPr>
          <a:lstStyle/>
          <a:p>
            <a:pPr defTabSz="1529060">
              <a:defRPr/>
            </a:pPr>
            <a:r>
              <a:rPr lang="fr-FR" sz="4682" b="1" dirty="0">
                <a:solidFill>
                  <a:schemeClr val="bg1"/>
                </a:solidFill>
                <a:latin typeface="Comfortaa" panose="00000500000000000000" pitchFamily="2" charset="0"/>
              </a:rPr>
              <a:t>Rappel contextuel</a:t>
            </a:r>
          </a:p>
        </p:txBody>
      </p:sp>
      <p:pic>
        <p:nvPicPr>
          <p:cNvPr id="6" name="Picture 5"/>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407" t="21666" r="49413" b="17222"/>
          <a:stretch/>
        </p:blipFill>
        <p:spPr bwMode="auto">
          <a:xfrm>
            <a:off x="12745405" y="2940235"/>
            <a:ext cx="4929855" cy="70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 de texte 472"/>
          <p:cNvSpPr txBox="1"/>
          <p:nvPr/>
        </p:nvSpPr>
        <p:spPr>
          <a:xfrm>
            <a:off x="3429314" y="3741222"/>
            <a:ext cx="12041338" cy="62072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52908" tIns="76454" rIns="152908" bIns="76454" numCol="1" spcCol="0" rtlCol="0" fromWordArt="0" anchor="t" anchorCtr="0" forceAA="0" compatLnSpc="1">
            <a:prstTxWarp prst="textNoShape">
              <a:avLst/>
            </a:prstTxWarp>
            <a:noAutofit/>
          </a:bodyPr>
          <a:lstStyle/>
          <a:p>
            <a:pPr marL="573397" indent="-573397">
              <a:lnSpc>
                <a:spcPct val="115000"/>
              </a:lnSpc>
              <a:spcBef>
                <a:spcPts val="1338"/>
              </a:spcBef>
              <a:buClr>
                <a:srgbClr val="FF8336"/>
              </a:buClr>
              <a:buFont typeface="Symbol"/>
              <a:buChar char=""/>
            </a:pPr>
            <a:r>
              <a:rPr lang="fr-FR" sz="2800" dirty="0">
                <a:solidFill>
                  <a:schemeClr val="tx2">
                    <a:lumMod val="75000"/>
                  </a:schemeClr>
                </a:solidFill>
                <a:ea typeface="MS Mincho"/>
                <a:cs typeface="Angsana New"/>
              </a:rPr>
              <a:t>Contexte de réforme et de certification (en attente encore de quelques décrets)</a:t>
            </a:r>
          </a:p>
          <a:p>
            <a:pPr marL="573397" indent="-573397">
              <a:lnSpc>
                <a:spcPct val="115000"/>
              </a:lnSpc>
              <a:spcBef>
                <a:spcPts val="1338"/>
              </a:spcBef>
              <a:buClr>
                <a:srgbClr val="FF8336"/>
              </a:buClr>
              <a:buFont typeface="Symbol"/>
              <a:buChar char=""/>
            </a:pPr>
            <a:endParaRPr lang="fr-FR" sz="2800"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r>
              <a:rPr lang="fr-FR" sz="2800" dirty="0">
                <a:solidFill>
                  <a:schemeClr val="tx2">
                    <a:lumMod val="75000"/>
                  </a:schemeClr>
                </a:solidFill>
                <a:ea typeface="MS Mincho"/>
                <a:cs typeface="Angsana New"/>
              </a:rPr>
              <a:t>Offre socle de service et Offre spécifique actives</a:t>
            </a:r>
          </a:p>
          <a:p>
            <a:pPr marL="573397" indent="-573397">
              <a:lnSpc>
                <a:spcPct val="115000"/>
              </a:lnSpc>
              <a:spcBef>
                <a:spcPts val="1338"/>
              </a:spcBef>
              <a:buClr>
                <a:srgbClr val="FF8336"/>
              </a:buClr>
              <a:buFont typeface="Symbol"/>
              <a:buChar char=""/>
            </a:pPr>
            <a:endParaRPr lang="fr-FR" sz="2800"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r>
              <a:rPr lang="fr-FR" sz="2800" dirty="0">
                <a:solidFill>
                  <a:schemeClr val="tx2">
                    <a:lumMod val="75000"/>
                  </a:schemeClr>
                </a:solidFill>
                <a:ea typeface="MS Mincho"/>
                <a:cs typeface="Angsana New"/>
              </a:rPr>
              <a:t>Manque 4 Médecins en fin 2023</a:t>
            </a:r>
          </a:p>
          <a:p>
            <a:pPr marL="573397" indent="-573397">
              <a:lnSpc>
                <a:spcPct val="115000"/>
              </a:lnSpc>
              <a:spcBef>
                <a:spcPts val="1338"/>
              </a:spcBef>
              <a:buClr>
                <a:srgbClr val="FF8336"/>
              </a:buClr>
              <a:buFont typeface="Symbol"/>
              <a:buChar char=""/>
            </a:pPr>
            <a:endParaRPr lang="fr-FR" sz="2800"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r>
              <a:rPr lang="fr-FR" sz="2800" dirty="0">
                <a:solidFill>
                  <a:schemeClr val="tx2">
                    <a:lumMod val="75000"/>
                  </a:schemeClr>
                </a:solidFill>
                <a:ea typeface="MS Mincho"/>
                <a:cs typeface="Angsana New"/>
              </a:rPr>
              <a:t>Travail préparatoire du Projet de Service et dépôt de la demande de renouvellement  d’agrément</a:t>
            </a:r>
          </a:p>
          <a:p>
            <a:pPr marL="573397" indent="-573397">
              <a:lnSpc>
                <a:spcPct val="115000"/>
              </a:lnSpc>
              <a:spcBef>
                <a:spcPts val="1338"/>
              </a:spcBef>
              <a:buClr>
                <a:srgbClr val="FF8336"/>
              </a:buClr>
              <a:buFont typeface="Symbol"/>
              <a:buChar char=""/>
            </a:pPr>
            <a:endParaRPr lang="fr-FR"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endParaRPr lang="fr-FR"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endParaRPr lang="fr-FR"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endParaRPr lang="fr-FR" dirty="0">
              <a:solidFill>
                <a:schemeClr val="tx2">
                  <a:lumMod val="75000"/>
                </a:schemeClr>
              </a:solidFill>
              <a:ea typeface="MS Mincho"/>
              <a:cs typeface="Angsana New"/>
            </a:endParaRPr>
          </a:p>
          <a:p>
            <a:pPr marL="573397" indent="-573397">
              <a:lnSpc>
                <a:spcPct val="115000"/>
              </a:lnSpc>
              <a:spcBef>
                <a:spcPts val="1338"/>
              </a:spcBef>
              <a:buClr>
                <a:srgbClr val="FF8336"/>
              </a:buClr>
              <a:buFont typeface="Symbol"/>
              <a:buChar char=""/>
            </a:pPr>
            <a:endParaRPr lang="fr-FR" dirty="0">
              <a:solidFill>
                <a:schemeClr val="tx2">
                  <a:lumMod val="75000"/>
                </a:schemeClr>
              </a:solidFill>
              <a:ea typeface="MS Mincho"/>
              <a:cs typeface="Angsana New"/>
            </a:endParaRPr>
          </a:p>
          <a:p>
            <a:pPr>
              <a:lnSpc>
                <a:spcPct val="107000"/>
              </a:lnSpc>
              <a:spcBef>
                <a:spcPts val="1338"/>
              </a:spcBef>
              <a:spcAft>
                <a:spcPts val="1338"/>
              </a:spcAft>
            </a:pPr>
            <a:endParaRPr lang="fr-FR" sz="1839" dirty="0">
              <a:ea typeface="Calibri"/>
              <a:cs typeface="Times New Roman"/>
            </a:endParaRPr>
          </a:p>
          <a:p>
            <a:pPr>
              <a:lnSpc>
                <a:spcPct val="107000"/>
              </a:lnSpc>
              <a:spcBef>
                <a:spcPts val="1338"/>
              </a:spcBef>
              <a:spcAft>
                <a:spcPts val="1338"/>
              </a:spcAft>
            </a:pPr>
            <a:r>
              <a:rPr lang="fr-FR" sz="1839" dirty="0">
                <a:ea typeface="Calibri"/>
                <a:cs typeface="Times New Roman"/>
              </a:rPr>
              <a:t> </a:t>
            </a:r>
          </a:p>
        </p:txBody>
      </p:sp>
    </p:spTree>
    <p:extLst>
      <p:ext uri="{BB962C8B-B14F-4D97-AF65-F5344CB8AC3E}">
        <p14:creationId xmlns:p14="http://schemas.microsoft.com/office/powerpoint/2010/main" val="46305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Que se passe-t-il chez nos adhérents ?</a:t>
            </a:r>
            <a:endParaRPr lang="fr-FR" dirty="0"/>
          </a:p>
        </p:txBody>
      </p:sp>
      <p:sp>
        <p:nvSpPr>
          <p:cNvPr id="2" name="ZoneTexte 1">
            <a:extLst>
              <a:ext uri="{FF2B5EF4-FFF2-40B4-BE49-F238E27FC236}">
                <a16:creationId xmlns:a16="http://schemas.microsoft.com/office/drawing/2014/main" id="{A6EB660E-BD71-DA1F-C4E7-C28CBD99FBC4}"/>
              </a:ext>
            </a:extLst>
          </p:cNvPr>
          <p:cNvSpPr txBox="1"/>
          <p:nvPr/>
        </p:nvSpPr>
        <p:spPr>
          <a:xfrm>
            <a:off x="2737362" y="2844129"/>
            <a:ext cx="14629376" cy="4621778"/>
          </a:xfrm>
          <a:prstGeom prst="rect">
            <a:avLst/>
          </a:prstGeom>
          <a:noFill/>
        </p:spPr>
        <p:txBody>
          <a:bodyPr wrap="square">
            <a:spAutoFit/>
          </a:bodyPr>
          <a:lstStyle/>
          <a:p>
            <a:pPr marL="573397" indent="-573397">
              <a:buClr>
                <a:srgbClr val="1F9CB3"/>
              </a:buClr>
              <a:buFont typeface="Webdings" panose="05030102010509060703" pitchFamily="18" charset="2"/>
              <a:buChar char=""/>
            </a:pPr>
            <a:r>
              <a:rPr lang="fr-FR" sz="3679" b="1" dirty="0" err="1">
                <a:solidFill>
                  <a:srgbClr val="1F9CB3"/>
                </a:solidFill>
              </a:rPr>
              <a:t>Frip’Vie</a:t>
            </a:r>
            <a:r>
              <a:rPr lang="fr-FR" sz="3679" b="1" dirty="0">
                <a:solidFill>
                  <a:srgbClr val="1F9CB3"/>
                </a:solidFill>
              </a:rPr>
              <a:t> – 24.10.2023</a:t>
            </a: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endParaRPr lang="fr-FR" sz="3679" b="1" dirty="0">
              <a:solidFill>
                <a:srgbClr val="1F9CB3"/>
              </a:solidFill>
            </a:endParaRPr>
          </a:p>
          <a:p>
            <a:pPr marL="573397" indent="-573397">
              <a:buClr>
                <a:srgbClr val="1F9CB3"/>
              </a:buClr>
              <a:buFont typeface="Webdings" panose="05030102010509060703" pitchFamily="18" charset="2"/>
              <a:buChar char=""/>
            </a:pPr>
            <a:r>
              <a:rPr lang="fr-FR" sz="3679" b="1" dirty="0">
                <a:solidFill>
                  <a:srgbClr val="1F9CB3"/>
                </a:solidFill>
              </a:rPr>
              <a:t>SICTA – 14.12.2023</a:t>
            </a:r>
          </a:p>
          <a:p>
            <a:pPr marL="573397" indent="-573397">
              <a:buClr>
                <a:srgbClr val="1F9CB3"/>
              </a:buClr>
              <a:buFont typeface="Webdings" panose="05030102010509060703" pitchFamily="18" charset="2"/>
              <a:buChar char=""/>
            </a:pPr>
            <a:endParaRPr lang="fr-FR" sz="3679" b="1" dirty="0">
              <a:solidFill>
                <a:srgbClr val="1F9CB3"/>
              </a:solidFill>
            </a:endParaRPr>
          </a:p>
        </p:txBody>
      </p:sp>
      <p:pic>
        <p:nvPicPr>
          <p:cNvPr id="6" name="Image 5" descr="Une image contenant habits, personne, jeans, mur&#10;&#10;Description générée automatiquement">
            <a:extLst>
              <a:ext uri="{FF2B5EF4-FFF2-40B4-BE49-F238E27FC236}">
                <a16:creationId xmlns:a16="http://schemas.microsoft.com/office/drawing/2014/main" id="{E79C2A9E-002F-A2C4-B50B-2C5026456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7089" y="2503463"/>
            <a:ext cx="4205462" cy="3154097"/>
          </a:xfrm>
          <a:prstGeom prst="rect">
            <a:avLst/>
          </a:prstGeom>
        </p:spPr>
      </p:pic>
      <p:pic>
        <p:nvPicPr>
          <p:cNvPr id="5" name="Image 4" descr="Une image contenant habits, personne, chaussures, jeans&#10;&#10;Description générée automatiquement">
            <a:extLst>
              <a:ext uri="{FF2B5EF4-FFF2-40B4-BE49-F238E27FC236}">
                <a16:creationId xmlns:a16="http://schemas.microsoft.com/office/drawing/2014/main" id="{178AC664-1393-C13F-CA35-C63E02A58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0157" y="7772713"/>
            <a:ext cx="3792172" cy="2844129"/>
          </a:xfrm>
          <a:prstGeom prst="rect">
            <a:avLst/>
          </a:prstGeom>
        </p:spPr>
      </p:pic>
      <p:pic>
        <p:nvPicPr>
          <p:cNvPr id="8" name="Image 7" descr="Une image contenant habits, chaussures, personne, mur&#10;&#10;Description générée automatiquement">
            <a:extLst>
              <a:ext uri="{FF2B5EF4-FFF2-40B4-BE49-F238E27FC236}">
                <a16:creationId xmlns:a16="http://schemas.microsoft.com/office/drawing/2014/main" id="{E4411779-031A-D835-21BE-0D9D5EEB2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653" y="7510618"/>
            <a:ext cx="2541234" cy="3388312"/>
          </a:xfrm>
          <a:prstGeom prst="rect">
            <a:avLst/>
          </a:prstGeom>
        </p:spPr>
      </p:pic>
      <p:pic>
        <p:nvPicPr>
          <p:cNvPr id="10" name="Image 9" descr="Une image contenant habits, personne, texte, intérieur&#10;&#10;Description générée automatiquement">
            <a:extLst>
              <a:ext uri="{FF2B5EF4-FFF2-40B4-BE49-F238E27FC236}">
                <a16:creationId xmlns:a16="http://schemas.microsoft.com/office/drawing/2014/main" id="{A9BB436F-CB84-09E2-ACAC-A3A4FBB9DF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7991" y="7510615"/>
            <a:ext cx="2541236" cy="3388315"/>
          </a:xfrm>
          <a:prstGeom prst="rect">
            <a:avLst/>
          </a:prstGeom>
        </p:spPr>
      </p:pic>
      <p:pic>
        <p:nvPicPr>
          <p:cNvPr id="12" name="Image 11" descr="Une image contenant habits, intérieur, texte, bureau&#10;&#10;Description générée automatiquement">
            <a:extLst>
              <a:ext uri="{FF2B5EF4-FFF2-40B4-BE49-F238E27FC236}">
                <a16:creationId xmlns:a16="http://schemas.microsoft.com/office/drawing/2014/main" id="{F4F6293A-107E-6777-2D85-1FBBEC464E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53332" y="7510615"/>
            <a:ext cx="2541238" cy="3388315"/>
          </a:xfrm>
          <a:prstGeom prst="rect">
            <a:avLst/>
          </a:prstGeom>
        </p:spPr>
      </p:pic>
      <p:pic>
        <p:nvPicPr>
          <p:cNvPr id="14" name="Image 13" descr="Une image contenant habits, chaussures, personne, homme&#10;&#10;Description générée automatiquement">
            <a:extLst>
              <a:ext uri="{FF2B5EF4-FFF2-40B4-BE49-F238E27FC236}">
                <a16:creationId xmlns:a16="http://schemas.microsoft.com/office/drawing/2014/main" id="{111FFBB5-6B23-5012-3438-C324C225B4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65888" y="7500620"/>
            <a:ext cx="2888747" cy="3388314"/>
          </a:xfrm>
          <a:prstGeom prst="rect">
            <a:avLst/>
          </a:prstGeom>
        </p:spPr>
      </p:pic>
    </p:spTree>
    <p:extLst>
      <p:ext uri="{BB962C8B-B14F-4D97-AF65-F5344CB8AC3E}">
        <p14:creationId xmlns:p14="http://schemas.microsoft.com/office/powerpoint/2010/main" val="83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Que se passe-t-il chez nos adhérents ?</a:t>
            </a:r>
            <a:endParaRPr lang="fr-FR" dirty="0"/>
          </a:p>
        </p:txBody>
      </p:sp>
      <p:sp>
        <p:nvSpPr>
          <p:cNvPr id="2" name="ZoneTexte 1">
            <a:extLst>
              <a:ext uri="{FF2B5EF4-FFF2-40B4-BE49-F238E27FC236}">
                <a16:creationId xmlns:a16="http://schemas.microsoft.com/office/drawing/2014/main" id="{A6EB660E-BD71-DA1F-C4E7-C28CBD99FBC4}"/>
              </a:ext>
            </a:extLst>
          </p:cNvPr>
          <p:cNvSpPr txBox="1"/>
          <p:nvPr/>
        </p:nvSpPr>
        <p:spPr>
          <a:xfrm>
            <a:off x="2737362" y="2844130"/>
            <a:ext cx="14629376" cy="1224694"/>
          </a:xfrm>
          <a:prstGeom prst="rect">
            <a:avLst/>
          </a:prstGeom>
          <a:noFill/>
        </p:spPr>
        <p:txBody>
          <a:bodyPr wrap="square">
            <a:spAutoFit/>
          </a:bodyPr>
          <a:lstStyle/>
          <a:p>
            <a:pPr marL="573397" indent="-573397">
              <a:buClr>
                <a:srgbClr val="1F9CB3"/>
              </a:buClr>
              <a:buFont typeface="Webdings" panose="05030102010509060703" pitchFamily="18" charset="2"/>
              <a:buChar char=""/>
            </a:pPr>
            <a:r>
              <a:rPr lang="fr-FR" sz="3679" b="1" dirty="0">
                <a:solidFill>
                  <a:srgbClr val="1F9CB3"/>
                </a:solidFill>
              </a:rPr>
              <a:t>VIVRE ADOM, MAISON et SERVICES et SAPDB GROUP </a:t>
            </a:r>
          </a:p>
          <a:p>
            <a:pPr>
              <a:buClr>
                <a:srgbClr val="1F9CB3"/>
              </a:buClr>
            </a:pPr>
            <a:endParaRPr lang="fr-FR" sz="3679" b="1" dirty="0">
              <a:solidFill>
                <a:srgbClr val="1F9CB3"/>
              </a:solidFill>
            </a:endParaRPr>
          </a:p>
        </p:txBody>
      </p:sp>
      <p:pic>
        <p:nvPicPr>
          <p:cNvPr id="7" name="Image 6" descr="Une image contenant intérieur, habits, mur, personne&#10;&#10;Description générée automatiquement">
            <a:extLst>
              <a:ext uri="{FF2B5EF4-FFF2-40B4-BE49-F238E27FC236}">
                <a16:creationId xmlns:a16="http://schemas.microsoft.com/office/drawing/2014/main" id="{29CF6D56-8A6B-134B-4B26-920BB30874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403" y="6396324"/>
            <a:ext cx="4455295" cy="4455295"/>
          </a:xfrm>
          <a:prstGeom prst="rect">
            <a:avLst/>
          </a:prstGeom>
        </p:spPr>
      </p:pic>
      <p:pic>
        <p:nvPicPr>
          <p:cNvPr id="11" name="Image 10" descr="Une image contenant habits, intérieur, mur, personne&#10;&#10;Description générée automatiquement">
            <a:extLst>
              <a:ext uri="{FF2B5EF4-FFF2-40B4-BE49-F238E27FC236}">
                <a16:creationId xmlns:a16="http://schemas.microsoft.com/office/drawing/2014/main" id="{56CD3E09-6F12-7E15-3B6B-9FD2F4D45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3073" y="3889461"/>
            <a:ext cx="4130805" cy="4130805"/>
          </a:xfrm>
          <a:prstGeom prst="rect">
            <a:avLst/>
          </a:prstGeom>
        </p:spPr>
      </p:pic>
      <p:pic>
        <p:nvPicPr>
          <p:cNvPr id="15" name="Image 14" descr="Une image contenant intérieur, habits, personne, Apprentissage&#10;&#10;Description générée automatiquement">
            <a:extLst>
              <a:ext uri="{FF2B5EF4-FFF2-40B4-BE49-F238E27FC236}">
                <a16:creationId xmlns:a16="http://schemas.microsoft.com/office/drawing/2014/main" id="{99FAA95C-334A-2243-3615-3B356683F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80227" y="3796296"/>
            <a:ext cx="4089194" cy="4089194"/>
          </a:xfrm>
          <a:prstGeom prst="rect">
            <a:avLst/>
          </a:prstGeom>
        </p:spPr>
      </p:pic>
    </p:spTree>
    <p:extLst>
      <p:ext uri="{BB962C8B-B14F-4D97-AF65-F5344CB8AC3E}">
        <p14:creationId xmlns:p14="http://schemas.microsoft.com/office/powerpoint/2010/main" val="283024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79650" y="3079223"/>
            <a:ext cx="14996929" cy="8555082"/>
          </a:xfrm>
        </p:spPr>
        <p:txBody>
          <a:bodyPr>
            <a:normAutofit fontScale="85000" lnSpcReduction="20000"/>
          </a:bodyPr>
          <a:lstStyle/>
          <a:p>
            <a:pPr lvl="0">
              <a:buClr>
                <a:srgbClr val="1F9CB3"/>
              </a:buClr>
              <a:buFont typeface="Webdings" panose="05030102010509060703" pitchFamily="18" charset="2"/>
              <a:buChar char=""/>
            </a:pPr>
            <a:r>
              <a:rPr lang="fr-FR" sz="3679" b="1" dirty="0">
                <a:solidFill>
                  <a:srgbClr val="1F9CB3"/>
                </a:solidFill>
              </a:rPr>
              <a:t>Rencontres Santé Travail : participation à l’événement national</a:t>
            </a:r>
          </a:p>
          <a:p>
            <a:pPr marL="0" indent="0">
              <a:buClr>
                <a:srgbClr val="1F9CB3"/>
              </a:buClr>
              <a:buNone/>
            </a:pPr>
            <a:r>
              <a:rPr lang="fr-FR" sz="3679" b="1" dirty="0">
                <a:solidFill>
                  <a:srgbClr val="1F9CB3"/>
                </a:solidFill>
              </a:rPr>
              <a:t> porté par PRESANSE du 20 au 24 mars 2023</a:t>
            </a:r>
          </a:p>
          <a:p>
            <a:pPr marL="0" indent="0">
              <a:buClr>
                <a:srgbClr val="1F9CB3"/>
              </a:buClr>
              <a:buNone/>
            </a:pPr>
            <a:r>
              <a:rPr lang="fr-FR" sz="3679" dirty="0"/>
              <a:t>Programme : </a:t>
            </a:r>
            <a:endParaRPr lang="fr-FR" sz="4849" dirty="0">
              <a:solidFill>
                <a:srgbClr val="1F9CB3"/>
              </a:solidFill>
            </a:endParaRPr>
          </a:p>
          <a:p>
            <a:pPr indent="-321210">
              <a:buFont typeface="Arial" panose="020B0604020202020204" pitchFamily="34" charset="0"/>
              <a:buChar char="•"/>
            </a:pPr>
            <a:r>
              <a:rPr lang="fr-FR" b="1" dirty="0"/>
              <a:t>20/03 à Vesoul</a:t>
            </a:r>
          </a:p>
          <a:p>
            <a:pPr indent="-321210">
              <a:buFont typeface="Arial" panose="020B0604020202020204" pitchFamily="34" charset="0"/>
              <a:buChar char="•"/>
            </a:pPr>
            <a:r>
              <a:rPr lang="fr-FR" b="1" dirty="0"/>
              <a:t>21/03 à Pontarlier</a:t>
            </a:r>
          </a:p>
          <a:p>
            <a:pPr indent="-321210">
              <a:buFont typeface="Arial" panose="020B0604020202020204" pitchFamily="34" charset="0"/>
              <a:buChar char="•"/>
            </a:pPr>
            <a:r>
              <a:rPr lang="fr-FR" b="1" dirty="0"/>
              <a:t>23/03 à Belfort</a:t>
            </a:r>
          </a:p>
          <a:p>
            <a:pPr indent="-321210">
              <a:buFont typeface="Arial" panose="020B0604020202020204" pitchFamily="34" charset="0"/>
              <a:buChar char="•"/>
            </a:pPr>
            <a:r>
              <a:rPr lang="fr-FR" b="1" dirty="0"/>
              <a:t>24/03 à Dole</a:t>
            </a:r>
            <a:br>
              <a:rPr lang="fr-FR" b="1" dirty="0"/>
            </a:br>
            <a:endParaRPr lang="fr-FR" dirty="0"/>
          </a:p>
          <a:p>
            <a:pPr marL="0" indent="0">
              <a:buNone/>
            </a:pPr>
            <a:r>
              <a:rPr lang="fr-FR" dirty="0"/>
              <a:t>Retours d’expérience par les entreprises adhérentes suite à l’accompagnement d’OPSAT sur 3 thématiques :</a:t>
            </a:r>
          </a:p>
          <a:p>
            <a:pPr indent="-321210">
              <a:lnSpc>
                <a:spcPct val="120000"/>
              </a:lnSpc>
              <a:buFont typeface="+mj-lt"/>
              <a:buAutoNum type="arabicPeriod"/>
            </a:pPr>
            <a:r>
              <a:rPr lang="fr-FR" dirty="0"/>
              <a:t>Accompagnement à la réalisation du document unique d’évaluation des risques professionnels : de l’identification à la construction du plan d’actions</a:t>
            </a:r>
          </a:p>
          <a:p>
            <a:pPr indent="-321210">
              <a:lnSpc>
                <a:spcPct val="120000"/>
              </a:lnSpc>
              <a:buFont typeface="+mj-lt"/>
              <a:buAutoNum type="arabicPeriod"/>
            </a:pPr>
            <a:r>
              <a:rPr lang="fr-FR" dirty="0"/>
              <a:t>Réalisation d’une action de prévention primaire</a:t>
            </a:r>
          </a:p>
          <a:p>
            <a:pPr indent="-321210">
              <a:lnSpc>
                <a:spcPct val="120000"/>
              </a:lnSpc>
              <a:buFont typeface="+mj-lt"/>
              <a:buAutoNum type="arabicPeriod"/>
            </a:pPr>
            <a:r>
              <a:rPr lang="fr-FR" dirty="0"/>
              <a:t>Prévention de la désinsertion professionnelle et maintien dans l’emploi</a:t>
            </a:r>
            <a:br>
              <a:rPr lang="fr-FR" dirty="0"/>
            </a:br>
            <a:endParaRPr lang="fr-FR" dirty="0"/>
          </a:p>
          <a:p>
            <a:pPr marL="0" indent="0">
              <a:buNone/>
            </a:pPr>
            <a:r>
              <a:rPr lang="fr-FR" dirty="0"/>
              <a:t>Ateliers d’informations : </a:t>
            </a:r>
          </a:p>
          <a:p>
            <a:pPr indent="-321210">
              <a:buFont typeface="Arial" panose="020B0604020202020204" pitchFamily="34" charset="0"/>
              <a:buChar char="•"/>
            </a:pPr>
            <a:r>
              <a:rPr lang="fr-FR" dirty="0"/>
              <a:t>Prévention des addictions</a:t>
            </a:r>
          </a:p>
          <a:p>
            <a:pPr indent="-321210">
              <a:buFont typeface="Arial" panose="020B0604020202020204" pitchFamily="34" charset="0"/>
              <a:buChar char="•"/>
            </a:pPr>
            <a:r>
              <a:rPr lang="fr-FR" dirty="0"/>
              <a:t>Prévention de la désinsertion professionnelle</a:t>
            </a:r>
          </a:p>
          <a:p>
            <a:pPr indent="-321210">
              <a:buFont typeface="Arial" panose="020B0604020202020204" pitchFamily="34" charset="0"/>
              <a:buChar char="•"/>
            </a:pPr>
            <a:r>
              <a:rPr lang="fr-FR" dirty="0"/>
              <a:t>L’Offre Socle de Services d’OPSAT : le pack prévention santé travail</a:t>
            </a:r>
          </a:p>
          <a:p>
            <a:pPr indent="-321210">
              <a:buFont typeface="Arial" panose="020B0604020202020204" pitchFamily="34" charset="0"/>
              <a:buChar char="•"/>
            </a:pPr>
            <a:r>
              <a:rPr lang="fr-FR" dirty="0"/>
              <a:t>Démarche d’accompagnement au DUERP</a:t>
            </a:r>
          </a:p>
          <a:p>
            <a:pPr indent="-321210">
              <a:buFont typeface="Arial" panose="020B0604020202020204" pitchFamily="34" charset="0"/>
              <a:buChar char="•"/>
            </a:pPr>
            <a:r>
              <a:rPr lang="fr-FR" dirty="0"/>
              <a:t>CPTS</a:t>
            </a:r>
          </a:p>
        </p:txBody>
      </p:sp>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Évènements </a:t>
            </a:r>
            <a:endParaRPr lang="fr-FR" dirty="0"/>
          </a:p>
        </p:txBody>
      </p:sp>
      <p:pic>
        <p:nvPicPr>
          <p:cNvPr id="5" name="Image 4">
            <a:extLst>
              <a:ext uri="{FF2B5EF4-FFF2-40B4-BE49-F238E27FC236}">
                <a16:creationId xmlns:a16="http://schemas.microsoft.com/office/drawing/2014/main" id="{62F521DE-CD88-4FA0-96CF-C91F198CD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3609" y="2457450"/>
            <a:ext cx="4816535" cy="272204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0629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70157" y="2482889"/>
            <a:ext cx="14406424" cy="2649094"/>
          </a:xfrm>
        </p:spPr>
        <p:txBody>
          <a:bodyPr>
            <a:normAutofit/>
          </a:bodyPr>
          <a:lstStyle/>
          <a:p>
            <a:pPr lvl="1">
              <a:buClr>
                <a:srgbClr val="1F9CB3"/>
              </a:buClr>
            </a:pPr>
            <a:r>
              <a:rPr lang="fr-FR" sz="3010" dirty="0"/>
              <a:t>+ de 350 participants</a:t>
            </a:r>
          </a:p>
          <a:p>
            <a:pPr lvl="1">
              <a:buClr>
                <a:srgbClr val="1F9CB3"/>
              </a:buClr>
            </a:pPr>
            <a:r>
              <a:rPr lang="fr-FR" sz="3010" dirty="0"/>
              <a:t>13 témoignages </a:t>
            </a:r>
            <a:r>
              <a:rPr lang="fr-FR" sz="3010" dirty="0">
                <a:solidFill>
                  <a:srgbClr val="63605E"/>
                </a:solidFill>
              </a:rPr>
              <a:t>: </a:t>
            </a:r>
            <a:r>
              <a:rPr lang="fr-FR" sz="2676" dirty="0"/>
              <a:t>ADMR / CRIT /MARCILLAT LOULANS / CORA /  COLLECTIF ORGANISATION / CLAVIERES SAS / MILLET /  FC SOCHAUX MONTBELIARD / ALLRIM / SMRC / ESTIVALET / SAS PRO à PRO DISTRIBUTION / LE DÉCOLLETAGE JURASSIEN </a:t>
            </a:r>
          </a:p>
          <a:p>
            <a:pPr lvl="1">
              <a:buClr>
                <a:srgbClr val="1F9CB3"/>
              </a:buClr>
            </a:pPr>
            <a:endParaRPr lang="fr-FR" dirty="0">
              <a:solidFill>
                <a:srgbClr val="63605E"/>
              </a:solidFill>
            </a:endParaRPr>
          </a:p>
        </p:txBody>
      </p:sp>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Évènements </a:t>
            </a:r>
            <a:endParaRPr lang="fr-FR" dirty="0"/>
          </a:p>
        </p:txBody>
      </p:sp>
      <p:pic>
        <p:nvPicPr>
          <p:cNvPr id="28" name="Image 27" descr="Une image contenant habits, personne, Visage humain, chaussures&#10;&#10;Description générée automatiquement">
            <a:extLst>
              <a:ext uri="{FF2B5EF4-FFF2-40B4-BE49-F238E27FC236}">
                <a16:creationId xmlns:a16="http://schemas.microsoft.com/office/drawing/2014/main" id="{9A50DBBB-22AE-3142-352C-6C491497B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5022" y="8314289"/>
            <a:ext cx="4334882" cy="2889921"/>
          </a:xfrm>
          <a:prstGeom prst="rect">
            <a:avLst/>
          </a:prstGeom>
        </p:spPr>
      </p:pic>
      <p:pic>
        <p:nvPicPr>
          <p:cNvPr id="30" name="Image 29" descr="Une image contenant intérieur, habits, personne, séminaire&#10;&#10;Description générée automatiquement">
            <a:extLst>
              <a:ext uri="{FF2B5EF4-FFF2-40B4-BE49-F238E27FC236}">
                <a16:creationId xmlns:a16="http://schemas.microsoft.com/office/drawing/2014/main" id="{A6DB1CE5-FFA5-15D3-ACD3-2D6217300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91559" y="5183543"/>
            <a:ext cx="4334882" cy="2889921"/>
          </a:xfrm>
          <a:prstGeom prst="rect">
            <a:avLst/>
          </a:prstGeom>
        </p:spPr>
      </p:pic>
      <p:pic>
        <p:nvPicPr>
          <p:cNvPr id="32" name="Image 31" descr="Une image contenant habits, personne, chaussures, sol&#10;&#10;Description générée automatiquement">
            <a:extLst>
              <a:ext uri="{FF2B5EF4-FFF2-40B4-BE49-F238E27FC236}">
                <a16:creationId xmlns:a16="http://schemas.microsoft.com/office/drawing/2014/main" id="{9039D96A-AC2C-8BB3-19A9-9A40584122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6402" y="5183541"/>
            <a:ext cx="4334882" cy="2889921"/>
          </a:xfrm>
          <a:prstGeom prst="rect">
            <a:avLst/>
          </a:prstGeom>
        </p:spPr>
      </p:pic>
      <p:pic>
        <p:nvPicPr>
          <p:cNvPr id="34" name="Image 33" descr="Une image contenant habits, personne, intérieur, ordinateur&#10;&#10;Description générée automatiquement">
            <a:extLst>
              <a:ext uri="{FF2B5EF4-FFF2-40B4-BE49-F238E27FC236}">
                <a16:creationId xmlns:a16="http://schemas.microsoft.com/office/drawing/2014/main" id="{D7C64C9D-5DE0-F866-63D2-37D7FFC7A2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0901" y="5183541"/>
            <a:ext cx="4335226" cy="2889921"/>
          </a:xfrm>
          <a:prstGeom prst="rect">
            <a:avLst/>
          </a:prstGeom>
        </p:spPr>
      </p:pic>
    </p:spTree>
    <p:extLst>
      <p:ext uri="{BB962C8B-B14F-4D97-AF65-F5344CB8AC3E}">
        <p14:creationId xmlns:p14="http://schemas.microsoft.com/office/powerpoint/2010/main" val="118728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Évènements </a:t>
            </a:r>
            <a:endParaRPr lang="fr-FR" dirty="0"/>
          </a:p>
        </p:txBody>
      </p:sp>
      <p:sp>
        <p:nvSpPr>
          <p:cNvPr id="4" name="Espace réservé du contenu 1">
            <a:extLst>
              <a:ext uri="{FF2B5EF4-FFF2-40B4-BE49-F238E27FC236}">
                <a16:creationId xmlns:a16="http://schemas.microsoft.com/office/drawing/2014/main" id="{41894896-36F8-DECB-CE2A-DAE77A250B24}"/>
              </a:ext>
            </a:extLst>
          </p:cNvPr>
          <p:cNvSpPr txBox="1">
            <a:spLocks/>
          </p:cNvSpPr>
          <p:nvPr/>
        </p:nvSpPr>
        <p:spPr>
          <a:xfrm>
            <a:off x="2810118" y="2912582"/>
            <a:ext cx="14466734" cy="3981273"/>
          </a:xfrm>
          <a:prstGeom prst="rect">
            <a:avLst/>
          </a:prstGeom>
        </p:spPr>
        <p:txBody>
          <a:bodyPr vert="horz" lIns="152908" tIns="76454" rIns="152908" bIns="76454" rtlCol="0">
            <a:normAutofit/>
          </a:bodyPr>
          <a:lstStyle>
            <a:lvl1pPr marL="457200" indent="-457200" algn="l" defTabSz="914400" rtl="0" eaLnBrk="1" latinLnBrk="0" hangingPunct="1">
              <a:spcBef>
                <a:spcPct val="20000"/>
              </a:spcBef>
              <a:buClr>
                <a:schemeClr val="accent5"/>
              </a:buClr>
              <a:buFont typeface="Webdings" panose="05030102010509060703" pitchFamily="18" charset="2"/>
              <a:buChar char="4"/>
              <a:defRPr sz="2000" kern="1200">
                <a:solidFill>
                  <a:schemeClr val="tx1"/>
                </a:solidFill>
                <a:latin typeface="+mj-lt"/>
                <a:ea typeface="+mn-ea"/>
                <a:cs typeface="+mn-cs"/>
              </a:defRPr>
            </a:lvl1pPr>
            <a:lvl2pPr marL="914400" indent="-457200" algn="l" defTabSz="914400" rtl="0" eaLnBrk="1" latinLnBrk="0" hangingPunct="1">
              <a:spcBef>
                <a:spcPct val="20000"/>
              </a:spcBef>
              <a:buClr>
                <a:schemeClr val="accent5"/>
              </a:buClr>
              <a:buFont typeface="Arial" panose="020B0604020202020204" pitchFamily="34" charset="0"/>
              <a:buChar char="•"/>
              <a:defRPr sz="2000" kern="1200">
                <a:solidFill>
                  <a:schemeClr val="tx1"/>
                </a:solidFill>
                <a:latin typeface="+mj-lt"/>
                <a:ea typeface="+mn-ea"/>
                <a:cs typeface="+mn-cs"/>
              </a:defRPr>
            </a:lvl2pPr>
            <a:lvl3pPr marL="1257300" indent="-342900" algn="l" defTabSz="914400" rtl="0" eaLnBrk="1" latinLnBrk="0" hangingPunct="1">
              <a:spcBef>
                <a:spcPct val="20000"/>
              </a:spcBef>
              <a:buClr>
                <a:schemeClr val="accent5"/>
              </a:buClr>
              <a:buFont typeface="Calibri" panose="020F050202020403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1F9CB3"/>
              </a:buClr>
              <a:buFont typeface="Webdings" panose="05030102010509060703" pitchFamily="18" charset="2"/>
              <a:buChar char=""/>
            </a:pPr>
            <a:r>
              <a:rPr lang="fr-FR" sz="3679" b="1" dirty="0">
                <a:solidFill>
                  <a:srgbClr val="1F9CB3"/>
                </a:solidFill>
              </a:rPr>
              <a:t>13.04.2023 : Journée </a:t>
            </a:r>
            <a:r>
              <a:rPr lang="fr-FR" sz="3679" b="1" dirty="0" err="1">
                <a:solidFill>
                  <a:srgbClr val="1F9CB3"/>
                </a:solidFill>
              </a:rPr>
              <a:t>Serious</a:t>
            </a:r>
            <a:r>
              <a:rPr lang="fr-FR" sz="3679" b="1" dirty="0">
                <a:solidFill>
                  <a:srgbClr val="1F9CB3"/>
                </a:solidFill>
              </a:rPr>
              <a:t> Game à Strasbourg</a:t>
            </a:r>
          </a:p>
          <a:p>
            <a:pPr lvl="1">
              <a:buClr>
                <a:srgbClr val="1F9CB3"/>
              </a:buClr>
              <a:buFont typeface="Webdings" panose="05030102010509060703" pitchFamily="18" charset="2"/>
              <a:buChar char=""/>
            </a:pPr>
            <a:r>
              <a:rPr lang="fr-FR" sz="2676" dirty="0"/>
              <a:t>Organisé par la Société de Médecine et Santé au Travail de Strasbourg </a:t>
            </a:r>
            <a:endParaRPr lang="fr-FR" sz="2676" dirty="0">
              <a:solidFill>
                <a:srgbClr val="63605E"/>
              </a:solidFill>
            </a:endParaRPr>
          </a:p>
          <a:p>
            <a:pPr lvl="1">
              <a:buClr>
                <a:srgbClr val="1F9CB3"/>
              </a:buClr>
              <a:buFont typeface="Webdings" panose="05030102010509060703" pitchFamily="18" charset="2"/>
              <a:buChar char=""/>
            </a:pPr>
            <a:r>
              <a:rPr lang="fr-FR" sz="2676" dirty="0"/>
              <a:t>Animation d’une conférence pour mettre en lumière la mise en place de notre Escape Game et stand en présentant différentes énigmes</a:t>
            </a:r>
          </a:p>
        </p:txBody>
      </p:sp>
      <p:pic>
        <p:nvPicPr>
          <p:cNvPr id="12" name="Image 11" descr="Une image contenant texte&#10;&#10;Description générée automatiquement">
            <a:extLst>
              <a:ext uri="{FF2B5EF4-FFF2-40B4-BE49-F238E27FC236}">
                <a16:creationId xmlns:a16="http://schemas.microsoft.com/office/drawing/2014/main" id="{B7476F46-0944-50DE-D488-F28C31A2D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962" y="5521583"/>
            <a:ext cx="6441323" cy="4830993"/>
          </a:xfrm>
          <a:prstGeom prst="rect">
            <a:avLst/>
          </a:prstGeom>
        </p:spPr>
      </p:pic>
      <p:pic>
        <p:nvPicPr>
          <p:cNvPr id="14" name="Image 13" descr="Une image contenant mur, intérieur, plafond, salle de conférences&#10;&#10;Description générée automatiquement">
            <a:extLst>
              <a:ext uri="{FF2B5EF4-FFF2-40B4-BE49-F238E27FC236}">
                <a16:creationId xmlns:a16="http://schemas.microsoft.com/office/drawing/2014/main" id="{AAF7A907-E6BD-BB7E-66B9-63F8041EB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192" y="5488116"/>
            <a:ext cx="6441323" cy="4830991"/>
          </a:xfrm>
          <a:prstGeom prst="rect">
            <a:avLst/>
          </a:prstGeom>
        </p:spPr>
      </p:pic>
    </p:spTree>
    <p:extLst>
      <p:ext uri="{BB962C8B-B14F-4D97-AF65-F5344CB8AC3E}">
        <p14:creationId xmlns:p14="http://schemas.microsoft.com/office/powerpoint/2010/main" val="236155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70157" y="-41993"/>
            <a:ext cx="13761720" cy="1911350"/>
          </a:xfrm>
        </p:spPr>
        <p:txBody>
          <a:bodyPr>
            <a:noAutofit/>
          </a:bodyPr>
          <a:lstStyle/>
          <a:p>
            <a:r>
              <a:rPr lang="fr-FR" dirty="0">
                <a:solidFill>
                  <a:prstClr val="white"/>
                </a:solidFill>
              </a:rPr>
              <a:t>Évènements </a:t>
            </a:r>
            <a:endParaRPr lang="fr-FR" dirty="0"/>
          </a:p>
        </p:txBody>
      </p:sp>
      <p:sp>
        <p:nvSpPr>
          <p:cNvPr id="4" name="Espace réservé du contenu 1">
            <a:extLst>
              <a:ext uri="{FF2B5EF4-FFF2-40B4-BE49-F238E27FC236}">
                <a16:creationId xmlns:a16="http://schemas.microsoft.com/office/drawing/2014/main" id="{41894896-36F8-DECB-CE2A-DAE77A250B24}"/>
              </a:ext>
            </a:extLst>
          </p:cNvPr>
          <p:cNvSpPr txBox="1">
            <a:spLocks/>
          </p:cNvSpPr>
          <p:nvPr/>
        </p:nvSpPr>
        <p:spPr>
          <a:xfrm>
            <a:off x="2810118" y="2912582"/>
            <a:ext cx="14466734" cy="3981273"/>
          </a:xfrm>
          <a:prstGeom prst="rect">
            <a:avLst/>
          </a:prstGeom>
        </p:spPr>
        <p:txBody>
          <a:bodyPr vert="horz" lIns="152908" tIns="76454" rIns="152908" bIns="76454" rtlCol="0">
            <a:normAutofit/>
          </a:bodyPr>
          <a:lstStyle>
            <a:lvl1pPr marL="457200" indent="-457200" algn="l" defTabSz="914400" rtl="0" eaLnBrk="1" latinLnBrk="0" hangingPunct="1">
              <a:spcBef>
                <a:spcPct val="20000"/>
              </a:spcBef>
              <a:buClr>
                <a:schemeClr val="accent5"/>
              </a:buClr>
              <a:buFont typeface="Webdings" panose="05030102010509060703" pitchFamily="18" charset="2"/>
              <a:buChar char="4"/>
              <a:defRPr sz="2000" kern="1200">
                <a:solidFill>
                  <a:schemeClr val="tx1"/>
                </a:solidFill>
                <a:latin typeface="+mj-lt"/>
                <a:ea typeface="+mn-ea"/>
                <a:cs typeface="+mn-cs"/>
              </a:defRPr>
            </a:lvl1pPr>
            <a:lvl2pPr marL="914400" indent="-457200" algn="l" defTabSz="914400" rtl="0" eaLnBrk="1" latinLnBrk="0" hangingPunct="1">
              <a:spcBef>
                <a:spcPct val="20000"/>
              </a:spcBef>
              <a:buClr>
                <a:schemeClr val="accent5"/>
              </a:buClr>
              <a:buFont typeface="Arial" panose="020B0604020202020204" pitchFamily="34" charset="0"/>
              <a:buChar char="•"/>
              <a:defRPr sz="2000" kern="1200">
                <a:solidFill>
                  <a:schemeClr val="tx1"/>
                </a:solidFill>
                <a:latin typeface="+mj-lt"/>
                <a:ea typeface="+mn-ea"/>
                <a:cs typeface="+mn-cs"/>
              </a:defRPr>
            </a:lvl2pPr>
            <a:lvl3pPr marL="1257300" indent="-342900" algn="l" defTabSz="914400" rtl="0" eaLnBrk="1" latinLnBrk="0" hangingPunct="1">
              <a:spcBef>
                <a:spcPct val="20000"/>
              </a:spcBef>
              <a:buClr>
                <a:schemeClr val="accent5"/>
              </a:buClr>
              <a:buFont typeface="Calibri" panose="020F050202020403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1F9CB3"/>
              </a:buClr>
              <a:buFont typeface="Webdings" panose="05030102010509060703" pitchFamily="18" charset="2"/>
              <a:buChar char=""/>
            </a:pPr>
            <a:r>
              <a:rPr lang="fr-FR" sz="3679" b="1" dirty="0">
                <a:solidFill>
                  <a:srgbClr val="1F9CB3"/>
                </a:solidFill>
              </a:rPr>
              <a:t>24.05.2023 – Forum de l’emploi (Montbéliard)</a:t>
            </a:r>
          </a:p>
        </p:txBody>
      </p:sp>
      <p:pic>
        <p:nvPicPr>
          <p:cNvPr id="7" name="Image 6" descr="Une image contenant texte, habits, intérieur, chaussures&#10;&#10;Description générée automatiquement">
            <a:extLst>
              <a:ext uri="{FF2B5EF4-FFF2-40B4-BE49-F238E27FC236}">
                <a16:creationId xmlns:a16="http://schemas.microsoft.com/office/drawing/2014/main" id="{1D0DD806-7E34-81C9-AB70-9FD3A6DD9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794" y="4409503"/>
            <a:ext cx="5900256" cy="5900256"/>
          </a:xfrm>
          <a:prstGeom prst="rect">
            <a:avLst/>
          </a:prstGeom>
        </p:spPr>
      </p:pic>
      <p:pic>
        <p:nvPicPr>
          <p:cNvPr id="9" name="Image 8" descr="Une image contenant habits, personne, Visage humain, intérieur&#10;&#10;Description générée automatiquement">
            <a:extLst>
              <a:ext uri="{FF2B5EF4-FFF2-40B4-BE49-F238E27FC236}">
                <a16:creationId xmlns:a16="http://schemas.microsoft.com/office/drawing/2014/main" id="{61A3A038-E53D-EC49-B73E-63752C5065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671" y="4401354"/>
            <a:ext cx="5900256" cy="5900256"/>
          </a:xfrm>
          <a:prstGeom prst="rect">
            <a:avLst/>
          </a:prstGeom>
        </p:spPr>
      </p:pic>
    </p:spTree>
    <p:extLst>
      <p:ext uri="{BB962C8B-B14F-4D97-AF65-F5344CB8AC3E}">
        <p14:creationId xmlns:p14="http://schemas.microsoft.com/office/powerpoint/2010/main" val="3217428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407" t="21666" r="49413" b="17222"/>
          <a:stretch/>
        </p:blipFill>
        <p:spPr bwMode="auto">
          <a:xfrm>
            <a:off x="12797091" y="2537313"/>
            <a:ext cx="4929855" cy="70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rganigramme : Données stockées 7"/>
          <p:cNvSpPr/>
          <p:nvPr/>
        </p:nvSpPr>
        <p:spPr>
          <a:xfrm rot="5182807">
            <a:off x="8154881" y="-10150856"/>
            <a:ext cx="4007922" cy="20994496"/>
          </a:xfrm>
          <a:prstGeom prst="flowChartOnlineStorag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3658531" y="4048264"/>
            <a:ext cx="3497908" cy="646331"/>
          </a:xfrm>
          <a:prstGeom prst="rect">
            <a:avLst/>
          </a:prstGeom>
          <a:noFill/>
        </p:spPr>
        <p:txBody>
          <a:bodyPr wrap="square" rtlCol="0">
            <a:spAutoFit/>
          </a:bodyPr>
          <a:lstStyle/>
          <a:p>
            <a:endParaRPr lang="fr-FR" dirty="0"/>
          </a:p>
          <a:p>
            <a:pPr marL="477831" indent="-477831">
              <a:buFont typeface="Calibri" panose="020F0502020204030204" pitchFamily="34" charset="0"/>
              <a:buChar char="⃝"/>
            </a:pPr>
            <a:endParaRPr lang="fr-FR" dirty="0"/>
          </a:p>
        </p:txBody>
      </p:sp>
      <p:sp>
        <p:nvSpPr>
          <p:cNvPr id="7" name="ZoneTexte 6"/>
          <p:cNvSpPr txBox="1"/>
          <p:nvPr/>
        </p:nvSpPr>
        <p:spPr>
          <a:xfrm>
            <a:off x="13414745" y="8764775"/>
            <a:ext cx="3859148" cy="1366784"/>
          </a:xfrm>
          <a:prstGeom prst="rect">
            <a:avLst/>
          </a:prstGeom>
          <a:noFill/>
        </p:spPr>
        <p:txBody>
          <a:bodyPr wrap="square" rtlCol="0">
            <a:spAutoFit/>
          </a:bodyPr>
          <a:lstStyle/>
          <a:p>
            <a:pPr marL="477831" indent="-477831" algn="just">
              <a:buFontTx/>
              <a:buChar char="-"/>
            </a:pPr>
            <a:r>
              <a:rPr lang="fr-FR" dirty="0">
                <a:solidFill>
                  <a:schemeClr val="bg1"/>
                </a:solidFill>
              </a:rPr>
              <a:t>Ou Professionnel de santé</a:t>
            </a:r>
          </a:p>
          <a:p>
            <a:pPr algn="just"/>
            <a:r>
              <a:rPr lang="fr-FR" dirty="0">
                <a:solidFill>
                  <a:schemeClr val="bg1"/>
                </a:solidFill>
              </a:rPr>
              <a:t>     </a:t>
            </a:r>
            <a:r>
              <a:rPr lang="fr-FR" sz="2341" dirty="0">
                <a:solidFill>
                  <a:schemeClr val="bg1"/>
                </a:solidFill>
              </a:rPr>
              <a:t>(Collaborateur,     </a:t>
            </a:r>
          </a:p>
          <a:p>
            <a:pPr algn="just"/>
            <a:r>
              <a:rPr lang="fr-FR" sz="2341" dirty="0">
                <a:solidFill>
                  <a:schemeClr val="bg1"/>
                </a:solidFill>
              </a:rPr>
              <a:t>     interne, IDEST)</a:t>
            </a:r>
          </a:p>
          <a:p>
            <a:pPr algn="just"/>
            <a:r>
              <a:rPr lang="fr-FR" dirty="0">
                <a:solidFill>
                  <a:schemeClr val="bg1"/>
                </a:solidFill>
              </a:rPr>
              <a:t>    </a:t>
            </a:r>
            <a:r>
              <a:rPr lang="fr-FR" b="1" dirty="0">
                <a:solidFill>
                  <a:schemeClr val="bg1"/>
                </a:solidFill>
              </a:rPr>
              <a:t>sous protocole.</a:t>
            </a:r>
          </a:p>
        </p:txBody>
      </p:sp>
      <p:sp>
        <p:nvSpPr>
          <p:cNvPr id="2" name="ZoneTexte 1"/>
          <p:cNvSpPr txBox="1"/>
          <p:nvPr/>
        </p:nvSpPr>
        <p:spPr>
          <a:xfrm>
            <a:off x="3670141" y="4815406"/>
            <a:ext cx="10114724" cy="3187924"/>
          </a:xfrm>
          <a:prstGeom prst="rect">
            <a:avLst/>
          </a:prstGeom>
          <a:noFill/>
        </p:spPr>
        <p:txBody>
          <a:bodyPr wrap="square" rtlCol="0">
            <a:spAutoFit/>
          </a:bodyPr>
          <a:lstStyle/>
          <a:p>
            <a:pPr algn="ctr"/>
            <a:r>
              <a:rPr lang="fr-FR" sz="7358" b="1" dirty="0">
                <a:solidFill>
                  <a:schemeClr val="accent5">
                    <a:lumMod val="75000"/>
                  </a:schemeClr>
                </a:solidFill>
                <a:latin typeface="Comfortaa" panose="00000500000000000000" pitchFamily="2" charset="0"/>
              </a:rPr>
              <a:t>MERCI DE VOTRE ATTENTION</a:t>
            </a:r>
          </a:p>
          <a:p>
            <a:endParaRPr lang="fr-FR" dirty="0"/>
          </a:p>
          <a:p>
            <a:endParaRPr lang="fr-FR" dirty="0"/>
          </a:p>
          <a:p>
            <a:endParaRPr lang="fr-FR" dirty="0"/>
          </a:p>
        </p:txBody>
      </p:sp>
    </p:spTree>
    <p:extLst>
      <p:ext uri="{BB962C8B-B14F-4D97-AF65-F5344CB8AC3E}">
        <p14:creationId xmlns:p14="http://schemas.microsoft.com/office/powerpoint/2010/main" val="217360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Données stockées 7"/>
          <p:cNvSpPr/>
          <p:nvPr/>
        </p:nvSpPr>
        <p:spPr>
          <a:xfrm rot="5182807">
            <a:off x="8380186" y="-9822475"/>
            <a:ext cx="4007922" cy="21027096"/>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2406651" y="1177174"/>
            <a:ext cx="10831284" cy="955675"/>
          </a:xfrm>
          <a:prstGeom prst="rect">
            <a:avLst/>
          </a:prstGeom>
        </p:spPr>
        <p:txBody>
          <a:bodyPr anchor="b" anchorCtr="0">
            <a:noAutofit/>
          </a:bodyPr>
          <a:lstStyle/>
          <a:p>
            <a:pPr defTabSz="1529060">
              <a:defRPr/>
            </a:pPr>
            <a:r>
              <a:rPr lang="fr-FR" sz="4682" b="1" dirty="0">
                <a:solidFill>
                  <a:schemeClr val="bg1"/>
                </a:solidFill>
                <a:latin typeface="Comfortaa" panose="00000500000000000000" pitchFamily="2" charset="0"/>
              </a:rPr>
              <a:t>Effectifs au 31 décembre 2023 </a:t>
            </a:r>
            <a:endParaRPr lang="fr-FR" b="1" kern="0" noProof="0" dirty="0">
              <a:solidFill>
                <a:schemeClr val="bg1"/>
              </a:solidFill>
              <a:latin typeface="Comfortaa" panose="00000500000000000000" pitchFamily="2" charset="0"/>
            </a:endParaRPr>
          </a:p>
          <a:p>
            <a:pPr defTabSz="1529060">
              <a:defRPr/>
            </a:pPr>
            <a:endParaRPr lang="fr-FR" sz="4682" b="1" dirty="0">
              <a:solidFill>
                <a:schemeClr val="bg1"/>
              </a:solidFill>
              <a:latin typeface="Comfortaa" panose="00000500000000000000" pitchFamily="2" charset="0"/>
            </a:endParaRPr>
          </a:p>
        </p:txBody>
      </p:sp>
      <p:pic>
        <p:nvPicPr>
          <p:cNvPr id="6" name="Picture 5"/>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407" t="21666" r="49413" b="17222"/>
          <a:stretch/>
        </p:blipFill>
        <p:spPr bwMode="auto">
          <a:xfrm>
            <a:off x="12767595" y="2939068"/>
            <a:ext cx="4929855" cy="70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7"/>
          <p:cNvSpPr>
            <a:spLocks noChangeArrowheads="1"/>
          </p:cNvSpPr>
          <p:nvPr/>
        </p:nvSpPr>
        <p:spPr bwMode="auto">
          <a:xfrm>
            <a:off x="2406651" y="73469"/>
            <a:ext cx="308867" cy="61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2908" tIns="76454" rIns="152908" bIns="76454" numCol="1" anchor="ctr" anchorCtr="0" compatLnSpc="1">
            <a:prstTxWarp prst="textNoShape">
              <a:avLst/>
            </a:prstTxWarp>
            <a:spAutoFit/>
          </a:bodyPr>
          <a:lstStyle/>
          <a:p>
            <a:pPr algn="l" defTabSz="1529060" rtl="0" fontAlgn="base">
              <a:spcBef>
                <a:spcPct val="0"/>
              </a:spcBef>
              <a:spcAft>
                <a:spcPct val="0"/>
              </a:spcAft>
            </a:pPr>
            <a:endParaRPr lang="fr-FR" altLang="fr-FR" sz="3010">
              <a:solidFill>
                <a:schemeClr val="tx1"/>
              </a:solidFill>
              <a:latin typeface="Arial" pitchFamily="34" charset="0"/>
              <a:cs typeface="Arial" pitchFamily="34" charset="0"/>
            </a:endParaRPr>
          </a:p>
        </p:txBody>
      </p:sp>
      <p:sp>
        <p:nvSpPr>
          <p:cNvPr id="9" name="ZoneTexte 8">
            <a:extLst>
              <a:ext uri="{FF2B5EF4-FFF2-40B4-BE49-F238E27FC236}">
                <a16:creationId xmlns:a16="http://schemas.microsoft.com/office/drawing/2014/main" id="{5D6CE4D5-B109-4ED0-AE5F-C248190DAABD}"/>
              </a:ext>
            </a:extLst>
          </p:cNvPr>
          <p:cNvSpPr txBox="1"/>
          <p:nvPr/>
        </p:nvSpPr>
        <p:spPr>
          <a:xfrm>
            <a:off x="3803650" y="2939067"/>
            <a:ext cx="9849824" cy="8122865"/>
          </a:xfrm>
          <a:prstGeom prst="rect">
            <a:avLst/>
          </a:prstGeom>
          <a:noFill/>
        </p:spPr>
        <p:txBody>
          <a:bodyPr wrap="square">
            <a:spAutoFit/>
          </a:bodyPr>
          <a:lstStyle/>
          <a:p>
            <a:r>
              <a:rPr lang="fr-FR" altLang="fr-FR" sz="2007" b="1" dirty="0">
                <a:solidFill>
                  <a:srgbClr val="5496AD"/>
                </a:solidFill>
                <a:latin typeface="Calibri" pitchFamily="34" charset="0"/>
                <a:ea typeface="Calibri" pitchFamily="34" charset="0"/>
                <a:cs typeface="Times New Roman" pitchFamily="18" charset="0"/>
              </a:rPr>
              <a:t>LE MÉDECIN DU TRAVAIL</a:t>
            </a:r>
            <a:endParaRPr lang="fr-FR" altLang="fr-FR" sz="2007" dirty="0">
              <a:solidFill>
                <a:prstClr val="black"/>
              </a:solidFill>
            </a:endParaRPr>
          </a:p>
          <a:p>
            <a:pPr eaLnBrk="0" hangingPunct="0"/>
            <a:r>
              <a:rPr lang="fr-FR" altLang="fr-FR" sz="2007" i="1" dirty="0">
                <a:solidFill>
                  <a:srgbClr val="D78336"/>
                </a:solidFill>
                <a:latin typeface="Calibri" pitchFamily="34" charset="0"/>
                <a:ea typeface="Calibri" pitchFamily="34" charset="0"/>
                <a:cs typeface="Times New Roman" pitchFamily="18" charset="0"/>
              </a:rPr>
              <a:t>45 salariés /  39,04 ETP  </a:t>
            </a:r>
            <a:r>
              <a:rPr lang="fr-FR" altLang="fr-FR" sz="1600" i="1" dirty="0">
                <a:solidFill>
                  <a:schemeClr val="accent5">
                    <a:lumMod val="75000"/>
                  </a:schemeClr>
                </a:solidFill>
                <a:latin typeface="Calibri" pitchFamily="34" charset="0"/>
                <a:ea typeface="Calibri" pitchFamily="34" charset="0"/>
                <a:cs typeface="Times New Roman" pitchFamily="18" charset="0"/>
              </a:rPr>
              <a:t> </a:t>
            </a:r>
            <a:r>
              <a:rPr lang="fr-FR" altLang="fr-FR" sz="1505" b="1" i="1" dirty="0">
                <a:solidFill>
                  <a:schemeClr val="accent1"/>
                </a:solidFill>
                <a:latin typeface="Calibri" pitchFamily="34" charset="0"/>
                <a:ea typeface="Calibri" pitchFamily="34" charset="0"/>
                <a:cs typeface="Times New Roman" pitchFamily="18" charset="0"/>
              </a:rPr>
              <a:t> </a:t>
            </a:r>
          </a:p>
          <a:p>
            <a:pPr eaLnBrk="0" hangingPunct="0"/>
            <a:endParaRPr lang="fr-FR" altLang="fr-FR" sz="2007" dirty="0">
              <a:solidFill>
                <a:prstClr val="black"/>
              </a:solidFill>
            </a:endParaRPr>
          </a:p>
          <a:p>
            <a:pPr eaLnBrk="0" hangingPunct="0"/>
            <a:r>
              <a:rPr lang="fr-FR" altLang="fr-FR" sz="2007" b="1" dirty="0">
                <a:solidFill>
                  <a:srgbClr val="5496AD"/>
                </a:solidFill>
                <a:latin typeface="Calibri" pitchFamily="34" charset="0"/>
                <a:ea typeface="Calibri" pitchFamily="34" charset="0"/>
                <a:cs typeface="Times New Roman" pitchFamily="18" charset="0"/>
              </a:rPr>
              <a:t>L’INFIRMIER(E) EN SANTÉ AU TRAVAIL</a:t>
            </a:r>
            <a:endParaRPr lang="fr-FR" altLang="fr-FR" sz="2007" dirty="0">
              <a:solidFill>
                <a:prstClr val="black"/>
              </a:solidFill>
            </a:endParaRPr>
          </a:p>
          <a:p>
            <a:pPr eaLnBrk="0" hangingPunct="0"/>
            <a:r>
              <a:rPr lang="fr-FR" altLang="fr-FR" sz="2007" i="1" dirty="0">
                <a:solidFill>
                  <a:srgbClr val="D78336"/>
                </a:solidFill>
                <a:latin typeface="Calibri" pitchFamily="34" charset="0"/>
                <a:ea typeface="Calibri" pitchFamily="34" charset="0"/>
                <a:cs typeface="Times New Roman" pitchFamily="18" charset="0"/>
              </a:rPr>
              <a:t>48 salariés / 45,97 ETP     </a:t>
            </a:r>
            <a:endParaRPr lang="fr-FR" altLang="fr-FR" sz="1600"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dirty="0">
              <a:solidFill>
                <a:prstClr val="black"/>
              </a:solidFill>
            </a:endParaRPr>
          </a:p>
          <a:p>
            <a:pPr eaLnBrk="0" hangingPunct="0"/>
            <a:r>
              <a:rPr lang="fr-FR" altLang="fr-FR" sz="2007" b="1" dirty="0">
                <a:solidFill>
                  <a:srgbClr val="5496AD"/>
                </a:solidFill>
                <a:latin typeface="Calibri" pitchFamily="34" charset="0"/>
                <a:ea typeface="Calibri" pitchFamily="34" charset="0"/>
                <a:cs typeface="Times New Roman" pitchFamily="18" charset="0"/>
              </a:rPr>
              <a:t>L’ASSISTANT(E) MÉDICAL(E) ET D’EQUIPE PLURIDISCIPLINAIRE</a:t>
            </a:r>
            <a:endParaRPr lang="fr-FR" altLang="fr-FR" sz="2007" dirty="0">
              <a:solidFill>
                <a:prstClr val="black"/>
              </a:solidFill>
            </a:endParaRPr>
          </a:p>
          <a:p>
            <a:pPr eaLnBrk="0" hangingPunct="0"/>
            <a:r>
              <a:rPr lang="fr-FR" altLang="fr-FR" sz="2007" dirty="0">
                <a:solidFill>
                  <a:srgbClr val="D78336"/>
                </a:solidFill>
                <a:latin typeface="Calibri" pitchFamily="34" charset="0"/>
                <a:ea typeface="Calibri" pitchFamily="34" charset="0"/>
                <a:cs typeface="Times New Roman" pitchFamily="18" charset="0"/>
              </a:rPr>
              <a:t>45 salariés/43,46 ETP  </a:t>
            </a:r>
            <a:r>
              <a:rPr lang="fr-FR" altLang="fr-FR" i="1" dirty="0">
                <a:solidFill>
                  <a:schemeClr val="accent5">
                    <a:lumMod val="75000"/>
                  </a:schemeClr>
                </a:solidFill>
                <a:latin typeface="Calibri" pitchFamily="34" charset="0"/>
                <a:ea typeface="Calibri" pitchFamily="34" charset="0"/>
                <a:cs typeface="Times New Roman" pitchFamily="18" charset="0"/>
              </a:rPr>
              <a:t> </a:t>
            </a:r>
            <a:endParaRPr lang="fr-FR" altLang="fr-FR" sz="1600" b="1"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dirty="0">
              <a:solidFill>
                <a:prstClr val="black"/>
              </a:solidFill>
            </a:endParaRPr>
          </a:p>
          <a:p>
            <a:pPr eaLnBrk="0" hangingPunct="0"/>
            <a:r>
              <a:rPr lang="fr-FR" altLang="fr-FR" sz="2007" b="1" dirty="0">
                <a:solidFill>
                  <a:srgbClr val="5496AD"/>
                </a:solidFill>
                <a:latin typeface="Calibri" pitchFamily="34" charset="0"/>
                <a:ea typeface="Calibri" pitchFamily="34" charset="0"/>
                <a:cs typeface="Times New Roman" pitchFamily="18" charset="0"/>
              </a:rPr>
              <a:t>L’ASSISTANT(E) DE SERVICE  DE SANTÉ AU TRAVAIL (ASST)</a:t>
            </a:r>
            <a:endParaRPr lang="fr-FR" altLang="fr-FR" sz="2007" dirty="0">
              <a:solidFill>
                <a:prstClr val="black"/>
              </a:solidFill>
            </a:endParaRPr>
          </a:p>
          <a:p>
            <a:pPr eaLnBrk="0" hangingPunct="0"/>
            <a:r>
              <a:rPr lang="fr-FR" altLang="fr-FR" sz="2007" i="1" dirty="0">
                <a:solidFill>
                  <a:srgbClr val="D78336"/>
                </a:solidFill>
                <a:latin typeface="Calibri" pitchFamily="34" charset="0"/>
                <a:ea typeface="Calibri" pitchFamily="34" charset="0"/>
                <a:cs typeface="Times New Roman" pitchFamily="18" charset="0"/>
              </a:rPr>
              <a:t>20 salariés / 19,42ETP  </a:t>
            </a:r>
            <a:r>
              <a:rPr lang="fr-FR" altLang="fr-FR" sz="1600" b="1" i="1" dirty="0">
                <a:solidFill>
                  <a:schemeClr val="accent5">
                    <a:lumMod val="75000"/>
                  </a:schemeClr>
                </a:solidFill>
                <a:latin typeface="Calibri" pitchFamily="34" charset="0"/>
                <a:ea typeface="Calibri" pitchFamily="34" charset="0"/>
                <a:cs typeface="Times New Roman" pitchFamily="18" charset="0"/>
              </a:rPr>
              <a:t> </a:t>
            </a:r>
            <a:endParaRPr lang="fr-FR" altLang="fr-FR" sz="1100" b="1"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dirty="0">
              <a:solidFill>
                <a:prstClr val="black"/>
              </a:solidFill>
            </a:endParaRPr>
          </a:p>
          <a:p>
            <a:pPr eaLnBrk="0" hangingPunct="0"/>
            <a:r>
              <a:rPr lang="fr-FR" altLang="fr-FR" sz="2007" b="1" dirty="0">
                <a:solidFill>
                  <a:srgbClr val="5496AD"/>
                </a:solidFill>
                <a:latin typeface="Calibri" pitchFamily="34" charset="0"/>
                <a:ea typeface="Calibri" pitchFamily="34" charset="0"/>
                <a:cs typeface="Times New Roman" pitchFamily="18" charset="0"/>
              </a:rPr>
              <a:t>L’INTERVENANT(E)  EN PRÉVENTION DES RISQUES PROFESSIONNELS (IPRP)</a:t>
            </a:r>
            <a:endParaRPr lang="fr-FR" altLang="fr-FR" sz="2007" dirty="0">
              <a:solidFill>
                <a:prstClr val="black"/>
              </a:solidFill>
            </a:endParaRPr>
          </a:p>
          <a:p>
            <a:pPr eaLnBrk="0" hangingPunct="0"/>
            <a:r>
              <a:rPr lang="fr-FR" altLang="fr-FR" sz="2007" i="1" dirty="0">
                <a:solidFill>
                  <a:srgbClr val="D78336"/>
                </a:solidFill>
                <a:latin typeface="Calibri" pitchFamily="34" charset="0"/>
                <a:ea typeface="Calibri" pitchFamily="34" charset="0"/>
                <a:cs typeface="Times New Roman" pitchFamily="18" charset="0"/>
              </a:rPr>
              <a:t>17 salariés / 16,74 ETP       </a:t>
            </a:r>
            <a:endParaRPr lang="fr-FR" altLang="fr-FR" sz="1100" b="1"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b="1" i="1" dirty="0">
              <a:solidFill>
                <a:srgbClr val="D78336"/>
              </a:solidFill>
              <a:latin typeface="Calibri" pitchFamily="34" charset="0"/>
              <a:ea typeface="Calibri" pitchFamily="34" charset="0"/>
              <a:cs typeface="Times New Roman" pitchFamily="18" charset="0"/>
            </a:endParaRPr>
          </a:p>
          <a:p>
            <a:pPr eaLnBrk="0" hangingPunct="0"/>
            <a:r>
              <a:rPr lang="fr-FR" altLang="fr-FR" sz="2007" b="1" dirty="0">
                <a:solidFill>
                  <a:srgbClr val="4BACC6">
                    <a:lumMod val="75000"/>
                  </a:srgbClr>
                </a:solidFill>
                <a:latin typeface="Calibri" pitchFamily="34" charset="0"/>
                <a:ea typeface="Calibri" pitchFamily="34" charset="0"/>
                <a:cs typeface="Times New Roman" pitchFamily="18" charset="0"/>
              </a:rPr>
              <a:t>L’ASSISTANTE SOCIALE ET  LES CONSEILLERES EN EMPLOI</a:t>
            </a:r>
            <a:endParaRPr lang="fr-FR" altLang="fr-FR" sz="2007" dirty="0">
              <a:solidFill>
                <a:srgbClr val="4BACC6">
                  <a:lumMod val="75000"/>
                </a:srgbClr>
              </a:solidFill>
            </a:endParaRPr>
          </a:p>
          <a:p>
            <a:pPr eaLnBrk="0" hangingPunct="0"/>
            <a:r>
              <a:rPr lang="fr-FR" altLang="fr-FR" sz="2007" i="1" dirty="0">
                <a:solidFill>
                  <a:srgbClr val="F79646">
                    <a:lumMod val="75000"/>
                  </a:srgbClr>
                </a:solidFill>
                <a:latin typeface="Calibri" pitchFamily="34" charset="0"/>
                <a:ea typeface="Calibri" pitchFamily="34" charset="0"/>
                <a:cs typeface="Times New Roman" pitchFamily="18" charset="0"/>
              </a:rPr>
              <a:t>5 salariés / 4,81 ETP   </a:t>
            </a:r>
            <a:endParaRPr lang="fr-FR" altLang="fr-FR" sz="1600" b="1"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b="1" i="1" dirty="0">
              <a:solidFill>
                <a:srgbClr val="F79646">
                  <a:lumMod val="75000"/>
                </a:srgbClr>
              </a:solidFill>
              <a:latin typeface="Calibri" pitchFamily="34" charset="0"/>
              <a:ea typeface="Calibri" pitchFamily="34" charset="0"/>
              <a:cs typeface="Times New Roman" pitchFamily="18" charset="0"/>
            </a:endParaRPr>
          </a:p>
          <a:p>
            <a:pPr eaLnBrk="0" hangingPunct="0"/>
            <a:r>
              <a:rPr lang="fr-FR" altLang="fr-FR" sz="2007" b="1" dirty="0">
                <a:solidFill>
                  <a:srgbClr val="4BACC6">
                    <a:lumMod val="75000"/>
                  </a:srgbClr>
                </a:solidFill>
                <a:latin typeface="Calibri" pitchFamily="34" charset="0"/>
                <a:ea typeface="Calibri" pitchFamily="34" charset="0"/>
                <a:cs typeface="Times New Roman" pitchFamily="18" charset="0"/>
              </a:rPr>
              <a:t>SERVICE FORMATION</a:t>
            </a:r>
            <a:endParaRPr lang="fr-FR" altLang="fr-FR" sz="2007" dirty="0">
              <a:solidFill>
                <a:srgbClr val="4BACC6">
                  <a:lumMod val="75000"/>
                </a:srgbClr>
              </a:solidFill>
            </a:endParaRPr>
          </a:p>
          <a:p>
            <a:pPr eaLnBrk="0" hangingPunct="0"/>
            <a:r>
              <a:rPr lang="fr-FR" altLang="fr-FR" sz="2007" i="1" dirty="0">
                <a:solidFill>
                  <a:srgbClr val="F79646">
                    <a:lumMod val="75000"/>
                  </a:srgbClr>
                </a:solidFill>
                <a:latin typeface="Calibri" pitchFamily="34" charset="0"/>
                <a:ea typeface="Calibri" pitchFamily="34" charset="0"/>
                <a:cs typeface="Times New Roman" pitchFamily="18" charset="0"/>
              </a:rPr>
              <a:t>0 salariés/ 0 ETP        </a:t>
            </a:r>
            <a:endParaRPr lang="fr-FR" altLang="fr-FR" sz="1600" b="1"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b="1" i="1" dirty="0">
              <a:solidFill>
                <a:srgbClr val="F79646">
                  <a:lumMod val="75000"/>
                </a:srgbClr>
              </a:solidFill>
              <a:latin typeface="Calibri" pitchFamily="34" charset="0"/>
              <a:ea typeface="Calibri" pitchFamily="34" charset="0"/>
              <a:cs typeface="Times New Roman" pitchFamily="18" charset="0"/>
            </a:endParaRPr>
          </a:p>
          <a:p>
            <a:pPr eaLnBrk="0" hangingPunct="0"/>
            <a:r>
              <a:rPr lang="fr-FR" altLang="fr-FR" sz="2007" b="1" dirty="0">
                <a:solidFill>
                  <a:srgbClr val="5496AD"/>
                </a:solidFill>
                <a:latin typeface="Calibri" pitchFamily="34" charset="0"/>
                <a:cs typeface="Times New Roman" pitchFamily="18" charset="0"/>
              </a:rPr>
              <a:t>SUPPORT ET TECHNIQUE</a:t>
            </a:r>
            <a:endParaRPr lang="fr-FR" altLang="fr-FR" sz="2007" dirty="0">
              <a:solidFill>
                <a:prstClr val="black"/>
              </a:solidFill>
            </a:endParaRPr>
          </a:p>
          <a:p>
            <a:pPr eaLnBrk="0" hangingPunct="0"/>
            <a:r>
              <a:rPr lang="fr-FR" altLang="fr-FR" sz="2007" i="1" dirty="0">
                <a:solidFill>
                  <a:srgbClr val="D78336"/>
                </a:solidFill>
                <a:latin typeface="Calibri" pitchFamily="34" charset="0"/>
                <a:ea typeface="Calibri" pitchFamily="34" charset="0"/>
                <a:cs typeface="Times New Roman" pitchFamily="18" charset="0"/>
              </a:rPr>
              <a:t>11 salariés / 11,12 ETP  </a:t>
            </a:r>
            <a:endParaRPr lang="fr-FR" altLang="fr-FR" sz="1600" i="1" dirty="0">
              <a:solidFill>
                <a:schemeClr val="accent5">
                  <a:lumMod val="75000"/>
                </a:schemeClr>
              </a:solidFill>
              <a:latin typeface="Calibri" pitchFamily="34" charset="0"/>
              <a:ea typeface="Calibri" pitchFamily="34" charset="0"/>
              <a:cs typeface="Times New Roman" pitchFamily="18" charset="0"/>
            </a:endParaRPr>
          </a:p>
          <a:p>
            <a:pPr eaLnBrk="0" hangingPunct="0"/>
            <a:endParaRPr lang="fr-FR" altLang="fr-FR" sz="2007" b="1" i="1" dirty="0">
              <a:solidFill>
                <a:srgbClr val="4BACC6">
                  <a:lumMod val="75000"/>
                </a:srgbClr>
              </a:solidFill>
              <a:latin typeface="Calibri" pitchFamily="34" charset="0"/>
              <a:ea typeface="Calibri" pitchFamily="34" charset="0"/>
              <a:cs typeface="Times New Roman" pitchFamily="18" charset="0"/>
            </a:endParaRPr>
          </a:p>
          <a:p>
            <a:pPr eaLnBrk="0" hangingPunct="0"/>
            <a:r>
              <a:rPr lang="fr-FR" altLang="fr-FR" sz="2007" b="1" dirty="0">
                <a:solidFill>
                  <a:srgbClr val="5496AD"/>
                </a:solidFill>
                <a:latin typeface="Calibri" pitchFamily="34" charset="0"/>
                <a:ea typeface="Calibri" pitchFamily="34" charset="0"/>
                <a:cs typeface="Times New Roman" pitchFamily="18" charset="0"/>
              </a:rPr>
              <a:t>PERSONNEL ADMINISTRATIF ET DIRECTION</a:t>
            </a:r>
            <a:endParaRPr lang="fr-FR" altLang="fr-FR" sz="2007" dirty="0">
              <a:solidFill>
                <a:prstClr val="black"/>
              </a:solidFill>
            </a:endParaRPr>
          </a:p>
          <a:p>
            <a:pPr eaLnBrk="0" hangingPunct="0"/>
            <a:r>
              <a:rPr lang="fr-FR" altLang="fr-FR" sz="2007" i="1" dirty="0">
                <a:solidFill>
                  <a:srgbClr val="D78336"/>
                </a:solidFill>
                <a:latin typeface="Calibri" pitchFamily="34" charset="0"/>
                <a:ea typeface="Calibri" pitchFamily="34" charset="0"/>
                <a:cs typeface="Times New Roman" pitchFamily="18" charset="0"/>
              </a:rPr>
              <a:t>14 salariés / 13,35 ETP     </a:t>
            </a:r>
            <a:endParaRPr lang="fr-FR" sz="1600" dirty="0">
              <a:solidFill>
                <a:schemeClr val="accent5">
                  <a:lumMod val="75000"/>
                </a:schemeClr>
              </a:solidFill>
            </a:endParaRPr>
          </a:p>
        </p:txBody>
      </p:sp>
      <p:sp>
        <p:nvSpPr>
          <p:cNvPr id="10" name="ZoneTexte 9">
            <a:extLst>
              <a:ext uri="{FF2B5EF4-FFF2-40B4-BE49-F238E27FC236}">
                <a16:creationId xmlns:a16="http://schemas.microsoft.com/office/drawing/2014/main" id="{C89A1185-1442-4D9F-A802-42D36789BF9C}"/>
              </a:ext>
            </a:extLst>
          </p:cNvPr>
          <p:cNvSpPr txBox="1"/>
          <p:nvPr/>
        </p:nvSpPr>
        <p:spPr>
          <a:xfrm>
            <a:off x="10414668" y="2309678"/>
            <a:ext cx="7967791" cy="452560"/>
          </a:xfrm>
          <a:prstGeom prst="rect">
            <a:avLst/>
          </a:prstGeom>
          <a:noFill/>
        </p:spPr>
        <p:txBody>
          <a:bodyPr wrap="square" rtlCol="0">
            <a:spAutoFit/>
          </a:bodyPr>
          <a:lstStyle/>
          <a:p>
            <a:r>
              <a:rPr lang="fr-FR" sz="2341" b="1" dirty="0">
                <a:solidFill>
                  <a:srgbClr val="4BACC6">
                    <a:lumMod val="75000"/>
                  </a:srgbClr>
                </a:solidFill>
                <a:latin typeface="Calibri"/>
              </a:rPr>
              <a:t> (205 salariés / 193,91 ETP)  </a:t>
            </a:r>
          </a:p>
        </p:txBody>
      </p:sp>
    </p:spTree>
    <p:extLst>
      <p:ext uri="{BB962C8B-B14F-4D97-AF65-F5344CB8AC3E}">
        <p14:creationId xmlns:p14="http://schemas.microsoft.com/office/powerpoint/2010/main" val="190961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Données stockées 7"/>
          <p:cNvSpPr/>
          <p:nvPr/>
        </p:nvSpPr>
        <p:spPr>
          <a:xfrm rot="5182807">
            <a:off x="8034353" y="-9772798"/>
            <a:ext cx="4007922" cy="20692963"/>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2827248" y="323080"/>
            <a:ext cx="10831284" cy="955675"/>
          </a:xfrm>
          <a:prstGeom prst="rect">
            <a:avLst/>
          </a:prstGeom>
        </p:spPr>
        <p:txBody>
          <a:bodyPr anchor="b" anchorCtr="0">
            <a:noAutofit/>
          </a:bodyPr>
          <a:lstStyle/>
          <a:p>
            <a:pPr defTabSz="1529060">
              <a:defRPr/>
            </a:pPr>
            <a:r>
              <a:rPr lang="fr-FR" sz="4682" b="1" dirty="0">
                <a:solidFill>
                  <a:schemeClr val="bg1"/>
                </a:solidFill>
                <a:latin typeface="Comfortaa" panose="00000500000000000000" pitchFamily="2" charset="0"/>
              </a:rPr>
              <a:t>Effectifs au 31 décembre 2023</a:t>
            </a:r>
          </a:p>
        </p:txBody>
      </p:sp>
      <p:pic>
        <p:nvPicPr>
          <p:cNvPr id="6" name="Picture 5"/>
          <p:cNvPicPr>
            <a:picLocks noChangeAspect="1" noChangeArrowheads="1"/>
          </p:cNvPicPr>
          <p:nvPr/>
        </p:nvPicPr>
        <p:blipFill rotWithShape="1">
          <a:blip r:embed="rId3">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6407" t="21666" r="49413" b="17222"/>
          <a:stretch/>
        </p:blipFill>
        <p:spPr bwMode="auto">
          <a:xfrm>
            <a:off x="12745405" y="2940235"/>
            <a:ext cx="4929855" cy="7008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Graphique 13">
            <a:extLst>
              <a:ext uri="{FF2B5EF4-FFF2-40B4-BE49-F238E27FC236}">
                <a16:creationId xmlns:a16="http://schemas.microsoft.com/office/drawing/2014/main" id="{00000000-0008-0000-0000-000006000000}"/>
              </a:ext>
            </a:extLst>
          </p:cNvPr>
          <p:cNvGraphicFramePr>
            <a:graphicFrameLocks/>
          </p:cNvGraphicFramePr>
          <p:nvPr/>
        </p:nvGraphicFramePr>
        <p:xfrm>
          <a:off x="10654117" y="1637201"/>
          <a:ext cx="5177775" cy="49369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Graphique 1" descr="&#10;" title="OPSAT">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963120224"/>
              </p:ext>
            </p:extLst>
          </p:nvPr>
        </p:nvGraphicFramePr>
        <p:xfrm>
          <a:off x="9671050" y="2113666"/>
          <a:ext cx="10281067" cy="76802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Graphique 2">
            <a:extLst>
              <a:ext uri="{FF2B5EF4-FFF2-40B4-BE49-F238E27FC236}">
                <a16:creationId xmlns:a16="http://schemas.microsoft.com/office/drawing/2014/main" id="{00000000-0008-0000-0000-000006000000}"/>
              </a:ext>
            </a:extLst>
          </p:cNvPr>
          <p:cNvGraphicFramePr>
            <a:graphicFrameLocks/>
          </p:cNvGraphicFramePr>
          <p:nvPr/>
        </p:nvGraphicFramePr>
        <p:xfrm>
          <a:off x="11248822" y="1450600"/>
          <a:ext cx="6148445" cy="49369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Graphique 4">
            <a:extLst>
              <a:ext uri="{FF2B5EF4-FFF2-40B4-BE49-F238E27FC236}">
                <a16:creationId xmlns:a16="http://schemas.microsoft.com/office/drawing/2014/main" id="{00000000-0008-0000-0000-000007000000}"/>
              </a:ext>
            </a:extLst>
          </p:cNvPr>
          <p:cNvGraphicFramePr>
            <a:graphicFrameLocks/>
          </p:cNvGraphicFramePr>
          <p:nvPr/>
        </p:nvGraphicFramePr>
        <p:xfrm>
          <a:off x="11349213" y="6187644"/>
          <a:ext cx="6048053" cy="448335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Graphique 6">
            <a:extLst>
              <a:ext uri="{FF2B5EF4-FFF2-40B4-BE49-F238E27FC236}">
                <a16:creationId xmlns:a16="http://schemas.microsoft.com/office/drawing/2014/main" id="{1298A336-4927-7BBC-1D30-19EBFC6111F0}"/>
              </a:ext>
            </a:extLst>
          </p:cNvPr>
          <p:cNvGraphicFramePr>
            <a:graphicFrameLocks/>
          </p:cNvGraphicFramePr>
          <p:nvPr>
            <p:extLst>
              <p:ext uri="{D42A27DB-BD31-4B8C-83A1-F6EECF244321}">
                <p14:modId xmlns:p14="http://schemas.microsoft.com/office/powerpoint/2010/main" val="923842365"/>
              </p:ext>
            </p:extLst>
          </p:nvPr>
        </p:nvGraphicFramePr>
        <p:xfrm>
          <a:off x="1507604" y="3644346"/>
          <a:ext cx="8011046" cy="658550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4865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43401" y="1745892"/>
            <a:ext cx="4868545" cy="9408160"/>
          </a:xfrm>
          <a:custGeom>
            <a:avLst/>
            <a:gdLst/>
            <a:ahLst/>
            <a:cxnLst/>
            <a:rect l="l" t="t" r="r" b="b"/>
            <a:pathLst>
              <a:path w="4868545" h="9408160">
                <a:moveTo>
                  <a:pt x="4527619" y="9408089"/>
                </a:moveTo>
                <a:lnTo>
                  <a:pt x="340300" y="9408089"/>
                </a:lnTo>
                <a:lnTo>
                  <a:pt x="332285" y="9407099"/>
                </a:lnTo>
                <a:lnTo>
                  <a:pt x="294697" y="9399615"/>
                </a:lnTo>
                <a:lnTo>
                  <a:pt x="258093" y="9388495"/>
                </a:lnTo>
                <a:lnTo>
                  <a:pt x="222710" y="9373817"/>
                </a:lnTo>
                <a:lnTo>
                  <a:pt x="189044" y="9355797"/>
                </a:lnTo>
                <a:lnTo>
                  <a:pt x="157232" y="9334513"/>
                </a:lnTo>
                <a:lnTo>
                  <a:pt x="114062" y="9297252"/>
                </a:lnTo>
                <a:lnTo>
                  <a:pt x="88213" y="9268706"/>
                </a:lnTo>
                <a:lnTo>
                  <a:pt x="55266" y="9221851"/>
                </a:lnTo>
                <a:lnTo>
                  <a:pt x="37307" y="9188204"/>
                </a:lnTo>
                <a:lnTo>
                  <a:pt x="22677" y="9152822"/>
                </a:lnTo>
                <a:lnTo>
                  <a:pt x="11629" y="9116334"/>
                </a:lnTo>
                <a:lnTo>
                  <a:pt x="4178" y="9078758"/>
                </a:lnTo>
                <a:lnTo>
                  <a:pt x="0" y="9021881"/>
                </a:lnTo>
                <a:lnTo>
                  <a:pt x="0" y="389433"/>
                </a:lnTo>
                <a:lnTo>
                  <a:pt x="1875" y="351262"/>
                </a:lnTo>
                <a:lnTo>
                  <a:pt x="7495" y="313398"/>
                </a:lnTo>
                <a:lnTo>
                  <a:pt x="16768" y="276387"/>
                </a:lnTo>
                <a:lnTo>
                  <a:pt x="29660" y="240365"/>
                </a:lnTo>
                <a:lnTo>
                  <a:pt x="45983" y="205855"/>
                </a:lnTo>
                <a:lnTo>
                  <a:pt x="65674" y="173012"/>
                </a:lnTo>
                <a:lnTo>
                  <a:pt x="88397" y="142379"/>
                </a:lnTo>
                <a:lnTo>
                  <a:pt x="114068" y="114056"/>
                </a:lnTo>
                <a:lnTo>
                  <a:pt x="142379" y="88397"/>
                </a:lnTo>
                <a:lnTo>
                  <a:pt x="173092" y="65620"/>
                </a:lnTo>
                <a:lnTo>
                  <a:pt x="205855" y="45983"/>
                </a:lnTo>
                <a:lnTo>
                  <a:pt x="240409" y="29641"/>
                </a:lnTo>
                <a:lnTo>
                  <a:pt x="276387" y="16768"/>
                </a:lnTo>
                <a:lnTo>
                  <a:pt x="313479" y="7479"/>
                </a:lnTo>
                <a:lnTo>
                  <a:pt x="351262" y="1875"/>
                </a:lnTo>
                <a:lnTo>
                  <a:pt x="389433" y="0"/>
                </a:lnTo>
                <a:lnTo>
                  <a:pt x="4478491" y="0"/>
                </a:lnTo>
                <a:lnTo>
                  <a:pt x="4516659" y="1875"/>
                </a:lnTo>
                <a:lnTo>
                  <a:pt x="4554474" y="7485"/>
                </a:lnTo>
                <a:lnTo>
                  <a:pt x="4591869" y="16875"/>
                </a:lnTo>
                <a:lnTo>
                  <a:pt x="4645188" y="37485"/>
                </a:lnTo>
                <a:lnTo>
                  <a:pt x="4678804" y="55472"/>
                </a:lnTo>
                <a:lnTo>
                  <a:pt x="4710669" y="76786"/>
                </a:lnTo>
                <a:lnTo>
                  <a:pt x="4740147" y="101005"/>
                </a:lnTo>
                <a:lnTo>
                  <a:pt x="4767196" y="128083"/>
                </a:lnTo>
                <a:lnTo>
                  <a:pt x="4791358" y="157551"/>
                </a:lnTo>
                <a:lnTo>
                  <a:pt x="4812605" y="189377"/>
                </a:lnTo>
                <a:lnTo>
                  <a:pt x="4838276" y="240403"/>
                </a:lnTo>
                <a:lnTo>
                  <a:pt x="4851239" y="276688"/>
                </a:lnTo>
                <a:lnTo>
                  <a:pt x="4863732" y="332484"/>
                </a:lnTo>
                <a:lnTo>
                  <a:pt x="4867456" y="370423"/>
                </a:lnTo>
                <a:lnTo>
                  <a:pt x="4867920" y="389433"/>
                </a:lnTo>
                <a:lnTo>
                  <a:pt x="4867920" y="9021881"/>
                </a:lnTo>
                <a:lnTo>
                  <a:pt x="4866007" y="9060396"/>
                </a:lnTo>
                <a:lnTo>
                  <a:pt x="4856214" y="9116640"/>
                </a:lnTo>
                <a:lnTo>
                  <a:pt x="4845129" y="9153148"/>
                </a:lnTo>
                <a:lnTo>
                  <a:pt x="4830476" y="9188498"/>
                </a:lnTo>
                <a:lnTo>
                  <a:pt x="4812497" y="9222119"/>
                </a:lnTo>
                <a:lnTo>
                  <a:pt x="4791199" y="9253976"/>
                </a:lnTo>
                <a:lnTo>
                  <a:pt x="4766995" y="9283456"/>
                </a:lnTo>
                <a:lnTo>
                  <a:pt x="4739879" y="9310553"/>
                </a:lnTo>
                <a:lnTo>
                  <a:pt x="4710396" y="9334732"/>
                </a:lnTo>
                <a:lnTo>
                  <a:pt x="4678522" y="9356010"/>
                </a:lnTo>
                <a:lnTo>
                  <a:pt x="4627515" y="9381670"/>
                </a:lnTo>
                <a:lnTo>
                  <a:pt x="4591274" y="9394620"/>
                </a:lnTo>
                <a:lnTo>
                  <a:pt x="4535541" y="9407112"/>
                </a:lnTo>
                <a:lnTo>
                  <a:pt x="4527619" y="9408089"/>
                </a:lnTo>
                <a:close/>
              </a:path>
            </a:pathLst>
          </a:custGeom>
          <a:solidFill>
            <a:srgbClr val="FFC000">
              <a:alpha val="14999"/>
            </a:srgbClr>
          </a:solidFill>
        </p:spPr>
        <p:txBody>
          <a:bodyPr wrap="square" lIns="0" tIns="0" rIns="0" bIns="0" rtlCol="0"/>
          <a:lstStyle/>
          <a:p>
            <a:endParaRPr/>
          </a:p>
        </p:txBody>
      </p:sp>
      <p:grpSp>
        <p:nvGrpSpPr>
          <p:cNvPr id="3" name="object 3"/>
          <p:cNvGrpSpPr/>
          <p:nvPr/>
        </p:nvGrpSpPr>
        <p:grpSpPr>
          <a:xfrm>
            <a:off x="603250" y="1745892"/>
            <a:ext cx="4868545" cy="9408160"/>
            <a:chOff x="596840" y="1319331"/>
            <a:chExt cx="4868545" cy="9408160"/>
          </a:xfrm>
        </p:grpSpPr>
        <p:sp>
          <p:nvSpPr>
            <p:cNvPr id="4" name="object 4"/>
            <p:cNvSpPr/>
            <p:nvPr/>
          </p:nvSpPr>
          <p:spPr>
            <a:xfrm>
              <a:off x="596840" y="1319331"/>
              <a:ext cx="4868545" cy="9408160"/>
            </a:xfrm>
            <a:custGeom>
              <a:avLst/>
              <a:gdLst/>
              <a:ahLst/>
              <a:cxnLst/>
              <a:rect l="l" t="t" r="r" b="b"/>
              <a:pathLst>
                <a:path w="4868545" h="9408160">
                  <a:moveTo>
                    <a:pt x="4527619" y="9408089"/>
                  </a:moveTo>
                  <a:lnTo>
                    <a:pt x="340300" y="9408089"/>
                  </a:lnTo>
                  <a:lnTo>
                    <a:pt x="332291" y="9407100"/>
                  </a:lnTo>
                  <a:lnTo>
                    <a:pt x="294706" y="9399617"/>
                  </a:lnTo>
                  <a:lnTo>
                    <a:pt x="258110" y="9388501"/>
                  </a:lnTo>
                  <a:lnTo>
                    <a:pt x="222736" y="9373830"/>
                  </a:lnTo>
                  <a:lnTo>
                    <a:pt x="189076" y="9355817"/>
                  </a:lnTo>
                  <a:lnTo>
                    <a:pt x="157259" y="9334533"/>
                  </a:lnTo>
                  <a:lnTo>
                    <a:pt x="114062" y="9297252"/>
                  </a:lnTo>
                  <a:lnTo>
                    <a:pt x="88228" y="9268725"/>
                  </a:lnTo>
                  <a:lnTo>
                    <a:pt x="55299" y="9221907"/>
                  </a:lnTo>
                  <a:lnTo>
                    <a:pt x="37328" y="9188249"/>
                  </a:lnTo>
                  <a:lnTo>
                    <a:pt x="22685" y="9152846"/>
                  </a:lnTo>
                  <a:lnTo>
                    <a:pt x="11637" y="9116364"/>
                  </a:lnTo>
                  <a:lnTo>
                    <a:pt x="4182" y="9078785"/>
                  </a:lnTo>
                  <a:lnTo>
                    <a:pt x="463" y="9040845"/>
                  </a:lnTo>
                  <a:lnTo>
                    <a:pt x="0" y="389433"/>
                  </a:lnTo>
                  <a:lnTo>
                    <a:pt x="483" y="370088"/>
                  </a:lnTo>
                  <a:lnTo>
                    <a:pt x="4237" y="332151"/>
                  </a:lnTo>
                  <a:lnTo>
                    <a:pt x="11731" y="294579"/>
                  </a:lnTo>
                  <a:lnTo>
                    <a:pt x="22813" y="258105"/>
                  </a:lnTo>
                  <a:lnTo>
                    <a:pt x="37492" y="222718"/>
                  </a:lnTo>
                  <a:lnTo>
                    <a:pt x="55479" y="189103"/>
                  </a:lnTo>
                  <a:lnTo>
                    <a:pt x="76783" y="157256"/>
                  </a:lnTo>
                  <a:lnTo>
                    <a:pt x="100980" y="127799"/>
                  </a:lnTo>
                  <a:lnTo>
                    <a:pt x="128088" y="100720"/>
                  </a:lnTo>
                  <a:lnTo>
                    <a:pt x="157570" y="76549"/>
                  </a:lnTo>
                  <a:lnTo>
                    <a:pt x="189434" y="55282"/>
                  </a:lnTo>
                  <a:lnTo>
                    <a:pt x="223059" y="37329"/>
                  </a:lnTo>
                  <a:lnTo>
                    <a:pt x="258465" y="22685"/>
                  </a:lnTo>
                  <a:lnTo>
                    <a:pt x="294954" y="11636"/>
                  </a:lnTo>
                  <a:lnTo>
                    <a:pt x="332530" y="4182"/>
                  </a:lnTo>
                  <a:lnTo>
                    <a:pt x="370463" y="463"/>
                  </a:lnTo>
                  <a:lnTo>
                    <a:pt x="389433" y="0"/>
                  </a:lnTo>
                  <a:lnTo>
                    <a:pt x="4478491" y="0"/>
                  </a:lnTo>
                  <a:lnTo>
                    <a:pt x="4516659" y="1875"/>
                  </a:lnTo>
                  <a:lnTo>
                    <a:pt x="4554472" y="7485"/>
                  </a:lnTo>
                  <a:lnTo>
                    <a:pt x="4591534" y="16768"/>
                  </a:lnTo>
                  <a:lnTo>
                    <a:pt x="4627533" y="29651"/>
                  </a:lnTo>
                  <a:lnTo>
                    <a:pt x="4662365" y="46149"/>
                  </a:lnTo>
                  <a:lnTo>
                    <a:pt x="4710645" y="76768"/>
                  </a:lnTo>
                  <a:lnTo>
                    <a:pt x="4740112" y="100972"/>
                  </a:lnTo>
                  <a:lnTo>
                    <a:pt x="4767175" y="128060"/>
                  </a:lnTo>
                  <a:lnTo>
                    <a:pt x="4791345" y="157533"/>
                  </a:lnTo>
                  <a:lnTo>
                    <a:pt x="4812615" y="189394"/>
                  </a:lnTo>
                  <a:lnTo>
                    <a:pt x="4830569" y="223010"/>
                  </a:lnTo>
                  <a:lnTo>
                    <a:pt x="4845222" y="258429"/>
                  </a:lnTo>
                  <a:lnTo>
                    <a:pt x="4856275" y="294913"/>
                  </a:lnTo>
                  <a:lnTo>
                    <a:pt x="4863734" y="332500"/>
                  </a:lnTo>
                  <a:lnTo>
                    <a:pt x="4867920" y="389433"/>
                  </a:lnTo>
                  <a:lnTo>
                    <a:pt x="4867920" y="9021881"/>
                  </a:lnTo>
                  <a:lnTo>
                    <a:pt x="4867441" y="9041175"/>
                  </a:lnTo>
                  <a:lnTo>
                    <a:pt x="4860437" y="9097854"/>
                  </a:lnTo>
                  <a:lnTo>
                    <a:pt x="4851087" y="9135132"/>
                  </a:lnTo>
                  <a:lnTo>
                    <a:pt x="4830467" y="9188516"/>
                  </a:lnTo>
                  <a:lnTo>
                    <a:pt x="4812490" y="9222130"/>
                  </a:lnTo>
                  <a:lnTo>
                    <a:pt x="4791212" y="9253959"/>
                  </a:lnTo>
                  <a:lnTo>
                    <a:pt x="4767002" y="9283448"/>
                  </a:lnTo>
                  <a:lnTo>
                    <a:pt x="4739891" y="9310542"/>
                  </a:lnTo>
                  <a:lnTo>
                    <a:pt x="4710383" y="9334741"/>
                  </a:lnTo>
                  <a:lnTo>
                    <a:pt x="4678489" y="9356029"/>
                  </a:lnTo>
                  <a:lnTo>
                    <a:pt x="4627516" y="9381670"/>
                  </a:lnTo>
                  <a:lnTo>
                    <a:pt x="4591262" y="9394624"/>
                  </a:lnTo>
                  <a:lnTo>
                    <a:pt x="4535542" y="9407112"/>
                  </a:lnTo>
                  <a:lnTo>
                    <a:pt x="4527619" y="9408089"/>
                  </a:lnTo>
                  <a:close/>
                </a:path>
              </a:pathLst>
            </a:custGeom>
            <a:solidFill>
              <a:srgbClr val="003FE2">
                <a:alpha val="14999"/>
              </a:srgbClr>
            </a:solidFill>
          </p:spPr>
          <p:txBody>
            <a:bodyPr wrap="square" lIns="0" tIns="0" rIns="0" bIns="0" rtlCol="0"/>
            <a:lstStyle/>
            <a:p>
              <a:endParaRPr/>
            </a:p>
          </p:txBody>
        </p:sp>
        <p:sp>
          <p:nvSpPr>
            <p:cNvPr id="5" name="object 5"/>
            <p:cNvSpPr/>
            <p:nvPr/>
          </p:nvSpPr>
          <p:spPr>
            <a:xfrm>
              <a:off x="1869053" y="1319331"/>
              <a:ext cx="2419350" cy="722630"/>
            </a:xfrm>
            <a:custGeom>
              <a:avLst/>
              <a:gdLst/>
              <a:ahLst/>
              <a:cxnLst/>
              <a:rect l="l" t="t" r="r" b="b"/>
              <a:pathLst>
                <a:path w="2419350" h="722630">
                  <a:moveTo>
                    <a:pt x="2329944" y="722491"/>
                  </a:moveTo>
                  <a:lnTo>
                    <a:pt x="91534" y="722491"/>
                  </a:lnTo>
                  <a:lnTo>
                    <a:pt x="87806" y="721940"/>
                  </a:lnTo>
                  <a:lnTo>
                    <a:pt x="48600" y="705872"/>
                  </a:lnTo>
                  <a:lnTo>
                    <a:pt x="18529" y="676027"/>
                  </a:lnTo>
                  <a:lnTo>
                    <a:pt x="2167" y="636946"/>
                  </a:lnTo>
                  <a:lnTo>
                    <a:pt x="0" y="615355"/>
                  </a:lnTo>
                  <a:lnTo>
                    <a:pt x="0" y="108592"/>
                  </a:lnTo>
                  <a:lnTo>
                    <a:pt x="8266" y="67035"/>
                  </a:lnTo>
                  <a:lnTo>
                    <a:pt x="31805" y="31805"/>
                  </a:lnTo>
                  <a:lnTo>
                    <a:pt x="67035" y="8266"/>
                  </a:lnTo>
                  <a:lnTo>
                    <a:pt x="108590" y="0"/>
                  </a:lnTo>
                  <a:lnTo>
                    <a:pt x="2312887" y="0"/>
                  </a:lnTo>
                  <a:lnTo>
                    <a:pt x="2354448" y="8268"/>
                  </a:lnTo>
                  <a:lnTo>
                    <a:pt x="2389676" y="31810"/>
                  </a:lnTo>
                  <a:lnTo>
                    <a:pt x="2413216" y="67044"/>
                  </a:lnTo>
                  <a:lnTo>
                    <a:pt x="2418774" y="84862"/>
                  </a:lnTo>
                  <a:lnTo>
                    <a:pt x="2418774" y="639084"/>
                  </a:lnTo>
                  <a:lnTo>
                    <a:pt x="2403406" y="675343"/>
                  </a:lnTo>
                  <a:lnTo>
                    <a:pt x="2373555" y="705420"/>
                  </a:lnTo>
                  <a:lnTo>
                    <a:pt x="2334469" y="721781"/>
                  </a:lnTo>
                  <a:lnTo>
                    <a:pt x="2329944" y="722491"/>
                  </a:lnTo>
                  <a:close/>
                </a:path>
              </a:pathLst>
            </a:custGeom>
            <a:solidFill>
              <a:srgbClr val="003FE2">
                <a:alpha val="19999"/>
              </a:srgbClr>
            </a:solidFill>
          </p:spPr>
          <p:txBody>
            <a:bodyPr wrap="square" lIns="0" tIns="0" rIns="0" bIns="0" rtlCol="0"/>
            <a:lstStyle/>
            <a:p>
              <a:endParaRPr/>
            </a:p>
          </p:txBody>
        </p:sp>
      </p:grpSp>
      <p:sp>
        <p:nvSpPr>
          <p:cNvPr id="9" name="object 9"/>
          <p:cNvSpPr txBox="1"/>
          <p:nvPr/>
        </p:nvSpPr>
        <p:spPr>
          <a:xfrm>
            <a:off x="8697931" y="327655"/>
            <a:ext cx="2696210" cy="427990"/>
          </a:xfrm>
          <a:prstGeom prst="rect">
            <a:avLst/>
          </a:prstGeom>
        </p:spPr>
        <p:txBody>
          <a:bodyPr vert="horz" wrap="square" lIns="0" tIns="17145" rIns="0" bIns="0" rtlCol="0">
            <a:spAutoFit/>
          </a:bodyPr>
          <a:lstStyle/>
          <a:p>
            <a:pPr marL="12700">
              <a:lnSpc>
                <a:spcPct val="100000"/>
              </a:lnSpc>
              <a:spcBef>
                <a:spcPts val="135"/>
              </a:spcBef>
            </a:pPr>
            <a:r>
              <a:rPr sz="2600" b="1" dirty="0">
                <a:solidFill>
                  <a:srgbClr val="FFFFFF"/>
                </a:solidFill>
                <a:latin typeface="Segoe UI"/>
                <a:cs typeface="Segoe UI"/>
              </a:rPr>
              <a:t>Effectifs</a:t>
            </a:r>
            <a:r>
              <a:rPr sz="2600" b="1" spc="75" dirty="0">
                <a:solidFill>
                  <a:srgbClr val="FFFFFF"/>
                </a:solidFill>
                <a:latin typeface="Segoe UI"/>
                <a:cs typeface="Segoe UI"/>
              </a:rPr>
              <a:t> </a:t>
            </a:r>
            <a:r>
              <a:rPr sz="2600" b="1" dirty="0">
                <a:solidFill>
                  <a:srgbClr val="FFFFFF"/>
                </a:solidFill>
                <a:latin typeface="Segoe UI"/>
                <a:cs typeface="Segoe UI"/>
              </a:rPr>
              <a:t>du</a:t>
            </a:r>
            <a:r>
              <a:rPr sz="2600" b="1" spc="75" dirty="0">
                <a:solidFill>
                  <a:srgbClr val="FFFFFF"/>
                </a:solidFill>
                <a:latin typeface="Segoe UI"/>
                <a:cs typeface="Segoe UI"/>
              </a:rPr>
              <a:t> </a:t>
            </a:r>
            <a:r>
              <a:rPr sz="2600" b="1" spc="-20" dirty="0">
                <a:solidFill>
                  <a:srgbClr val="FFFFFF"/>
                </a:solidFill>
                <a:latin typeface="Segoe UI"/>
                <a:cs typeface="Segoe UI"/>
              </a:rPr>
              <a:t>privé</a:t>
            </a:r>
            <a:endParaRPr sz="2600">
              <a:latin typeface="Segoe UI"/>
              <a:cs typeface="Segoe UI"/>
            </a:endParaRPr>
          </a:p>
        </p:txBody>
      </p:sp>
      <p:sp>
        <p:nvSpPr>
          <p:cNvPr id="10" name="object 10"/>
          <p:cNvSpPr/>
          <p:nvPr/>
        </p:nvSpPr>
        <p:spPr>
          <a:xfrm>
            <a:off x="11527001" y="4172519"/>
            <a:ext cx="7900670" cy="5670550"/>
          </a:xfrm>
          <a:custGeom>
            <a:avLst/>
            <a:gdLst/>
            <a:ahLst/>
            <a:cxnLst/>
            <a:rect l="l" t="t" r="r" b="b"/>
            <a:pathLst>
              <a:path w="7900669" h="5670550">
                <a:moveTo>
                  <a:pt x="0" y="5363710"/>
                </a:moveTo>
                <a:lnTo>
                  <a:pt x="0" y="306273"/>
                </a:lnTo>
                <a:lnTo>
                  <a:pt x="92" y="298754"/>
                </a:lnTo>
                <a:lnTo>
                  <a:pt x="4508" y="253914"/>
                </a:lnTo>
                <a:lnTo>
                  <a:pt x="15458" y="210198"/>
                </a:lnTo>
                <a:lnTo>
                  <a:pt x="32701" y="168571"/>
                </a:lnTo>
                <a:lnTo>
                  <a:pt x="55870" y="129916"/>
                </a:lnTo>
                <a:lnTo>
                  <a:pt x="84454" y="95087"/>
                </a:lnTo>
                <a:lnTo>
                  <a:pt x="117846" y="64822"/>
                </a:lnTo>
                <a:lnTo>
                  <a:pt x="155309" y="39789"/>
                </a:lnTo>
                <a:lnTo>
                  <a:pt x="196049" y="20521"/>
                </a:lnTo>
                <a:lnTo>
                  <a:pt x="239166" y="7442"/>
                </a:lnTo>
                <a:lnTo>
                  <a:pt x="283744" y="829"/>
                </a:lnTo>
                <a:lnTo>
                  <a:pt x="306273" y="0"/>
                </a:lnTo>
                <a:lnTo>
                  <a:pt x="7594009" y="0"/>
                </a:lnTo>
                <a:lnTo>
                  <a:pt x="7638948" y="3314"/>
                </a:lnTo>
                <a:lnTo>
                  <a:pt x="7682915" y="13188"/>
                </a:lnTo>
                <a:lnTo>
                  <a:pt x="7724957" y="29405"/>
                </a:lnTo>
                <a:lnTo>
                  <a:pt x="7764164" y="51616"/>
                </a:lnTo>
                <a:lnTo>
                  <a:pt x="7799689" y="79339"/>
                </a:lnTo>
                <a:lnTo>
                  <a:pt x="7830761" y="111975"/>
                </a:lnTo>
                <a:lnTo>
                  <a:pt x="7856708" y="148817"/>
                </a:lnTo>
                <a:lnTo>
                  <a:pt x="7876967" y="189067"/>
                </a:lnTo>
                <a:lnTo>
                  <a:pt x="7891103" y="231854"/>
                </a:lnTo>
                <a:lnTo>
                  <a:pt x="7898807" y="276253"/>
                </a:lnTo>
                <a:lnTo>
                  <a:pt x="7900282" y="306273"/>
                </a:lnTo>
                <a:lnTo>
                  <a:pt x="7900282" y="5363710"/>
                </a:lnTo>
                <a:lnTo>
                  <a:pt x="7896967" y="5408650"/>
                </a:lnTo>
                <a:lnTo>
                  <a:pt x="7887094" y="5452616"/>
                </a:lnTo>
                <a:lnTo>
                  <a:pt x="7870876" y="5494659"/>
                </a:lnTo>
                <a:lnTo>
                  <a:pt x="7848665" y="5533866"/>
                </a:lnTo>
                <a:lnTo>
                  <a:pt x="7820942" y="5569391"/>
                </a:lnTo>
                <a:lnTo>
                  <a:pt x="7788306" y="5600463"/>
                </a:lnTo>
                <a:lnTo>
                  <a:pt x="7751464" y="5626409"/>
                </a:lnTo>
                <a:lnTo>
                  <a:pt x="7711214" y="5646669"/>
                </a:lnTo>
                <a:lnTo>
                  <a:pt x="7668426" y="5660804"/>
                </a:lnTo>
                <a:lnTo>
                  <a:pt x="7624028" y="5668509"/>
                </a:lnTo>
                <a:lnTo>
                  <a:pt x="7594009" y="5669984"/>
                </a:lnTo>
                <a:lnTo>
                  <a:pt x="306273" y="5669984"/>
                </a:lnTo>
                <a:lnTo>
                  <a:pt x="261333" y="5666669"/>
                </a:lnTo>
                <a:lnTo>
                  <a:pt x="217366" y="5656795"/>
                </a:lnTo>
                <a:lnTo>
                  <a:pt x="175324" y="5640577"/>
                </a:lnTo>
                <a:lnTo>
                  <a:pt x="136116" y="5618366"/>
                </a:lnTo>
                <a:lnTo>
                  <a:pt x="100592" y="5590644"/>
                </a:lnTo>
                <a:lnTo>
                  <a:pt x="69520" y="5558007"/>
                </a:lnTo>
                <a:lnTo>
                  <a:pt x="43573" y="5521166"/>
                </a:lnTo>
                <a:lnTo>
                  <a:pt x="23313" y="5480915"/>
                </a:lnTo>
                <a:lnTo>
                  <a:pt x="9178" y="5438128"/>
                </a:lnTo>
                <a:lnTo>
                  <a:pt x="1474" y="5393730"/>
                </a:lnTo>
                <a:lnTo>
                  <a:pt x="0" y="5363710"/>
                </a:lnTo>
                <a:close/>
              </a:path>
            </a:pathLst>
          </a:custGeom>
          <a:ln w="15706">
            <a:solidFill>
              <a:srgbClr val="003FE2"/>
            </a:solidFill>
          </a:ln>
        </p:spPr>
        <p:txBody>
          <a:bodyPr wrap="square" lIns="0" tIns="0" rIns="0" bIns="0" rtlCol="0"/>
          <a:lstStyle/>
          <a:p>
            <a:endParaRPr/>
          </a:p>
        </p:txBody>
      </p:sp>
      <p:sp>
        <p:nvSpPr>
          <p:cNvPr id="11" name="object 11"/>
          <p:cNvSpPr txBox="1"/>
          <p:nvPr/>
        </p:nvSpPr>
        <p:spPr>
          <a:xfrm>
            <a:off x="12416678" y="4277617"/>
            <a:ext cx="6149340" cy="327025"/>
          </a:xfrm>
          <a:prstGeom prst="rect">
            <a:avLst/>
          </a:prstGeom>
        </p:spPr>
        <p:txBody>
          <a:bodyPr vert="horz" wrap="square" lIns="0" tIns="15875" rIns="0" bIns="0" rtlCol="0">
            <a:spAutoFit/>
          </a:bodyPr>
          <a:lstStyle/>
          <a:p>
            <a:pPr marL="12700">
              <a:lnSpc>
                <a:spcPct val="100000"/>
              </a:lnSpc>
              <a:spcBef>
                <a:spcPts val="125"/>
              </a:spcBef>
            </a:pPr>
            <a:r>
              <a:rPr sz="1950" b="1" dirty="0">
                <a:solidFill>
                  <a:srgbClr val="252423"/>
                </a:solidFill>
                <a:latin typeface="Segoe UI"/>
                <a:cs typeface="Segoe UI"/>
              </a:rPr>
              <a:t>Répartition</a:t>
            </a:r>
            <a:r>
              <a:rPr sz="1950" b="1" spc="50" dirty="0">
                <a:solidFill>
                  <a:srgbClr val="252423"/>
                </a:solidFill>
                <a:latin typeface="Segoe UI"/>
                <a:cs typeface="Segoe UI"/>
              </a:rPr>
              <a:t> </a:t>
            </a:r>
            <a:r>
              <a:rPr sz="1950" b="1" dirty="0">
                <a:solidFill>
                  <a:srgbClr val="252423"/>
                </a:solidFill>
                <a:latin typeface="Segoe UI"/>
                <a:cs typeface="Segoe UI"/>
              </a:rPr>
              <a:t>des</a:t>
            </a:r>
            <a:r>
              <a:rPr sz="1950" b="1" spc="50" dirty="0">
                <a:solidFill>
                  <a:srgbClr val="252423"/>
                </a:solidFill>
                <a:latin typeface="Segoe UI"/>
                <a:cs typeface="Segoe UI"/>
              </a:rPr>
              <a:t> </a:t>
            </a:r>
            <a:r>
              <a:rPr sz="1950" b="1" dirty="0">
                <a:solidFill>
                  <a:srgbClr val="252423"/>
                </a:solidFill>
                <a:latin typeface="Segoe UI"/>
                <a:cs typeface="Segoe UI"/>
              </a:rPr>
              <a:t>adhérents</a:t>
            </a:r>
            <a:r>
              <a:rPr sz="1950" b="1" spc="50" dirty="0">
                <a:solidFill>
                  <a:srgbClr val="252423"/>
                </a:solidFill>
                <a:latin typeface="Segoe UI"/>
                <a:cs typeface="Segoe UI"/>
              </a:rPr>
              <a:t> </a:t>
            </a:r>
            <a:r>
              <a:rPr sz="1950" b="1" dirty="0">
                <a:solidFill>
                  <a:srgbClr val="252423"/>
                </a:solidFill>
                <a:latin typeface="Segoe UI"/>
                <a:cs typeface="Segoe UI"/>
              </a:rPr>
              <a:t>du</a:t>
            </a:r>
            <a:r>
              <a:rPr sz="1950" b="1" spc="50" dirty="0">
                <a:solidFill>
                  <a:srgbClr val="252423"/>
                </a:solidFill>
                <a:latin typeface="Segoe UI"/>
                <a:cs typeface="Segoe UI"/>
              </a:rPr>
              <a:t> </a:t>
            </a:r>
            <a:r>
              <a:rPr sz="1950" b="1" dirty="0">
                <a:solidFill>
                  <a:srgbClr val="252423"/>
                </a:solidFill>
                <a:latin typeface="Segoe UI"/>
                <a:cs typeface="Segoe UI"/>
              </a:rPr>
              <a:t>secteur</a:t>
            </a:r>
            <a:r>
              <a:rPr sz="1950" b="1" spc="55" dirty="0">
                <a:solidFill>
                  <a:srgbClr val="252423"/>
                </a:solidFill>
                <a:latin typeface="Segoe UI"/>
                <a:cs typeface="Segoe UI"/>
              </a:rPr>
              <a:t> </a:t>
            </a:r>
            <a:r>
              <a:rPr sz="1950" b="1" dirty="0">
                <a:solidFill>
                  <a:srgbClr val="252423"/>
                </a:solidFill>
                <a:latin typeface="Segoe UI"/>
                <a:cs typeface="Segoe UI"/>
              </a:rPr>
              <a:t>privé</a:t>
            </a:r>
            <a:r>
              <a:rPr sz="1950" b="1" spc="50" dirty="0">
                <a:solidFill>
                  <a:srgbClr val="252423"/>
                </a:solidFill>
                <a:latin typeface="Segoe UI"/>
                <a:cs typeface="Segoe UI"/>
              </a:rPr>
              <a:t> </a:t>
            </a:r>
            <a:r>
              <a:rPr sz="1950" b="1" dirty="0">
                <a:solidFill>
                  <a:srgbClr val="252423"/>
                </a:solidFill>
                <a:latin typeface="Segoe UI"/>
                <a:cs typeface="Segoe UI"/>
              </a:rPr>
              <a:t>par</a:t>
            </a:r>
            <a:r>
              <a:rPr sz="1950" b="1" spc="50" dirty="0">
                <a:solidFill>
                  <a:srgbClr val="252423"/>
                </a:solidFill>
                <a:latin typeface="Segoe UI"/>
                <a:cs typeface="Segoe UI"/>
              </a:rPr>
              <a:t> </a:t>
            </a:r>
            <a:r>
              <a:rPr sz="1950" b="1" spc="-10" dirty="0">
                <a:solidFill>
                  <a:srgbClr val="252423"/>
                </a:solidFill>
                <a:latin typeface="Segoe UI"/>
                <a:cs typeface="Segoe UI"/>
              </a:rPr>
              <a:t>taille</a:t>
            </a:r>
            <a:endParaRPr sz="1950">
              <a:latin typeface="Segoe UI"/>
              <a:cs typeface="Segoe UI"/>
            </a:endParaRPr>
          </a:p>
        </p:txBody>
      </p:sp>
      <p:sp>
        <p:nvSpPr>
          <p:cNvPr id="12" name="object 12"/>
          <p:cNvSpPr/>
          <p:nvPr/>
        </p:nvSpPr>
        <p:spPr>
          <a:xfrm>
            <a:off x="11707619" y="4698683"/>
            <a:ext cx="7476490" cy="1602105"/>
          </a:xfrm>
          <a:custGeom>
            <a:avLst/>
            <a:gdLst/>
            <a:ahLst/>
            <a:cxnLst/>
            <a:rect l="l" t="t" r="r" b="b"/>
            <a:pathLst>
              <a:path w="7476490" h="1602104">
                <a:moveTo>
                  <a:pt x="7476210" y="0"/>
                </a:moveTo>
                <a:lnTo>
                  <a:pt x="5795632" y="0"/>
                </a:lnTo>
                <a:lnTo>
                  <a:pt x="3848049" y="0"/>
                </a:lnTo>
                <a:lnTo>
                  <a:pt x="0" y="0"/>
                </a:lnTo>
                <a:lnTo>
                  <a:pt x="0" y="1225092"/>
                </a:lnTo>
                <a:lnTo>
                  <a:pt x="0" y="1602054"/>
                </a:lnTo>
                <a:lnTo>
                  <a:pt x="3848049" y="1602054"/>
                </a:lnTo>
                <a:lnTo>
                  <a:pt x="5795632" y="1602054"/>
                </a:lnTo>
                <a:lnTo>
                  <a:pt x="7476210" y="1602054"/>
                </a:lnTo>
                <a:lnTo>
                  <a:pt x="7476210" y="1225092"/>
                </a:lnTo>
                <a:lnTo>
                  <a:pt x="7476210" y="0"/>
                </a:lnTo>
                <a:close/>
              </a:path>
            </a:pathLst>
          </a:custGeom>
          <a:solidFill>
            <a:srgbClr val="FFFFFF"/>
          </a:solidFill>
        </p:spPr>
        <p:txBody>
          <a:bodyPr wrap="square" lIns="0" tIns="0" rIns="0" bIns="0" rtlCol="0"/>
          <a:lstStyle/>
          <a:p>
            <a:endParaRPr/>
          </a:p>
        </p:txBody>
      </p:sp>
      <p:sp>
        <p:nvSpPr>
          <p:cNvPr id="13" name="object 13"/>
          <p:cNvSpPr/>
          <p:nvPr/>
        </p:nvSpPr>
        <p:spPr>
          <a:xfrm>
            <a:off x="11707619" y="6677686"/>
            <a:ext cx="7476490" cy="377190"/>
          </a:xfrm>
          <a:custGeom>
            <a:avLst/>
            <a:gdLst/>
            <a:ahLst/>
            <a:cxnLst/>
            <a:rect l="l" t="t" r="r" b="b"/>
            <a:pathLst>
              <a:path w="7476490" h="377190">
                <a:moveTo>
                  <a:pt x="7476210" y="0"/>
                </a:moveTo>
                <a:lnTo>
                  <a:pt x="5795632" y="0"/>
                </a:lnTo>
                <a:lnTo>
                  <a:pt x="3848049" y="0"/>
                </a:lnTo>
                <a:lnTo>
                  <a:pt x="0" y="0"/>
                </a:lnTo>
                <a:lnTo>
                  <a:pt x="0" y="376948"/>
                </a:lnTo>
                <a:lnTo>
                  <a:pt x="3848049" y="376948"/>
                </a:lnTo>
                <a:lnTo>
                  <a:pt x="5795632" y="376948"/>
                </a:lnTo>
                <a:lnTo>
                  <a:pt x="7476210" y="376948"/>
                </a:lnTo>
                <a:lnTo>
                  <a:pt x="7476210" y="0"/>
                </a:lnTo>
                <a:close/>
              </a:path>
            </a:pathLst>
          </a:custGeom>
          <a:solidFill>
            <a:srgbClr val="FFFFFF"/>
          </a:solidFill>
        </p:spPr>
        <p:txBody>
          <a:bodyPr wrap="square" lIns="0" tIns="0" rIns="0" bIns="0" rtlCol="0"/>
          <a:lstStyle/>
          <a:p>
            <a:endParaRPr/>
          </a:p>
        </p:txBody>
      </p:sp>
      <p:sp>
        <p:nvSpPr>
          <p:cNvPr id="14" name="object 14"/>
          <p:cNvSpPr/>
          <p:nvPr/>
        </p:nvSpPr>
        <p:spPr>
          <a:xfrm>
            <a:off x="11707619" y="7431583"/>
            <a:ext cx="7476490" cy="377190"/>
          </a:xfrm>
          <a:custGeom>
            <a:avLst/>
            <a:gdLst/>
            <a:ahLst/>
            <a:cxnLst/>
            <a:rect l="l" t="t" r="r" b="b"/>
            <a:pathLst>
              <a:path w="7476490" h="377190">
                <a:moveTo>
                  <a:pt x="7476210" y="0"/>
                </a:moveTo>
                <a:lnTo>
                  <a:pt x="5795632" y="0"/>
                </a:lnTo>
                <a:lnTo>
                  <a:pt x="3848049" y="0"/>
                </a:lnTo>
                <a:lnTo>
                  <a:pt x="0" y="0"/>
                </a:lnTo>
                <a:lnTo>
                  <a:pt x="0" y="376961"/>
                </a:lnTo>
                <a:lnTo>
                  <a:pt x="3848049" y="376961"/>
                </a:lnTo>
                <a:lnTo>
                  <a:pt x="5795632" y="376961"/>
                </a:lnTo>
                <a:lnTo>
                  <a:pt x="7476210" y="376961"/>
                </a:lnTo>
                <a:lnTo>
                  <a:pt x="7476210" y="0"/>
                </a:lnTo>
                <a:close/>
              </a:path>
            </a:pathLst>
          </a:custGeom>
          <a:solidFill>
            <a:srgbClr val="FFFFFF"/>
          </a:solidFill>
        </p:spPr>
        <p:txBody>
          <a:bodyPr wrap="square" lIns="0" tIns="0" rIns="0" bIns="0" rtlCol="0"/>
          <a:lstStyle/>
          <a:p>
            <a:endParaRPr/>
          </a:p>
        </p:txBody>
      </p:sp>
      <p:sp>
        <p:nvSpPr>
          <p:cNvPr id="15" name="object 15"/>
          <p:cNvSpPr/>
          <p:nvPr/>
        </p:nvSpPr>
        <p:spPr>
          <a:xfrm>
            <a:off x="11707619" y="8185494"/>
            <a:ext cx="7476490" cy="377190"/>
          </a:xfrm>
          <a:custGeom>
            <a:avLst/>
            <a:gdLst/>
            <a:ahLst/>
            <a:cxnLst/>
            <a:rect l="l" t="t" r="r" b="b"/>
            <a:pathLst>
              <a:path w="7476490" h="377190">
                <a:moveTo>
                  <a:pt x="7476210" y="0"/>
                </a:moveTo>
                <a:lnTo>
                  <a:pt x="5795632" y="0"/>
                </a:lnTo>
                <a:lnTo>
                  <a:pt x="3848049" y="0"/>
                </a:lnTo>
                <a:lnTo>
                  <a:pt x="0" y="0"/>
                </a:lnTo>
                <a:lnTo>
                  <a:pt x="0" y="376948"/>
                </a:lnTo>
                <a:lnTo>
                  <a:pt x="3848049" y="376948"/>
                </a:lnTo>
                <a:lnTo>
                  <a:pt x="5795632" y="376948"/>
                </a:lnTo>
                <a:lnTo>
                  <a:pt x="7476210" y="376948"/>
                </a:lnTo>
                <a:lnTo>
                  <a:pt x="7476210" y="0"/>
                </a:lnTo>
                <a:close/>
              </a:path>
            </a:pathLst>
          </a:custGeom>
          <a:solidFill>
            <a:srgbClr val="FFFFFF"/>
          </a:solidFill>
        </p:spPr>
        <p:txBody>
          <a:bodyPr wrap="square" lIns="0" tIns="0" rIns="0" bIns="0" rtlCol="0"/>
          <a:lstStyle/>
          <a:p>
            <a:endParaRPr/>
          </a:p>
        </p:txBody>
      </p:sp>
      <p:sp>
        <p:nvSpPr>
          <p:cNvPr id="16" name="object 16"/>
          <p:cNvSpPr/>
          <p:nvPr/>
        </p:nvSpPr>
        <p:spPr>
          <a:xfrm>
            <a:off x="11707619" y="8939391"/>
            <a:ext cx="7476490" cy="377190"/>
          </a:xfrm>
          <a:custGeom>
            <a:avLst/>
            <a:gdLst/>
            <a:ahLst/>
            <a:cxnLst/>
            <a:rect l="l" t="t" r="r" b="b"/>
            <a:pathLst>
              <a:path w="7476490" h="377190">
                <a:moveTo>
                  <a:pt x="7476210" y="0"/>
                </a:moveTo>
                <a:lnTo>
                  <a:pt x="5795632" y="0"/>
                </a:lnTo>
                <a:lnTo>
                  <a:pt x="3848049" y="0"/>
                </a:lnTo>
                <a:lnTo>
                  <a:pt x="0" y="0"/>
                </a:lnTo>
                <a:lnTo>
                  <a:pt x="0" y="376961"/>
                </a:lnTo>
                <a:lnTo>
                  <a:pt x="3848049" y="376961"/>
                </a:lnTo>
                <a:lnTo>
                  <a:pt x="5795632" y="376961"/>
                </a:lnTo>
                <a:lnTo>
                  <a:pt x="7476210" y="376961"/>
                </a:lnTo>
                <a:lnTo>
                  <a:pt x="7476210" y="0"/>
                </a:lnTo>
                <a:close/>
              </a:path>
            </a:pathLst>
          </a:custGeom>
          <a:solidFill>
            <a:srgbClr val="FFFFFF"/>
          </a:solidFill>
        </p:spPr>
        <p:txBody>
          <a:bodyPr wrap="square" lIns="0" tIns="0" rIns="0" bIns="0" rtlCol="0"/>
          <a:lstStyle/>
          <a:p>
            <a:endParaRPr/>
          </a:p>
        </p:txBody>
      </p:sp>
      <p:graphicFrame>
        <p:nvGraphicFramePr>
          <p:cNvPr id="17" name="object 17"/>
          <p:cNvGraphicFramePr>
            <a:graphicFrameLocks noGrp="1"/>
          </p:cNvGraphicFramePr>
          <p:nvPr>
            <p:extLst>
              <p:ext uri="{D42A27DB-BD31-4B8C-83A1-F6EECF244321}">
                <p14:modId xmlns:p14="http://schemas.microsoft.com/office/powerpoint/2010/main" val="2646606573"/>
              </p:ext>
            </p:extLst>
          </p:nvPr>
        </p:nvGraphicFramePr>
        <p:xfrm>
          <a:off x="11707623" y="4698682"/>
          <a:ext cx="7477758" cy="4629277"/>
        </p:xfrm>
        <a:graphic>
          <a:graphicData uri="http://schemas.openxmlformats.org/drawingml/2006/table">
            <a:tbl>
              <a:tblPr firstRow="1" bandRow="1">
                <a:tableStyleId>{2D5ABB26-0587-4C30-8999-92F81FD0307C}</a:tableStyleId>
              </a:tblPr>
              <a:tblGrid>
                <a:gridCol w="3840479">
                  <a:extLst>
                    <a:ext uri="{9D8B030D-6E8A-4147-A177-3AD203B41FA5}">
                      <a16:colId xmlns:a16="http://schemas.microsoft.com/office/drawing/2014/main" val="20000"/>
                    </a:ext>
                  </a:extLst>
                </a:gridCol>
                <a:gridCol w="1948179">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tblGrid>
              <a:tr h="1216660">
                <a:tc>
                  <a:txBody>
                    <a:bodyPr/>
                    <a:lstStyle/>
                    <a:p>
                      <a:pPr marL="78105">
                        <a:lnSpc>
                          <a:spcPct val="100000"/>
                        </a:lnSpc>
                        <a:spcBef>
                          <a:spcPts val="275"/>
                        </a:spcBef>
                      </a:pPr>
                      <a:r>
                        <a:rPr sz="1950" spc="-10" dirty="0">
                          <a:solidFill>
                            <a:srgbClr val="252423"/>
                          </a:solidFill>
                          <a:latin typeface="Segoe UI"/>
                          <a:cs typeface="Segoe UI"/>
                        </a:rPr>
                        <a:t>Taille</a:t>
                      </a:r>
                      <a:r>
                        <a:rPr sz="1950" spc="-120" dirty="0">
                          <a:solidFill>
                            <a:srgbClr val="252423"/>
                          </a:solidFill>
                          <a:latin typeface="Segoe UI"/>
                          <a:cs typeface="Segoe UI"/>
                        </a:rPr>
                        <a:t> </a:t>
                      </a:r>
                      <a:r>
                        <a:rPr sz="1950" spc="-10" dirty="0">
                          <a:solidFill>
                            <a:srgbClr val="252423"/>
                          </a:solidFill>
                          <a:latin typeface="Segoe UI"/>
                          <a:cs typeface="Segoe UI"/>
                        </a:rPr>
                        <a:t>adhérent</a:t>
                      </a:r>
                      <a:endParaRPr sz="1950">
                        <a:latin typeface="Segoe UI"/>
                        <a:cs typeface="Segoe UI"/>
                      </a:endParaRPr>
                    </a:p>
                    <a:p>
                      <a:pPr>
                        <a:lnSpc>
                          <a:spcPct val="100000"/>
                        </a:lnSpc>
                      </a:pPr>
                      <a:endParaRPr sz="2600">
                        <a:latin typeface="Times New Roman"/>
                        <a:cs typeface="Times New Roman"/>
                      </a:endParaRPr>
                    </a:p>
                    <a:p>
                      <a:pPr>
                        <a:lnSpc>
                          <a:spcPct val="100000"/>
                        </a:lnSpc>
                        <a:spcBef>
                          <a:spcPts val="35"/>
                        </a:spcBef>
                      </a:pPr>
                      <a:endParaRPr sz="2050">
                        <a:latin typeface="Times New Roman"/>
                        <a:cs typeface="Times New Roman"/>
                      </a:endParaRPr>
                    </a:p>
                    <a:p>
                      <a:pPr marL="78105">
                        <a:lnSpc>
                          <a:spcPts val="1485"/>
                        </a:lnSpc>
                      </a:pPr>
                      <a:r>
                        <a:rPr sz="1400" b="0" dirty="0">
                          <a:solidFill>
                            <a:srgbClr val="252423"/>
                          </a:solidFill>
                          <a:latin typeface="Gill Sans Nova Cond Lt"/>
                          <a:cs typeface="Gill Sans Nova Cond Lt"/>
                        </a:rPr>
                        <a:t></a:t>
                      </a:r>
                      <a:endParaRPr sz="1400">
                        <a:latin typeface="Gill Sans Nova Cond Lt"/>
                        <a:cs typeface="Gill Sans Nova Cond Lt"/>
                      </a:endParaRPr>
                    </a:p>
                  </a:txBody>
                  <a:tcPr marL="0" marR="0" marT="34925" marB="0">
                    <a:lnR w="19050">
                      <a:solidFill>
                        <a:srgbClr val="003FE2"/>
                      </a:solidFill>
                      <a:prstDash val="solid"/>
                    </a:lnR>
                    <a:lnB w="19050">
                      <a:solidFill>
                        <a:srgbClr val="003FE2"/>
                      </a:solidFill>
                      <a:prstDash val="solid"/>
                    </a:lnB>
                  </a:tcPr>
                </a:tc>
                <a:tc>
                  <a:txBody>
                    <a:bodyPr/>
                    <a:lstStyle/>
                    <a:p>
                      <a:pPr marL="86360" marR="533400" algn="ctr">
                        <a:lnSpc>
                          <a:spcPct val="111000"/>
                        </a:lnSpc>
                        <a:spcBef>
                          <a:spcPts val="15"/>
                        </a:spcBef>
                      </a:pPr>
                      <a:r>
                        <a:rPr sz="1950" spc="-10" dirty="0" err="1">
                          <a:solidFill>
                            <a:srgbClr val="252423"/>
                          </a:solidFill>
                          <a:latin typeface="Segoe UI"/>
                          <a:cs typeface="Segoe UI"/>
                        </a:rPr>
                        <a:t>adhérents</a:t>
                      </a:r>
                      <a:r>
                        <a:rPr sz="1950" spc="-10" dirty="0">
                          <a:solidFill>
                            <a:srgbClr val="252423"/>
                          </a:solidFill>
                          <a:latin typeface="Segoe UI"/>
                          <a:cs typeface="Segoe UI"/>
                        </a:rPr>
                        <a:t> </a:t>
                      </a:r>
                      <a:r>
                        <a:rPr sz="1950" dirty="0">
                          <a:solidFill>
                            <a:srgbClr val="252423"/>
                          </a:solidFill>
                          <a:latin typeface="Segoe UI"/>
                          <a:cs typeface="Segoe UI"/>
                        </a:rPr>
                        <a:t>suivis</a:t>
                      </a:r>
                      <a:r>
                        <a:rPr sz="1950" spc="50" dirty="0">
                          <a:solidFill>
                            <a:srgbClr val="252423"/>
                          </a:solidFill>
                          <a:latin typeface="Segoe UI"/>
                          <a:cs typeface="Segoe UI"/>
                        </a:rPr>
                        <a:t> </a:t>
                      </a:r>
                      <a:r>
                        <a:rPr sz="1950" spc="-25" dirty="0">
                          <a:solidFill>
                            <a:srgbClr val="252423"/>
                          </a:solidFill>
                          <a:latin typeface="Segoe UI"/>
                          <a:cs typeface="Segoe UI"/>
                        </a:rPr>
                        <a:t>fin</a:t>
                      </a:r>
                      <a:endParaRPr sz="1950" dirty="0">
                        <a:latin typeface="Segoe UI"/>
                        <a:cs typeface="Segoe UI"/>
                      </a:endParaRPr>
                    </a:p>
                    <a:p>
                      <a:pPr marL="86360">
                        <a:lnSpc>
                          <a:spcPct val="100000"/>
                        </a:lnSpc>
                        <a:spcBef>
                          <a:spcPts val="260"/>
                        </a:spcBef>
                      </a:pPr>
                      <a:r>
                        <a:rPr sz="1950" spc="-10" dirty="0">
                          <a:solidFill>
                            <a:srgbClr val="252423"/>
                          </a:solidFill>
                          <a:latin typeface="Segoe UI"/>
                          <a:cs typeface="Segoe UI"/>
                        </a:rPr>
                        <a:t>période</a:t>
                      </a:r>
                      <a:endParaRPr sz="1950" dirty="0">
                        <a:latin typeface="Segoe UI"/>
                        <a:cs typeface="Segoe UI"/>
                      </a:endParaRPr>
                    </a:p>
                  </a:txBody>
                  <a:tcPr marL="0" marR="0" marT="1905"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5090" marR="568325" algn="ctr">
                        <a:lnSpc>
                          <a:spcPct val="111000"/>
                        </a:lnSpc>
                        <a:spcBef>
                          <a:spcPts val="15"/>
                        </a:spcBef>
                      </a:pPr>
                      <a:r>
                        <a:rPr sz="1950" spc="-10" dirty="0" err="1">
                          <a:solidFill>
                            <a:srgbClr val="252423"/>
                          </a:solidFill>
                          <a:latin typeface="Segoe UI"/>
                          <a:cs typeface="Segoe UI"/>
                        </a:rPr>
                        <a:t>salariés</a:t>
                      </a:r>
                      <a:r>
                        <a:rPr sz="1950" spc="-10" dirty="0">
                          <a:solidFill>
                            <a:srgbClr val="252423"/>
                          </a:solidFill>
                          <a:latin typeface="Segoe UI"/>
                          <a:cs typeface="Segoe UI"/>
                        </a:rPr>
                        <a:t> </a:t>
                      </a:r>
                      <a:r>
                        <a:rPr sz="1950" dirty="0">
                          <a:solidFill>
                            <a:srgbClr val="252423"/>
                          </a:solidFill>
                          <a:latin typeface="Segoe UI"/>
                          <a:cs typeface="Segoe UI"/>
                        </a:rPr>
                        <a:t>suivis</a:t>
                      </a:r>
                      <a:r>
                        <a:rPr sz="1950" spc="50" dirty="0">
                          <a:solidFill>
                            <a:srgbClr val="252423"/>
                          </a:solidFill>
                          <a:latin typeface="Segoe UI"/>
                          <a:cs typeface="Segoe UI"/>
                        </a:rPr>
                        <a:t> </a:t>
                      </a:r>
                      <a:r>
                        <a:rPr sz="1950" spc="-25" dirty="0">
                          <a:solidFill>
                            <a:srgbClr val="252423"/>
                          </a:solidFill>
                          <a:latin typeface="Segoe UI"/>
                          <a:cs typeface="Segoe UI"/>
                        </a:rPr>
                        <a:t>fin </a:t>
                      </a:r>
                      <a:r>
                        <a:rPr sz="1950" spc="-10" dirty="0">
                          <a:solidFill>
                            <a:srgbClr val="252423"/>
                          </a:solidFill>
                          <a:latin typeface="Segoe UI"/>
                          <a:cs typeface="Segoe UI"/>
                        </a:rPr>
                        <a:t>période</a:t>
                      </a:r>
                      <a:endParaRPr sz="1950" dirty="0">
                        <a:latin typeface="Segoe UI"/>
                        <a:cs typeface="Segoe UI"/>
                      </a:endParaRPr>
                    </a:p>
                  </a:txBody>
                  <a:tcPr marL="0" marR="0" marT="1905"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84175">
                <a:tc>
                  <a:txBody>
                    <a:bodyPr/>
                    <a:lstStyle/>
                    <a:p>
                      <a:pPr marL="78105">
                        <a:lnSpc>
                          <a:spcPct val="100000"/>
                        </a:lnSpc>
                        <a:spcBef>
                          <a:spcPts val="335"/>
                        </a:spcBef>
                      </a:pPr>
                      <a:r>
                        <a:rPr sz="1950" dirty="0">
                          <a:solidFill>
                            <a:srgbClr val="252423"/>
                          </a:solidFill>
                          <a:latin typeface="Segoe UI"/>
                          <a:cs typeface="Segoe UI"/>
                        </a:rPr>
                        <a:t>0</a:t>
                      </a:r>
                      <a:r>
                        <a:rPr sz="1950" spc="35" dirty="0">
                          <a:solidFill>
                            <a:srgbClr val="252423"/>
                          </a:solidFill>
                          <a:latin typeface="Segoe UI"/>
                          <a:cs typeface="Segoe UI"/>
                        </a:rPr>
                        <a:t> </a:t>
                      </a:r>
                      <a:r>
                        <a:rPr sz="1950" dirty="0">
                          <a:solidFill>
                            <a:srgbClr val="252423"/>
                          </a:solidFill>
                          <a:latin typeface="Segoe UI"/>
                          <a:cs typeface="Segoe UI"/>
                        </a:rPr>
                        <a:t>-</a:t>
                      </a:r>
                      <a:r>
                        <a:rPr sz="1950" spc="35" dirty="0">
                          <a:solidFill>
                            <a:srgbClr val="252423"/>
                          </a:solidFill>
                          <a:latin typeface="Segoe UI"/>
                          <a:cs typeface="Segoe UI"/>
                        </a:rPr>
                        <a:t> </a:t>
                      </a:r>
                      <a:r>
                        <a:rPr sz="1950" dirty="0">
                          <a:solidFill>
                            <a:srgbClr val="252423"/>
                          </a:solidFill>
                          <a:latin typeface="Segoe UI"/>
                          <a:cs typeface="Segoe UI"/>
                        </a:rPr>
                        <a:t>Aucun</a:t>
                      </a:r>
                      <a:r>
                        <a:rPr sz="1950" spc="40" dirty="0">
                          <a:solidFill>
                            <a:srgbClr val="252423"/>
                          </a:solidFill>
                          <a:latin typeface="Segoe UI"/>
                          <a:cs typeface="Segoe UI"/>
                        </a:rPr>
                        <a:t> </a:t>
                      </a:r>
                      <a:r>
                        <a:rPr sz="1950" dirty="0">
                          <a:solidFill>
                            <a:srgbClr val="252423"/>
                          </a:solidFill>
                          <a:latin typeface="Segoe UI"/>
                          <a:cs typeface="Segoe UI"/>
                        </a:rPr>
                        <a:t>salarié</a:t>
                      </a:r>
                      <a:r>
                        <a:rPr sz="1950" spc="35" dirty="0">
                          <a:solidFill>
                            <a:srgbClr val="252423"/>
                          </a:solidFill>
                          <a:latin typeface="Segoe UI"/>
                          <a:cs typeface="Segoe UI"/>
                        </a:rPr>
                        <a:t> </a:t>
                      </a:r>
                      <a:r>
                        <a:rPr sz="1950" spc="-10" dirty="0">
                          <a:solidFill>
                            <a:srgbClr val="252423"/>
                          </a:solidFill>
                          <a:latin typeface="Segoe UI"/>
                          <a:cs typeface="Segoe UI"/>
                        </a:rPr>
                        <a:t>suivi</a:t>
                      </a:r>
                      <a:endParaRPr sz="1950">
                        <a:latin typeface="Segoe UI"/>
                        <a:cs typeface="Segoe UI"/>
                      </a:endParaRPr>
                    </a:p>
                  </a:txBody>
                  <a:tcPr marL="0" marR="0" marT="42545" marB="0">
                    <a:lnR w="19050">
                      <a:solidFill>
                        <a:srgbClr val="003FE2"/>
                      </a:solidFill>
                      <a:prstDash val="solid"/>
                    </a:lnR>
                    <a:lnT w="19050">
                      <a:solidFill>
                        <a:srgbClr val="003FE2"/>
                      </a:solidFill>
                      <a:prstDash val="solid"/>
                    </a:lnT>
                  </a:tcPr>
                </a:tc>
                <a:tc>
                  <a:txBody>
                    <a:bodyPr/>
                    <a:lstStyle/>
                    <a:p>
                      <a:pPr marR="79375" algn="r">
                        <a:lnSpc>
                          <a:spcPct val="100000"/>
                        </a:lnSpc>
                        <a:spcBef>
                          <a:spcPts val="335"/>
                        </a:spcBef>
                      </a:pPr>
                      <a:r>
                        <a:rPr sz="1950" dirty="0">
                          <a:solidFill>
                            <a:srgbClr val="252423"/>
                          </a:solidFill>
                          <a:latin typeface="Segoe UI"/>
                          <a:cs typeface="Segoe UI"/>
                        </a:rPr>
                        <a:t>1</a:t>
                      </a:r>
                      <a:r>
                        <a:rPr sz="1950" spc="15" dirty="0">
                          <a:solidFill>
                            <a:srgbClr val="252423"/>
                          </a:solidFill>
                          <a:latin typeface="Segoe UI"/>
                          <a:cs typeface="Segoe UI"/>
                        </a:rPr>
                        <a:t> </a:t>
                      </a:r>
                      <a:r>
                        <a:rPr sz="1950" spc="-25" dirty="0">
                          <a:solidFill>
                            <a:srgbClr val="252423"/>
                          </a:solidFill>
                          <a:latin typeface="Segoe UI"/>
                          <a:cs typeface="Segoe UI"/>
                        </a:rPr>
                        <a:t>144</a:t>
                      </a:r>
                      <a:endParaRPr sz="1950">
                        <a:latin typeface="Segoe UI"/>
                        <a:cs typeface="Segoe UI"/>
                      </a:endParaRPr>
                    </a:p>
                  </a:txBody>
                  <a:tcPr marL="0" marR="0" marT="4254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8105" algn="r">
                        <a:lnSpc>
                          <a:spcPct val="100000"/>
                        </a:lnSpc>
                        <a:spcBef>
                          <a:spcPts val="335"/>
                        </a:spcBef>
                      </a:pPr>
                      <a:r>
                        <a:rPr sz="1950" dirty="0">
                          <a:solidFill>
                            <a:srgbClr val="252423"/>
                          </a:solidFill>
                          <a:latin typeface="Segoe UI"/>
                          <a:cs typeface="Segoe UI"/>
                        </a:rPr>
                        <a:t>0</a:t>
                      </a:r>
                      <a:endParaRPr sz="1950">
                        <a:latin typeface="Segoe UI"/>
                        <a:cs typeface="Segoe UI"/>
                      </a:endParaRPr>
                    </a:p>
                  </a:txBody>
                  <a:tcPr marL="0" marR="0" marT="4254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76555">
                <a:tc>
                  <a:txBody>
                    <a:bodyPr/>
                    <a:lstStyle/>
                    <a:p>
                      <a:pPr marL="78105">
                        <a:lnSpc>
                          <a:spcPct val="100000"/>
                        </a:lnSpc>
                        <a:spcBef>
                          <a:spcPts val="275"/>
                        </a:spcBef>
                      </a:pPr>
                      <a:r>
                        <a:rPr sz="1950" dirty="0">
                          <a:solidFill>
                            <a:srgbClr val="252423"/>
                          </a:solidFill>
                          <a:latin typeface="Segoe UI"/>
                          <a:cs typeface="Segoe UI"/>
                        </a:rPr>
                        <a:t>1</a:t>
                      </a:r>
                      <a:r>
                        <a:rPr sz="1950" spc="20" dirty="0">
                          <a:solidFill>
                            <a:srgbClr val="252423"/>
                          </a:solidFill>
                          <a:latin typeface="Segoe UI"/>
                          <a:cs typeface="Segoe UI"/>
                        </a:rPr>
                        <a:t> </a:t>
                      </a:r>
                      <a:r>
                        <a:rPr sz="1950" dirty="0">
                          <a:solidFill>
                            <a:srgbClr val="252423"/>
                          </a:solidFill>
                          <a:latin typeface="Segoe UI"/>
                          <a:cs typeface="Segoe UI"/>
                        </a:rPr>
                        <a:t>-</a:t>
                      </a:r>
                      <a:r>
                        <a:rPr sz="1950" spc="20" dirty="0">
                          <a:solidFill>
                            <a:srgbClr val="252423"/>
                          </a:solidFill>
                          <a:latin typeface="Segoe UI"/>
                          <a:cs typeface="Segoe UI"/>
                        </a:rPr>
                        <a:t> </a:t>
                      </a:r>
                      <a:r>
                        <a:rPr sz="1950" dirty="0">
                          <a:solidFill>
                            <a:srgbClr val="252423"/>
                          </a:solidFill>
                          <a:latin typeface="Segoe UI"/>
                          <a:cs typeface="Segoe UI"/>
                        </a:rPr>
                        <a:t>Entre</a:t>
                      </a:r>
                      <a:r>
                        <a:rPr sz="1950" spc="25" dirty="0">
                          <a:solidFill>
                            <a:srgbClr val="252423"/>
                          </a:solidFill>
                          <a:latin typeface="Segoe UI"/>
                          <a:cs typeface="Segoe UI"/>
                        </a:rPr>
                        <a:t> </a:t>
                      </a:r>
                      <a:r>
                        <a:rPr sz="1950" dirty="0">
                          <a:solidFill>
                            <a:srgbClr val="252423"/>
                          </a:solidFill>
                          <a:latin typeface="Segoe UI"/>
                          <a:cs typeface="Segoe UI"/>
                        </a:rPr>
                        <a:t>1</a:t>
                      </a:r>
                      <a:r>
                        <a:rPr sz="1950" spc="20" dirty="0">
                          <a:solidFill>
                            <a:srgbClr val="252423"/>
                          </a:solidFill>
                          <a:latin typeface="Segoe UI"/>
                          <a:cs typeface="Segoe UI"/>
                        </a:rPr>
                        <a:t> </a:t>
                      </a:r>
                      <a:r>
                        <a:rPr sz="1950" dirty="0">
                          <a:solidFill>
                            <a:srgbClr val="252423"/>
                          </a:solidFill>
                          <a:latin typeface="Segoe UI"/>
                          <a:cs typeface="Segoe UI"/>
                        </a:rPr>
                        <a:t>et</a:t>
                      </a:r>
                      <a:r>
                        <a:rPr sz="1950" spc="20" dirty="0">
                          <a:solidFill>
                            <a:srgbClr val="252423"/>
                          </a:solidFill>
                          <a:latin typeface="Segoe UI"/>
                          <a:cs typeface="Segoe UI"/>
                        </a:rPr>
                        <a:t> </a:t>
                      </a:r>
                      <a:r>
                        <a:rPr sz="1950" dirty="0">
                          <a:solidFill>
                            <a:srgbClr val="252423"/>
                          </a:solidFill>
                          <a:latin typeface="Segoe UI"/>
                          <a:cs typeface="Segoe UI"/>
                        </a:rPr>
                        <a:t>5</a:t>
                      </a:r>
                      <a:r>
                        <a:rPr sz="1950" spc="25"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79375" algn="r">
                        <a:lnSpc>
                          <a:spcPct val="100000"/>
                        </a:lnSpc>
                        <a:spcBef>
                          <a:spcPts val="275"/>
                        </a:spcBef>
                      </a:pPr>
                      <a:r>
                        <a:rPr sz="1950" dirty="0">
                          <a:solidFill>
                            <a:srgbClr val="252423"/>
                          </a:solidFill>
                          <a:latin typeface="Segoe UI"/>
                          <a:cs typeface="Segoe UI"/>
                        </a:rPr>
                        <a:t>8</a:t>
                      </a:r>
                      <a:r>
                        <a:rPr sz="1950" spc="15" dirty="0">
                          <a:solidFill>
                            <a:srgbClr val="252423"/>
                          </a:solidFill>
                          <a:latin typeface="Segoe UI"/>
                          <a:cs typeface="Segoe UI"/>
                        </a:rPr>
                        <a:t> </a:t>
                      </a:r>
                      <a:r>
                        <a:rPr sz="1950" spc="-25" dirty="0">
                          <a:solidFill>
                            <a:srgbClr val="252423"/>
                          </a:solidFill>
                          <a:latin typeface="Segoe UI"/>
                          <a:cs typeface="Segoe UI"/>
                        </a:rPr>
                        <a:t>542</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solidFill>
                      <a:srgbClr val="EDECEC"/>
                    </a:solidFill>
                  </a:tcPr>
                </a:tc>
                <a:tc>
                  <a:txBody>
                    <a:bodyPr/>
                    <a:lstStyle/>
                    <a:p>
                      <a:pPr marR="78105" algn="r">
                        <a:lnSpc>
                          <a:spcPct val="100000"/>
                        </a:lnSpc>
                        <a:spcBef>
                          <a:spcPts val="275"/>
                        </a:spcBef>
                      </a:pPr>
                      <a:r>
                        <a:rPr sz="1950" dirty="0">
                          <a:solidFill>
                            <a:srgbClr val="252423"/>
                          </a:solidFill>
                          <a:latin typeface="Segoe UI"/>
                          <a:cs typeface="Segoe UI"/>
                        </a:rPr>
                        <a:t>20</a:t>
                      </a:r>
                      <a:r>
                        <a:rPr sz="1950" spc="25" dirty="0">
                          <a:solidFill>
                            <a:srgbClr val="252423"/>
                          </a:solidFill>
                          <a:latin typeface="Segoe UI"/>
                          <a:cs typeface="Segoe UI"/>
                        </a:rPr>
                        <a:t> </a:t>
                      </a:r>
                      <a:r>
                        <a:rPr sz="1950" spc="-25" dirty="0">
                          <a:solidFill>
                            <a:srgbClr val="252423"/>
                          </a:solidFill>
                          <a:latin typeface="Segoe UI"/>
                          <a:cs typeface="Segoe UI"/>
                        </a:rPr>
                        <a:t>306</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2"/>
                  </a:ext>
                </a:extLst>
              </a:tr>
              <a:tr h="376555">
                <a:tc>
                  <a:txBody>
                    <a:bodyPr/>
                    <a:lstStyle/>
                    <a:p>
                      <a:pPr marL="78105">
                        <a:lnSpc>
                          <a:spcPct val="100000"/>
                        </a:lnSpc>
                        <a:spcBef>
                          <a:spcPts val="275"/>
                        </a:spcBef>
                      </a:pPr>
                      <a:r>
                        <a:rPr sz="1950" dirty="0">
                          <a:solidFill>
                            <a:srgbClr val="252423"/>
                          </a:solidFill>
                          <a:latin typeface="Segoe UI"/>
                          <a:cs typeface="Segoe UI"/>
                        </a:rPr>
                        <a:t>2</a:t>
                      </a:r>
                      <a:r>
                        <a:rPr sz="1950" spc="20" dirty="0">
                          <a:solidFill>
                            <a:srgbClr val="252423"/>
                          </a:solidFill>
                          <a:latin typeface="Segoe UI"/>
                          <a:cs typeface="Segoe UI"/>
                        </a:rPr>
                        <a:t> </a:t>
                      </a:r>
                      <a:r>
                        <a:rPr sz="1950" dirty="0">
                          <a:solidFill>
                            <a:srgbClr val="252423"/>
                          </a:solidFill>
                          <a:latin typeface="Segoe UI"/>
                          <a:cs typeface="Segoe UI"/>
                        </a:rPr>
                        <a:t>-</a:t>
                      </a:r>
                      <a:r>
                        <a:rPr sz="1950" spc="25" dirty="0">
                          <a:solidFill>
                            <a:srgbClr val="252423"/>
                          </a:solidFill>
                          <a:latin typeface="Segoe UI"/>
                          <a:cs typeface="Segoe UI"/>
                        </a:rPr>
                        <a:t> </a:t>
                      </a:r>
                      <a:r>
                        <a:rPr sz="1950" dirty="0">
                          <a:solidFill>
                            <a:srgbClr val="252423"/>
                          </a:solidFill>
                          <a:latin typeface="Segoe UI"/>
                          <a:cs typeface="Segoe UI"/>
                        </a:rPr>
                        <a:t>Entre</a:t>
                      </a:r>
                      <a:r>
                        <a:rPr sz="1950" spc="25" dirty="0">
                          <a:solidFill>
                            <a:srgbClr val="252423"/>
                          </a:solidFill>
                          <a:latin typeface="Segoe UI"/>
                          <a:cs typeface="Segoe UI"/>
                        </a:rPr>
                        <a:t> </a:t>
                      </a:r>
                      <a:r>
                        <a:rPr sz="1950" dirty="0">
                          <a:solidFill>
                            <a:srgbClr val="252423"/>
                          </a:solidFill>
                          <a:latin typeface="Segoe UI"/>
                          <a:cs typeface="Segoe UI"/>
                        </a:rPr>
                        <a:t>6</a:t>
                      </a:r>
                      <a:r>
                        <a:rPr sz="1950" spc="20" dirty="0">
                          <a:solidFill>
                            <a:srgbClr val="252423"/>
                          </a:solidFill>
                          <a:latin typeface="Segoe UI"/>
                          <a:cs typeface="Segoe UI"/>
                        </a:rPr>
                        <a:t> </a:t>
                      </a:r>
                      <a:r>
                        <a:rPr sz="1950" dirty="0">
                          <a:solidFill>
                            <a:srgbClr val="252423"/>
                          </a:solidFill>
                          <a:latin typeface="Segoe UI"/>
                          <a:cs typeface="Segoe UI"/>
                        </a:rPr>
                        <a:t>et</a:t>
                      </a:r>
                      <a:r>
                        <a:rPr sz="1950" spc="25" dirty="0">
                          <a:solidFill>
                            <a:srgbClr val="252423"/>
                          </a:solidFill>
                          <a:latin typeface="Segoe UI"/>
                          <a:cs typeface="Segoe UI"/>
                        </a:rPr>
                        <a:t> </a:t>
                      </a:r>
                      <a:r>
                        <a:rPr sz="1950" dirty="0">
                          <a:solidFill>
                            <a:srgbClr val="252423"/>
                          </a:solidFill>
                          <a:latin typeface="Segoe UI"/>
                          <a:cs typeface="Segoe UI"/>
                        </a:rPr>
                        <a:t>10</a:t>
                      </a:r>
                      <a:r>
                        <a:rPr sz="1950" spc="25"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tcPr>
                </a:tc>
                <a:tc>
                  <a:txBody>
                    <a:bodyPr/>
                    <a:lstStyle/>
                    <a:p>
                      <a:pPr marR="79375" algn="r">
                        <a:lnSpc>
                          <a:spcPct val="100000"/>
                        </a:lnSpc>
                        <a:spcBef>
                          <a:spcPts val="275"/>
                        </a:spcBef>
                      </a:pPr>
                      <a:r>
                        <a:rPr sz="1950" dirty="0">
                          <a:solidFill>
                            <a:srgbClr val="252423"/>
                          </a:solidFill>
                          <a:latin typeface="Segoe UI"/>
                          <a:cs typeface="Segoe UI"/>
                        </a:rPr>
                        <a:t>2</a:t>
                      </a:r>
                      <a:r>
                        <a:rPr sz="1950" spc="15" dirty="0">
                          <a:solidFill>
                            <a:srgbClr val="252423"/>
                          </a:solidFill>
                          <a:latin typeface="Segoe UI"/>
                          <a:cs typeface="Segoe UI"/>
                        </a:rPr>
                        <a:t> </a:t>
                      </a:r>
                      <a:r>
                        <a:rPr sz="1950" spc="-25" dirty="0">
                          <a:solidFill>
                            <a:srgbClr val="252423"/>
                          </a:solidFill>
                          <a:latin typeface="Segoe UI"/>
                          <a:cs typeface="Segoe UI"/>
                        </a:rPr>
                        <a:t>308</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tcPr>
                </a:tc>
                <a:tc>
                  <a:txBody>
                    <a:bodyPr/>
                    <a:lstStyle/>
                    <a:p>
                      <a:pPr marR="78105" algn="r">
                        <a:lnSpc>
                          <a:spcPct val="100000"/>
                        </a:lnSpc>
                        <a:spcBef>
                          <a:spcPts val="275"/>
                        </a:spcBef>
                      </a:pPr>
                      <a:r>
                        <a:rPr sz="1950" dirty="0">
                          <a:solidFill>
                            <a:srgbClr val="252423"/>
                          </a:solidFill>
                          <a:latin typeface="Segoe UI"/>
                          <a:cs typeface="Segoe UI"/>
                        </a:rPr>
                        <a:t>17</a:t>
                      </a:r>
                      <a:r>
                        <a:rPr sz="1950" spc="25" dirty="0">
                          <a:solidFill>
                            <a:srgbClr val="252423"/>
                          </a:solidFill>
                          <a:latin typeface="Segoe UI"/>
                          <a:cs typeface="Segoe UI"/>
                        </a:rPr>
                        <a:t> </a:t>
                      </a:r>
                      <a:r>
                        <a:rPr sz="1950" spc="-25" dirty="0">
                          <a:solidFill>
                            <a:srgbClr val="252423"/>
                          </a:solidFill>
                          <a:latin typeface="Segoe UI"/>
                          <a:cs typeface="Segoe UI"/>
                        </a:rPr>
                        <a:t>463</a:t>
                      </a:r>
                      <a:endParaRPr sz="195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3"/>
                  </a:ext>
                </a:extLst>
              </a:tr>
              <a:tr h="376555">
                <a:tc>
                  <a:txBody>
                    <a:bodyPr/>
                    <a:lstStyle/>
                    <a:p>
                      <a:pPr marL="78105">
                        <a:lnSpc>
                          <a:spcPct val="100000"/>
                        </a:lnSpc>
                        <a:spcBef>
                          <a:spcPts val="275"/>
                        </a:spcBef>
                      </a:pPr>
                      <a:r>
                        <a:rPr sz="1950" dirty="0">
                          <a:solidFill>
                            <a:srgbClr val="252423"/>
                          </a:solidFill>
                          <a:latin typeface="Segoe UI"/>
                          <a:cs typeface="Segoe UI"/>
                        </a:rPr>
                        <a:t>3</a:t>
                      </a:r>
                      <a:r>
                        <a:rPr sz="1950" spc="25" dirty="0">
                          <a:solidFill>
                            <a:srgbClr val="252423"/>
                          </a:solidFill>
                          <a:latin typeface="Segoe UI"/>
                          <a:cs typeface="Segoe UI"/>
                        </a:rPr>
                        <a:t> </a:t>
                      </a:r>
                      <a:r>
                        <a:rPr sz="1950" dirty="0">
                          <a:solidFill>
                            <a:srgbClr val="252423"/>
                          </a:solidFill>
                          <a:latin typeface="Segoe UI"/>
                          <a:cs typeface="Segoe UI"/>
                        </a:rPr>
                        <a:t>-</a:t>
                      </a:r>
                      <a:r>
                        <a:rPr sz="1950" spc="25" dirty="0">
                          <a:solidFill>
                            <a:srgbClr val="252423"/>
                          </a:solidFill>
                          <a:latin typeface="Segoe UI"/>
                          <a:cs typeface="Segoe UI"/>
                        </a:rPr>
                        <a:t> </a:t>
                      </a:r>
                      <a:r>
                        <a:rPr sz="1950" dirty="0">
                          <a:solidFill>
                            <a:srgbClr val="252423"/>
                          </a:solidFill>
                          <a:latin typeface="Segoe UI"/>
                          <a:cs typeface="Segoe UI"/>
                        </a:rPr>
                        <a:t>Entre</a:t>
                      </a:r>
                      <a:r>
                        <a:rPr sz="1950" spc="25" dirty="0">
                          <a:solidFill>
                            <a:srgbClr val="252423"/>
                          </a:solidFill>
                          <a:latin typeface="Segoe UI"/>
                          <a:cs typeface="Segoe UI"/>
                        </a:rPr>
                        <a:t> </a:t>
                      </a:r>
                      <a:r>
                        <a:rPr sz="1950" dirty="0">
                          <a:solidFill>
                            <a:srgbClr val="252423"/>
                          </a:solidFill>
                          <a:latin typeface="Segoe UI"/>
                          <a:cs typeface="Segoe UI"/>
                        </a:rPr>
                        <a:t>11</a:t>
                      </a:r>
                      <a:r>
                        <a:rPr sz="1950" spc="25" dirty="0">
                          <a:solidFill>
                            <a:srgbClr val="252423"/>
                          </a:solidFill>
                          <a:latin typeface="Segoe UI"/>
                          <a:cs typeface="Segoe UI"/>
                        </a:rPr>
                        <a:t> </a:t>
                      </a:r>
                      <a:r>
                        <a:rPr sz="1950" dirty="0">
                          <a:solidFill>
                            <a:srgbClr val="252423"/>
                          </a:solidFill>
                          <a:latin typeface="Segoe UI"/>
                          <a:cs typeface="Segoe UI"/>
                        </a:rPr>
                        <a:t>et</a:t>
                      </a:r>
                      <a:r>
                        <a:rPr sz="1950" spc="25" dirty="0">
                          <a:solidFill>
                            <a:srgbClr val="252423"/>
                          </a:solidFill>
                          <a:latin typeface="Segoe UI"/>
                          <a:cs typeface="Segoe UI"/>
                        </a:rPr>
                        <a:t> </a:t>
                      </a:r>
                      <a:r>
                        <a:rPr sz="1950" dirty="0">
                          <a:solidFill>
                            <a:srgbClr val="252423"/>
                          </a:solidFill>
                          <a:latin typeface="Segoe UI"/>
                          <a:cs typeface="Segoe UI"/>
                        </a:rPr>
                        <a:t>49</a:t>
                      </a:r>
                      <a:r>
                        <a:rPr sz="1950" spc="25"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79375" algn="r">
                        <a:lnSpc>
                          <a:spcPct val="100000"/>
                        </a:lnSpc>
                        <a:spcBef>
                          <a:spcPts val="275"/>
                        </a:spcBef>
                      </a:pPr>
                      <a:r>
                        <a:rPr sz="1950" dirty="0">
                          <a:solidFill>
                            <a:srgbClr val="252423"/>
                          </a:solidFill>
                          <a:latin typeface="Segoe UI"/>
                          <a:cs typeface="Segoe UI"/>
                        </a:rPr>
                        <a:t>2</a:t>
                      </a:r>
                      <a:r>
                        <a:rPr sz="1950" spc="15" dirty="0">
                          <a:solidFill>
                            <a:srgbClr val="252423"/>
                          </a:solidFill>
                          <a:latin typeface="Segoe UI"/>
                          <a:cs typeface="Segoe UI"/>
                        </a:rPr>
                        <a:t> </a:t>
                      </a:r>
                      <a:r>
                        <a:rPr sz="1950" spc="-25" dirty="0">
                          <a:solidFill>
                            <a:srgbClr val="252423"/>
                          </a:solidFill>
                          <a:latin typeface="Segoe UI"/>
                          <a:cs typeface="Segoe UI"/>
                        </a:rPr>
                        <a:t>389</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solidFill>
                      <a:srgbClr val="EDECEC"/>
                    </a:solidFill>
                  </a:tcPr>
                </a:tc>
                <a:tc>
                  <a:txBody>
                    <a:bodyPr/>
                    <a:lstStyle/>
                    <a:p>
                      <a:pPr marR="78105" algn="r">
                        <a:lnSpc>
                          <a:spcPct val="100000"/>
                        </a:lnSpc>
                        <a:spcBef>
                          <a:spcPts val="275"/>
                        </a:spcBef>
                      </a:pPr>
                      <a:r>
                        <a:rPr sz="1950" dirty="0">
                          <a:solidFill>
                            <a:srgbClr val="252423"/>
                          </a:solidFill>
                          <a:latin typeface="Segoe UI"/>
                          <a:cs typeface="Segoe UI"/>
                        </a:rPr>
                        <a:t>50</a:t>
                      </a:r>
                      <a:r>
                        <a:rPr sz="1950" spc="25" dirty="0">
                          <a:solidFill>
                            <a:srgbClr val="252423"/>
                          </a:solidFill>
                          <a:latin typeface="Segoe UI"/>
                          <a:cs typeface="Segoe UI"/>
                        </a:rPr>
                        <a:t> </a:t>
                      </a:r>
                      <a:r>
                        <a:rPr sz="1950" spc="-25" dirty="0">
                          <a:solidFill>
                            <a:srgbClr val="252423"/>
                          </a:solidFill>
                          <a:latin typeface="Segoe UI"/>
                          <a:cs typeface="Segoe UI"/>
                        </a:rPr>
                        <a:t>476</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4"/>
                  </a:ext>
                </a:extLst>
              </a:tr>
              <a:tr h="376555">
                <a:tc>
                  <a:txBody>
                    <a:bodyPr/>
                    <a:lstStyle/>
                    <a:p>
                      <a:pPr marL="78105">
                        <a:lnSpc>
                          <a:spcPct val="100000"/>
                        </a:lnSpc>
                        <a:spcBef>
                          <a:spcPts val="275"/>
                        </a:spcBef>
                      </a:pPr>
                      <a:r>
                        <a:rPr sz="1950" dirty="0">
                          <a:solidFill>
                            <a:srgbClr val="252423"/>
                          </a:solidFill>
                          <a:latin typeface="Segoe UI"/>
                          <a:cs typeface="Segoe UI"/>
                        </a:rPr>
                        <a:t>4</a:t>
                      </a:r>
                      <a:r>
                        <a:rPr sz="1950" spc="25" dirty="0">
                          <a:solidFill>
                            <a:srgbClr val="252423"/>
                          </a:solidFill>
                          <a:latin typeface="Segoe UI"/>
                          <a:cs typeface="Segoe UI"/>
                        </a:rPr>
                        <a:t> </a:t>
                      </a:r>
                      <a:r>
                        <a:rPr sz="1950" dirty="0">
                          <a:solidFill>
                            <a:srgbClr val="252423"/>
                          </a:solidFill>
                          <a:latin typeface="Segoe UI"/>
                          <a:cs typeface="Segoe UI"/>
                        </a:rPr>
                        <a:t>-</a:t>
                      </a:r>
                      <a:r>
                        <a:rPr sz="1950" spc="25" dirty="0">
                          <a:solidFill>
                            <a:srgbClr val="252423"/>
                          </a:solidFill>
                          <a:latin typeface="Segoe UI"/>
                          <a:cs typeface="Segoe UI"/>
                        </a:rPr>
                        <a:t> </a:t>
                      </a:r>
                      <a:r>
                        <a:rPr sz="1950" dirty="0">
                          <a:solidFill>
                            <a:srgbClr val="252423"/>
                          </a:solidFill>
                          <a:latin typeface="Segoe UI"/>
                          <a:cs typeface="Segoe UI"/>
                        </a:rPr>
                        <a:t>Entre</a:t>
                      </a:r>
                      <a:r>
                        <a:rPr sz="1950" spc="30" dirty="0">
                          <a:solidFill>
                            <a:srgbClr val="252423"/>
                          </a:solidFill>
                          <a:latin typeface="Segoe UI"/>
                          <a:cs typeface="Segoe UI"/>
                        </a:rPr>
                        <a:t> </a:t>
                      </a:r>
                      <a:r>
                        <a:rPr sz="1950" dirty="0">
                          <a:solidFill>
                            <a:srgbClr val="252423"/>
                          </a:solidFill>
                          <a:latin typeface="Segoe UI"/>
                          <a:cs typeface="Segoe UI"/>
                        </a:rPr>
                        <a:t>50</a:t>
                      </a:r>
                      <a:r>
                        <a:rPr sz="1950" spc="25" dirty="0">
                          <a:solidFill>
                            <a:srgbClr val="252423"/>
                          </a:solidFill>
                          <a:latin typeface="Segoe UI"/>
                          <a:cs typeface="Segoe UI"/>
                        </a:rPr>
                        <a:t> </a:t>
                      </a:r>
                      <a:r>
                        <a:rPr sz="1950" dirty="0">
                          <a:solidFill>
                            <a:srgbClr val="252423"/>
                          </a:solidFill>
                          <a:latin typeface="Segoe UI"/>
                          <a:cs typeface="Segoe UI"/>
                        </a:rPr>
                        <a:t>et</a:t>
                      </a:r>
                      <a:r>
                        <a:rPr sz="1950" spc="30" dirty="0">
                          <a:solidFill>
                            <a:srgbClr val="252423"/>
                          </a:solidFill>
                          <a:latin typeface="Segoe UI"/>
                          <a:cs typeface="Segoe UI"/>
                        </a:rPr>
                        <a:t> </a:t>
                      </a:r>
                      <a:r>
                        <a:rPr sz="1950" dirty="0">
                          <a:solidFill>
                            <a:srgbClr val="252423"/>
                          </a:solidFill>
                          <a:latin typeface="Segoe UI"/>
                          <a:cs typeface="Segoe UI"/>
                        </a:rPr>
                        <a:t>199</a:t>
                      </a:r>
                      <a:r>
                        <a:rPr sz="1950" spc="25"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tcPr>
                </a:tc>
                <a:tc>
                  <a:txBody>
                    <a:bodyPr/>
                    <a:lstStyle/>
                    <a:p>
                      <a:pPr marR="79375" algn="r">
                        <a:lnSpc>
                          <a:spcPct val="100000"/>
                        </a:lnSpc>
                        <a:spcBef>
                          <a:spcPts val="275"/>
                        </a:spcBef>
                      </a:pPr>
                      <a:r>
                        <a:rPr sz="1950" spc="-25" dirty="0">
                          <a:solidFill>
                            <a:srgbClr val="252423"/>
                          </a:solidFill>
                          <a:latin typeface="Segoe UI"/>
                          <a:cs typeface="Segoe UI"/>
                        </a:rPr>
                        <a:t>511</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tcPr>
                </a:tc>
                <a:tc>
                  <a:txBody>
                    <a:bodyPr/>
                    <a:lstStyle/>
                    <a:p>
                      <a:pPr marR="78105" algn="r">
                        <a:lnSpc>
                          <a:spcPct val="100000"/>
                        </a:lnSpc>
                        <a:spcBef>
                          <a:spcPts val="275"/>
                        </a:spcBef>
                      </a:pPr>
                      <a:r>
                        <a:rPr sz="1950" dirty="0">
                          <a:solidFill>
                            <a:srgbClr val="252423"/>
                          </a:solidFill>
                          <a:latin typeface="Segoe UI"/>
                          <a:cs typeface="Segoe UI"/>
                        </a:rPr>
                        <a:t>45</a:t>
                      </a:r>
                      <a:r>
                        <a:rPr sz="1950" spc="25" dirty="0">
                          <a:solidFill>
                            <a:srgbClr val="252423"/>
                          </a:solidFill>
                          <a:latin typeface="Segoe UI"/>
                          <a:cs typeface="Segoe UI"/>
                        </a:rPr>
                        <a:t> </a:t>
                      </a:r>
                      <a:r>
                        <a:rPr sz="1950" spc="-25" dirty="0">
                          <a:solidFill>
                            <a:srgbClr val="252423"/>
                          </a:solidFill>
                          <a:latin typeface="Segoe UI"/>
                          <a:cs typeface="Segoe UI"/>
                        </a:rPr>
                        <a:t>530</a:t>
                      </a:r>
                      <a:endParaRPr sz="195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5"/>
                  </a:ext>
                </a:extLst>
              </a:tr>
              <a:tr h="376555">
                <a:tc>
                  <a:txBody>
                    <a:bodyPr/>
                    <a:lstStyle/>
                    <a:p>
                      <a:pPr marL="78105">
                        <a:lnSpc>
                          <a:spcPct val="100000"/>
                        </a:lnSpc>
                        <a:spcBef>
                          <a:spcPts val="275"/>
                        </a:spcBef>
                      </a:pPr>
                      <a:r>
                        <a:rPr sz="1950" dirty="0">
                          <a:solidFill>
                            <a:srgbClr val="252423"/>
                          </a:solidFill>
                          <a:latin typeface="Segoe UI"/>
                          <a:cs typeface="Segoe UI"/>
                        </a:rPr>
                        <a:t>5</a:t>
                      </a:r>
                      <a:r>
                        <a:rPr sz="1950" spc="25" dirty="0">
                          <a:solidFill>
                            <a:srgbClr val="252423"/>
                          </a:solidFill>
                          <a:latin typeface="Segoe UI"/>
                          <a:cs typeface="Segoe UI"/>
                        </a:rPr>
                        <a:t> </a:t>
                      </a:r>
                      <a:r>
                        <a:rPr sz="1950" dirty="0">
                          <a:solidFill>
                            <a:srgbClr val="252423"/>
                          </a:solidFill>
                          <a:latin typeface="Segoe UI"/>
                          <a:cs typeface="Segoe UI"/>
                        </a:rPr>
                        <a:t>-</a:t>
                      </a:r>
                      <a:r>
                        <a:rPr sz="1950" spc="30" dirty="0">
                          <a:solidFill>
                            <a:srgbClr val="252423"/>
                          </a:solidFill>
                          <a:latin typeface="Segoe UI"/>
                          <a:cs typeface="Segoe UI"/>
                        </a:rPr>
                        <a:t> </a:t>
                      </a:r>
                      <a:r>
                        <a:rPr sz="1950" dirty="0">
                          <a:solidFill>
                            <a:srgbClr val="252423"/>
                          </a:solidFill>
                          <a:latin typeface="Segoe UI"/>
                          <a:cs typeface="Segoe UI"/>
                        </a:rPr>
                        <a:t>Entre</a:t>
                      </a:r>
                      <a:r>
                        <a:rPr sz="1950" spc="30" dirty="0">
                          <a:solidFill>
                            <a:srgbClr val="252423"/>
                          </a:solidFill>
                          <a:latin typeface="Segoe UI"/>
                          <a:cs typeface="Segoe UI"/>
                        </a:rPr>
                        <a:t> </a:t>
                      </a:r>
                      <a:r>
                        <a:rPr sz="1950" dirty="0">
                          <a:solidFill>
                            <a:srgbClr val="252423"/>
                          </a:solidFill>
                          <a:latin typeface="Segoe UI"/>
                          <a:cs typeface="Segoe UI"/>
                        </a:rPr>
                        <a:t>200</a:t>
                      </a:r>
                      <a:r>
                        <a:rPr sz="1950" spc="30" dirty="0">
                          <a:solidFill>
                            <a:srgbClr val="252423"/>
                          </a:solidFill>
                          <a:latin typeface="Segoe UI"/>
                          <a:cs typeface="Segoe UI"/>
                        </a:rPr>
                        <a:t> </a:t>
                      </a:r>
                      <a:r>
                        <a:rPr sz="1950" dirty="0">
                          <a:solidFill>
                            <a:srgbClr val="252423"/>
                          </a:solidFill>
                          <a:latin typeface="Segoe UI"/>
                          <a:cs typeface="Segoe UI"/>
                        </a:rPr>
                        <a:t>et</a:t>
                      </a:r>
                      <a:r>
                        <a:rPr sz="1950" spc="25" dirty="0">
                          <a:solidFill>
                            <a:srgbClr val="252423"/>
                          </a:solidFill>
                          <a:latin typeface="Segoe UI"/>
                          <a:cs typeface="Segoe UI"/>
                        </a:rPr>
                        <a:t> </a:t>
                      </a:r>
                      <a:r>
                        <a:rPr sz="1950" dirty="0">
                          <a:solidFill>
                            <a:srgbClr val="252423"/>
                          </a:solidFill>
                          <a:latin typeface="Segoe UI"/>
                          <a:cs typeface="Segoe UI"/>
                        </a:rPr>
                        <a:t>249</a:t>
                      </a:r>
                      <a:r>
                        <a:rPr sz="1950" spc="30"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79375" algn="r">
                        <a:lnSpc>
                          <a:spcPct val="100000"/>
                        </a:lnSpc>
                        <a:spcBef>
                          <a:spcPts val="275"/>
                        </a:spcBef>
                      </a:pPr>
                      <a:r>
                        <a:rPr sz="1950" spc="-25" dirty="0">
                          <a:solidFill>
                            <a:srgbClr val="252423"/>
                          </a:solidFill>
                          <a:latin typeface="Segoe UI"/>
                          <a:cs typeface="Segoe UI"/>
                        </a:rPr>
                        <a:t>38</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solidFill>
                      <a:srgbClr val="EDECEC"/>
                    </a:solidFill>
                  </a:tcPr>
                </a:tc>
                <a:tc>
                  <a:txBody>
                    <a:bodyPr/>
                    <a:lstStyle/>
                    <a:p>
                      <a:pPr marR="78105" algn="r">
                        <a:lnSpc>
                          <a:spcPct val="100000"/>
                        </a:lnSpc>
                        <a:spcBef>
                          <a:spcPts val="275"/>
                        </a:spcBef>
                      </a:pPr>
                      <a:r>
                        <a:rPr sz="1950" dirty="0">
                          <a:solidFill>
                            <a:srgbClr val="252423"/>
                          </a:solidFill>
                          <a:latin typeface="Segoe UI"/>
                          <a:cs typeface="Segoe UI"/>
                        </a:rPr>
                        <a:t>8</a:t>
                      </a:r>
                      <a:r>
                        <a:rPr sz="1950" spc="15" dirty="0">
                          <a:solidFill>
                            <a:srgbClr val="252423"/>
                          </a:solidFill>
                          <a:latin typeface="Segoe UI"/>
                          <a:cs typeface="Segoe UI"/>
                        </a:rPr>
                        <a:t> </a:t>
                      </a:r>
                      <a:r>
                        <a:rPr sz="1950" spc="-25" dirty="0">
                          <a:solidFill>
                            <a:srgbClr val="252423"/>
                          </a:solidFill>
                          <a:latin typeface="Segoe UI"/>
                          <a:cs typeface="Segoe UI"/>
                        </a:rPr>
                        <a:t>677</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6"/>
                  </a:ext>
                </a:extLst>
              </a:tr>
              <a:tr h="376555">
                <a:tc>
                  <a:txBody>
                    <a:bodyPr/>
                    <a:lstStyle/>
                    <a:p>
                      <a:pPr marL="78105">
                        <a:lnSpc>
                          <a:spcPct val="100000"/>
                        </a:lnSpc>
                        <a:spcBef>
                          <a:spcPts val="275"/>
                        </a:spcBef>
                      </a:pPr>
                      <a:r>
                        <a:rPr sz="1950" dirty="0">
                          <a:solidFill>
                            <a:srgbClr val="252423"/>
                          </a:solidFill>
                          <a:latin typeface="Segoe UI"/>
                          <a:cs typeface="Segoe UI"/>
                        </a:rPr>
                        <a:t>6</a:t>
                      </a:r>
                      <a:r>
                        <a:rPr sz="1950" spc="25" dirty="0">
                          <a:solidFill>
                            <a:srgbClr val="252423"/>
                          </a:solidFill>
                          <a:latin typeface="Segoe UI"/>
                          <a:cs typeface="Segoe UI"/>
                        </a:rPr>
                        <a:t> </a:t>
                      </a:r>
                      <a:r>
                        <a:rPr sz="1950" dirty="0">
                          <a:solidFill>
                            <a:srgbClr val="252423"/>
                          </a:solidFill>
                          <a:latin typeface="Segoe UI"/>
                          <a:cs typeface="Segoe UI"/>
                        </a:rPr>
                        <a:t>-</a:t>
                      </a:r>
                      <a:r>
                        <a:rPr sz="1950" spc="30" dirty="0">
                          <a:solidFill>
                            <a:srgbClr val="252423"/>
                          </a:solidFill>
                          <a:latin typeface="Segoe UI"/>
                          <a:cs typeface="Segoe UI"/>
                        </a:rPr>
                        <a:t> </a:t>
                      </a:r>
                      <a:r>
                        <a:rPr sz="1950" dirty="0">
                          <a:solidFill>
                            <a:srgbClr val="252423"/>
                          </a:solidFill>
                          <a:latin typeface="Segoe UI"/>
                          <a:cs typeface="Segoe UI"/>
                        </a:rPr>
                        <a:t>Entre</a:t>
                      </a:r>
                      <a:r>
                        <a:rPr sz="1950" spc="30" dirty="0">
                          <a:solidFill>
                            <a:srgbClr val="252423"/>
                          </a:solidFill>
                          <a:latin typeface="Segoe UI"/>
                          <a:cs typeface="Segoe UI"/>
                        </a:rPr>
                        <a:t> </a:t>
                      </a:r>
                      <a:r>
                        <a:rPr sz="1950" dirty="0">
                          <a:solidFill>
                            <a:srgbClr val="252423"/>
                          </a:solidFill>
                          <a:latin typeface="Segoe UI"/>
                          <a:cs typeface="Segoe UI"/>
                        </a:rPr>
                        <a:t>250</a:t>
                      </a:r>
                      <a:r>
                        <a:rPr sz="1950" spc="30" dirty="0">
                          <a:solidFill>
                            <a:srgbClr val="252423"/>
                          </a:solidFill>
                          <a:latin typeface="Segoe UI"/>
                          <a:cs typeface="Segoe UI"/>
                        </a:rPr>
                        <a:t> </a:t>
                      </a:r>
                      <a:r>
                        <a:rPr sz="1950" dirty="0">
                          <a:solidFill>
                            <a:srgbClr val="252423"/>
                          </a:solidFill>
                          <a:latin typeface="Segoe UI"/>
                          <a:cs typeface="Segoe UI"/>
                        </a:rPr>
                        <a:t>et</a:t>
                      </a:r>
                      <a:r>
                        <a:rPr sz="1950" spc="25" dirty="0">
                          <a:solidFill>
                            <a:srgbClr val="252423"/>
                          </a:solidFill>
                          <a:latin typeface="Segoe UI"/>
                          <a:cs typeface="Segoe UI"/>
                        </a:rPr>
                        <a:t> </a:t>
                      </a:r>
                      <a:r>
                        <a:rPr sz="1950" dirty="0">
                          <a:solidFill>
                            <a:srgbClr val="252423"/>
                          </a:solidFill>
                          <a:latin typeface="Segoe UI"/>
                          <a:cs typeface="Segoe UI"/>
                        </a:rPr>
                        <a:t>300</a:t>
                      </a:r>
                      <a:r>
                        <a:rPr sz="1950" spc="30"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tcPr>
                </a:tc>
                <a:tc>
                  <a:txBody>
                    <a:bodyPr/>
                    <a:lstStyle/>
                    <a:p>
                      <a:pPr marR="79375" algn="r">
                        <a:lnSpc>
                          <a:spcPct val="100000"/>
                        </a:lnSpc>
                        <a:spcBef>
                          <a:spcPts val="275"/>
                        </a:spcBef>
                      </a:pPr>
                      <a:r>
                        <a:rPr sz="1950" spc="-25" dirty="0">
                          <a:solidFill>
                            <a:srgbClr val="252423"/>
                          </a:solidFill>
                          <a:latin typeface="Segoe UI"/>
                          <a:cs typeface="Segoe UI"/>
                        </a:rPr>
                        <a:t>24</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tcPr>
                </a:tc>
                <a:tc>
                  <a:txBody>
                    <a:bodyPr/>
                    <a:lstStyle/>
                    <a:p>
                      <a:pPr marR="78105" algn="r">
                        <a:lnSpc>
                          <a:spcPct val="100000"/>
                        </a:lnSpc>
                        <a:spcBef>
                          <a:spcPts val="275"/>
                        </a:spcBef>
                      </a:pPr>
                      <a:r>
                        <a:rPr sz="1950" dirty="0">
                          <a:solidFill>
                            <a:srgbClr val="252423"/>
                          </a:solidFill>
                          <a:latin typeface="Segoe UI"/>
                          <a:cs typeface="Segoe UI"/>
                        </a:rPr>
                        <a:t>6</a:t>
                      </a:r>
                      <a:r>
                        <a:rPr sz="1950" spc="15" dirty="0">
                          <a:solidFill>
                            <a:srgbClr val="252423"/>
                          </a:solidFill>
                          <a:latin typeface="Segoe UI"/>
                          <a:cs typeface="Segoe UI"/>
                        </a:rPr>
                        <a:t> </a:t>
                      </a:r>
                      <a:r>
                        <a:rPr sz="1950" spc="-25" dirty="0">
                          <a:solidFill>
                            <a:srgbClr val="252423"/>
                          </a:solidFill>
                          <a:latin typeface="Segoe UI"/>
                          <a:cs typeface="Segoe UI"/>
                        </a:rPr>
                        <a:t>556</a:t>
                      </a:r>
                      <a:endParaRPr sz="195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7"/>
                  </a:ext>
                </a:extLst>
              </a:tr>
              <a:tr h="376555">
                <a:tc>
                  <a:txBody>
                    <a:bodyPr/>
                    <a:lstStyle/>
                    <a:p>
                      <a:pPr marL="78105">
                        <a:lnSpc>
                          <a:spcPct val="100000"/>
                        </a:lnSpc>
                        <a:spcBef>
                          <a:spcPts val="275"/>
                        </a:spcBef>
                      </a:pPr>
                      <a:r>
                        <a:rPr sz="1950" dirty="0">
                          <a:solidFill>
                            <a:srgbClr val="252423"/>
                          </a:solidFill>
                          <a:latin typeface="Segoe UI"/>
                          <a:cs typeface="Segoe UI"/>
                        </a:rPr>
                        <a:t>7</a:t>
                      </a:r>
                      <a:r>
                        <a:rPr sz="1950" spc="25" dirty="0">
                          <a:solidFill>
                            <a:srgbClr val="252423"/>
                          </a:solidFill>
                          <a:latin typeface="Segoe UI"/>
                          <a:cs typeface="Segoe UI"/>
                        </a:rPr>
                        <a:t> </a:t>
                      </a:r>
                      <a:r>
                        <a:rPr sz="1950" dirty="0">
                          <a:solidFill>
                            <a:srgbClr val="252423"/>
                          </a:solidFill>
                          <a:latin typeface="Segoe UI"/>
                          <a:cs typeface="Segoe UI"/>
                        </a:rPr>
                        <a:t>-</a:t>
                      </a:r>
                      <a:r>
                        <a:rPr sz="1950" spc="25" dirty="0">
                          <a:solidFill>
                            <a:srgbClr val="252423"/>
                          </a:solidFill>
                          <a:latin typeface="Segoe UI"/>
                          <a:cs typeface="Segoe UI"/>
                        </a:rPr>
                        <a:t> </a:t>
                      </a:r>
                      <a:r>
                        <a:rPr sz="1950" dirty="0">
                          <a:solidFill>
                            <a:srgbClr val="252423"/>
                          </a:solidFill>
                          <a:latin typeface="Segoe UI"/>
                          <a:cs typeface="Segoe UI"/>
                        </a:rPr>
                        <a:t>Plus</a:t>
                      </a:r>
                      <a:r>
                        <a:rPr sz="1950" spc="25" dirty="0">
                          <a:solidFill>
                            <a:srgbClr val="252423"/>
                          </a:solidFill>
                          <a:latin typeface="Segoe UI"/>
                          <a:cs typeface="Segoe UI"/>
                        </a:rPr>
                        <a:t> </a:t>
                      </a:r>
                      <a:r>
                        <a:rPr sz="1950" dirty="0">
                          <a:solidFill>
                            <a:srgbClr val="252423"/>
                          </a:solidFill>
                          <a:latin typeface="Segoe UI"/>
                          <a:cs typeface="Segoe UI"/>
                        </a:rPr>
                        <a:t>de</a:t>
                      </a:r>
                      <a:r>
                        <a:rPr sz="1950" spc="30" dirty="0">
                          <a:solidFill>
                            <a:srgbClr val="252423"/>
                          </a:solidFill>
                          <a:latin typeface="Segoe UI"/>
                          <a:cs typeface="Segoe UI"/>
                        </a:rPr>
                        <a:t> </a:t>
                      </a:r>
                      <a:r>
                        <a:rPr sz="1950" dirty="0">
                          <a:solidFill>
                            <a:srgbClr val="252423"/>
                          </a:solidFill>
                          <a:latin typeface="Segoe UI"/>
                          <a:cs typeface="Segoe UI"/>
                        </a:rPr>
                        <a:t>300</a:t>
                      </a:r>
                      <a:r>
                        <a:rPr sz="1950" spc="25" dirty="0">
                          <a:solidFill>
                            <a:srgbClr val="252423"/>
                          </a:solidFill>
                          <a:latin typeface="Segoe UI"/>
                          <a:cs typeface="Segoe UI"/>
                        </a:rPr>
                        <a:t> </a:t>
                      </a:r>
                      <a:r>
                        <a:rPr sz="1950" spc="-10" dirty="0">
                          <a:solidFill>
                            <a:srgbClr val="252423"/>
                          </a:solidFill>
                          <a:latin typeface="Segoe UI"/>
                          <a:cs typeface="Segoe UI"/>
                        </a:rPr>
                        <a:t>salariés</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79375" algn="r">
                        <a:lnSpc>
                          <a:spcPct val="100000"/>
                        </a:lnSpc>
                        <a:spcBef>
                          <a:spcPts val="275"/>
                        </a:spcBef>
                      </a:pPr>
                      <a:r>
                        <a:rPr sz="1950" spc="-25" dirty="0">
                          <a:solidFill>
                            <a:srgbClr val="252423"/>
                          </a:solidFill>
                          <a:latin typeface="Segoe UI"/>
                          <a:cs typeface="Segoe UI"/>
                        </a:rPr>
                        <a:t>104</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solidFill>
                      <a:srgbClr val="EDECEC"/>
                    </a:solidFill>
                  </a:tcPr>
                </a:tc>
                <a:tc>
                  <a:txBody>
                    <a:bodyPr/>
                    <a:lstStyle/>
                    <a:p>
                      <a:pPr marR="78105" algn="r">
                        <a:lnSpc>
                          <a:spcPct val="100000"/>
                        </a:lnSpc>
                        <a:spcBef>
                          <a:spcPts val="275"/>
                        </a:spcBef>
                      </a:pPr>
                      <a:r>
                        <a:rPr sz="1950" dirty="0">
                          <a:solidFill>
                            <a:srgbClr val="252423"/>
                          </a:solidFill>
                          <a:latin typeface="Segoe UI"/>
                          <a:cs typeface="Segoe UI"/>
                        </a:rPr>
                        <a:t>74</a:t>
                      </a:r>
                      <a:r>
                        <a:rPr sz="1950" spc="25" dirty="0">
                          <a:solidFill>
                            <a:srgbClr val="252423"/>
                          </a:solidFill>
                          <a:latin typeface="Segoe UI"/>
                          <a:cs typeface="Segoe UI"/>
                        </a:rPr>
                        <a:t> </a:t>
                      </a:r>
                      <a:r>
                        <a:rPr sz="1950" spc="-25" dirty="0">
                          <a:solidFill>
                            <a:srgbClr val="252423"/>
                          </a:solidFill>
                          <a:latin typeface="Segoe UI"/>
                          <a:cs typeface="Segoe UI"/>
                        </a:rPr>
                        <a:t>997</a:t>
                      </a:r>
                      <a:endParaRPr sz="195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8"/>
                  </a:ext>
                </a:extLst>
              </a:tr>
              <a:tr h="376555">
                <a:tc>
                  <a:txBody>
                    <a:bodyPr/>
                    <a:lstStyle/>
                    <a:p>
                      <a:pPr marL="78105">
                        <a:lnSpc>
                          <a:spcPct val="100000"/>
                        </a:lnSpc>
                        <a:spcBef>
                          <a:spcPts val="275"/>
                        </a:spcBef>
                      </a:pPr>
                      <a:r>
                        <a:rPr sz="1950" b="1" spc="-10" dirty="0">
                          <a:solidFill>
                            <a:srgbClr val="252423"/>
                          </a:solidFill>
                          <a:latin typeface="Segoe UI"/>
                          <a:cs typeface="Segoe UI"/>
                        </a:rPr>
                        <a:t>Total</a:t>
                      </a:r>
                      <a:endParaRPr sz="1950">
                        <a:latin typeface="Segoe UI"/>
                        <a:cs typeface="Segoe UI"/>
                      </a:endParaRPr>
                    </a:p>
                  </a:txBody>
                  <a:tcPr marL="0" marR="0" marT="34925" marB="0">
                    <a:lnR w="19050">
                      <a:solidFill>
                        <a:srgbClr val="003FE2"/>
                      </a:solidFill>
                      <a:prstDash val="solid"/>
                    </a:lnR>
                  </a:tcPr>
                </a:tc>
                <a:tc>
                  <a:txBody>
                    <a:bodyPr/>
                    <a:lstStyle/>
                    <a:p>
                      <a:pPr marR="79375" algn="r">
                        <a:lnSpc>
                          <a:spcPct val="100000"/>
                        </a:lnSpc>
                        <a:spcBef>
                          <a:spcPts val="275"/>
                        </a:spcBef>
                      </a:pPr>
                      <a:r>
                        <a:rPr sz="1950" b="1" dirty="0">
                          <a:solidFill>
                            <a:srgbClr val="252423"/>
                          </a:solidFill>
                          <a:latin typeface="Segoe UI"/>
                          <a:cs typeface="Segoe UI"/>
                        </a:rPr>
                        <a:t>15</a:t>
                      </a:r>
                      <a:r>
                        <a:rPr sz="1950" b="1" spc="25" dirty="0">
                          <a:solidFill>
                            <a:srgbClr val="252423"/>
                          </a:solidFill>
                          <a:latin typeface="Segoe UI"/>
                          <a:cs typeface="Segoe UI"/>
                        </a:rPr>
                        <a:t> </a:t>
                      </a:r>
                      <a:r>
                        <a:rPr sz="1950" b="1" spc="-25" dirty="0">
                          <a:solidFill>
                            <a:srgbClr val="252423"/>
                          </a:solidFill>
                          <a:latin typeface="Segoe UI"/>
                          <a:cs typeface="Segoe UI"/>
                        </a:rPr>
                        <a:t>060</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tcPr>
                </a:tc>
                <a:tc>
                  <a:txBody>
                    <a:bodyPr/>
                    <a:lstStyle/>
                    <a:p>
                      <a:pPr marR="78105" algn="r">
                        <a:lnSpc>
                          <a:spcPct val="100000"/>
                        </a:lnSpc>
                        <a:spcBef>
                          <a:spcPts val="275"/>
                        </a:spcBef>
                      </a:pPr>
                      <a:r>
                        <a:rPr sz="1950" b="1" dirty="0">
                          <a:solidFill>
                            <a:srgbClr val="252423"/>
                          </a:solidFill>
                          <a:latin typeface="Segoe UI"/>
                          <a:cs typeface="Segoe UI"/>
                        </a:rPr>
                        <a:t>224</a:t>
                      </a:r>
                      <a:r>
                        <a:rPr sz="1950" b="1" spc="35" dirty="0">
                          <a:solidFill>
                            <a:srgbClr val="252423"/>
                          </a:solidFill>
                          <a:latin typeface="Segoe UI"/>
                          <a:cs typeface="Segoe UI"/>
                        </a:rPr>
                        <a:t> </a:t>
                      </a:r>
                      <a:r>
                        <a:rPr sz="1950" b="1" spc="-25" dirty="0">
                          <a:solidFill>
                            <a:srgbClr val="252423"/>
                          </a:solidFill>
                          <a:latin typeface="Segoe UI"/>
                          <a:cs typeface="Segoe UI"/>
                        </a:rPr>
                        <a:t>005</a:t>
                      </a:r>
                      <a:endParaRPr sz="1950" dirty="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9"/>
                  </a:ext>
                </a:extLst>
              </a:tr>
            </a:tbl>
          </a:graphicData>
        </a:graphic>
      </p:graphicFrame>
      <p:sp>
        <p:nvSpPr>
          <p:cNvPr id="18" name="object 18"/>
          <p:cNvSpPr txBox="1"/>
          <p:nvPr/>
        </p:nvSpPr>
        <p:spPr>
          <a:xfrm>
            <a:off x="6901400" y="5920162"/>
            <a:ext cx="294830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a:t>
            </a:r>
            <a:r>
              <a:rPr sz="3600" spc="5" dirty="0">
                <a:latin typeface="Segoe UI"/>
                <a:cs typeface="Segoe UI"/>
              </a:rPr>
              <a:t> </a:t>
            </a:r>
            <a:r>
              <a:rPr sz="3600" spc="-25" dirty="0">
                <a:latin typeface="Segoe UI"/>
                <a:cs typeface="Segoe UI"/>
              </a:rPr>
              <a:t>124</a:t>
            </a:r>
            <a:endParaRPr sz="3600">
              <a:latin typeface="Segoe UI"/>
              <a:cs typeface="Segoe UI"/>
            </a:endParaRPr>
          </a:p>
          <a:p>
            <a:pPr algn="ctr">
              <a:lnSpc>
                <a:spcPct val="100000"/>
              </a:lnSpc>
              <a:spcBef>
                <a:spcPts val="850"/>
              </a:spcBef>
            </a:pPr>
            <a:r>
              <a:rPr sz="1650" dirty="0">
                <a:latin typeface="Segoe UI"/>
                <a:cs typeface="Segoe UI"/>
              </a:rPr>
              <a:t>nouveaux</a:t>
            </a:r>
            <a:r>
              <a:rPr sz="1650" spc="-60" dirty="0">
                <a:latin typeface="Segoe UI"/>
                <a:cs typeface="Segoe UI"/>
              </a:rPr>
              <a:t> </a:t>
            </a:r>
            <a:r>
              <a:rPr sz="1650" dirty="0">
                <a:latin typeface="Segoe UI"/>
                <a:cs typeface="Segoe UI"/>
              </a:rPr>
              <a:t>adhérents</a:t>
            </a:r>
            <a:r>
              <a:rPr sz="1650" spc="-60" dirty="0">
                <a:latin typeface="Segoe UI"/>
                <a:cs typeface="Segoe UI"/>
              </a:rPr>
              <a:t> </a:t>
            </a:r>
            <a:r>
              <a:rPr sz="1650" dirty="0">
                <a:latin typeface="Segoe UI"/>
                <a:cs typeface="Segoe UI"/>
              </a:rPr>
              <a:t>sur</a:t>
            </a:r>
            <a:r>
              <a:rPr sz="1650" spc="-60" dirty="0">
                <a:latin typeface="Segoe UI"/>
                <a:cs typeface="Segoe UI"/>
              </a:rPr>
              <a:t> </a:t>
            </a:r>
            <a:r>
              <a:rPr sz="1650" spc="-10" dirty="0">
                <a:latin typeface="Segoe UI"/>
                <a:cs typeface="Segoe UI"/>
              </a:rPr>
              <a:t>l'année</a:t>
            </a:r>
            <a:endParaRPr sz="1650">
              <a:latin typeface="Segoe UI"/>
              <a:cs typeface="Segoe UI"/>
            </a:endParaRPr>
          </a:p>
        </p:txBody>
      </p:sp>
      <p:sp>
        <p:nvSpPr>
          <p:cNvPr id="19" name="object 19"/>
          <p:cNvSpPr txBox="1"/>
          <p:nvPr/>
        </p:nvSpPr>
        <p:spPr>
          <a:xfrm>
            <a:off x="6927848" y="2688703"/>
            <a:ext cx="289306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a:t>
            </a:r>
            <a:r>
              <a:rPr lang="fr-FR" sz="3600" dirty="0">
                <a:latin typeface="Segoe UI"/>
                <a:cs typeface="Segoe UI"/>
              </a:rPr>
              <a:t>4</a:t>
            </a:r>
            <a:r>
              <a:rPr lang="fr-FR" sz="3600" spc="5" dirty="0">
                <a:latin typeface="Segoe UI"/>
                <a:cs typeface="Segoe UI"/>
              </a:rPr>
              <a:t> </a:t>
            </a:r>
            <a:r>
              <a:rPr lang="fr-FR" sz="3600" spc="-25" dirty="0">
                <a:latin typeface="Segoe UI"/>
                <a:cs typeface="Segoe UI"/>
              </a:rPr>
              <a:t>732</a:t>
            </a:r>
            <a:endParaRPr sz="3600" dirty="0">
              <a:latin typeface="Segoe UI"/>
              <a:cs typeface="Segoe UI"/>
            </a:endParaRPr>
          </a:p>
          <a:p>
            <a:pPr algn="ctr">
              <a:lnSpc>
                <a:spcPct val="100000"/>
              </a:lnSpc>
              <a:spcBef>
                <a:spcPts val="850"/>
              </a:spcBef>
            </a:pPr>
            <a:r>
              <a:rPr sz="1650" dirty="0">
                <a:latin typeface="Segoe UI"/>
                <a:cs typeface="Segoe UI"/>
              </a:rPr>
              <a:t>adhérents</a:t>
            </a:r>
            <a:r>
              <a:rPr sz="1650" spc="-60" dirty="0">
                <a:latin typeface="Segoe UI"/>
                <a:cs typeface="Segoe UI"/>
              </a:rPr>
              <a:t> </a:t>
            </a:r>
            <a:r>
              <a:rPr sz="1650" dirty="0">
                <a:latin typeface="Segoe UI"/>
                <a:cs typeface="Segoe UI"/>
              </a:rPr>
              <a:t>suivis</a:t>
            </a:r>
            <a:r>
              <a:rPr sz="1650" spc="-55" dirty="0">
                <a:latin typeface="Segoe UI"/>
                <a:cs typeface="Segoe UI"/>
              </a:rPr>
              <a:t> </a:t>
            </a:r>
            <a:r>
              <a:rPr sz="1650" dirty="0">
                <a:latin typeface="Segoe UI"/>
                <a:cs typeface="Segoe UI"/>
              </a:rPr>
              <a:t>début</a:t>
            </a:r>
            <a:r>
              <a:rPr sz="1650" spc="-55"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0" name="object 20"/>
          <p:cNvSpPr txBox="1"/>
          <p:nvPr/>
        </p:nvSpPr>
        <p:spPr>
          <a:xfrm>
            <a:off x="7081230" y="4224699"/>
            <a:ext cx="264922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217</a:t>
            </a:r>
            <a:r>
              <a:rPr sz="3600" spc="5" dirty="0">
                <a:latin typeface="Segoe UI"/>
                <a:cs typeface="Segoe UI"/>
              </a:rPr>
              <a:t> </a:t>
            </a:r>
            <a:r>
              <a:rPr sz="3600" spc="-25" dirty="0">
                <a:latin typeface="Segoe UI"/>
                <a:cs typeface="Segoe UI"/>
              </a:rPr>
              <a:t>926</a:t>
            </a:r>
            <a:endParaRPr sz="3600" dirty="0">
              <a:latin typeface="Segoe UI"/>
              <a:cs typeface="Segoe UI"/>
            </a:endParaRPr>
          </a:p>
          <a:p>
            <a:pPr algn="ctr">
              <a:lnSpc>
                <a:spcPct val="100000"/>
              </a:lnSpc>
              <a:spcBef>
                <a:spcPts val="850"/>
              </a:spcBef>
            </a:pPr>
            <a:r>
              <a:rPr sz="1650" dirty="0">
                <a:latin typeface="Segoe UI"/>
                <a:cs typeface="Segoe UI"/>
              </a:rPr>
              <a:t>salariés</a:t>
            </a:r>
            <a:r>
              <a:rPr sz="1650" spc="-55" dirty="0">
                <a:latin typeface="Segoe UI"/>
                <a:cs typeface="Segoe UI"/>
              </a:rPr>
              <a:t> </a:t>
            </a:r>
            <a:r>
              <a:rPr sz="1650" dirty="0">
                <a:latin typeface="Segoe UI"/>
                <a:cs typeface="Segoe UI"/>
              </a:rPr>
              <a:t>suivis</a:t>
            </a:r>
            <a:r>
              <a:rPr sz="1650" spc="-50" dirty="0">
                <a:latin typeface="Segoe UI"/>
                <a:cs typeface="Segoe UI"/>
              </a:rPr>
              <a:t> </a:t>
            </a:r>
            <a:r>
              <a:rPr sz="1650" dirty="0">
                <a:latin typeface="Segoe UI"/>
                <a:cs typeface="Segoe UI"/>
              </a:rPr>
              <a:t>début</a:t>
            </a:r>
            <a:r>
              <a:rPr sz="1650" spc="-50"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1" name="object 21"/>
          <p:cNvSpPr txBox="1"/>
          <p:nvPr/>
        </p:nvSpPr>
        <p:spPr>
          <a:xfrm>
            <a:off x="1587697" y="2685479"/>
            <a:ext cx="289306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14</a:t>
            </a:r>
            <a:r>
              <a:rPr sz="3600" spc="5" dirty="0">
                <a:latin typeface="Segoe UI"/>
                <a:cs typeface="Segoe UI"/>
              </a:rPr>
              <a:t> </a:t>
            </a:r>
            <a:r>
              <a:rPr lang="fr-FR" sz="3600" spc="-25" dirty="0">
                <a:latin typeface="Segoe UI"/>
                <a:cs typeface="Segoe UI"/>
              </a:rPr>
              <a:t>882</a:t>
            </a:r>
            <a:endParaRPr sz="3600" dirty="0">
              <a:latin typeface="Segoe UI"/>
              <a:cs typeface="Segoe UI"/>
            </a:endParaRPr>
          </a:p>
          <a:p>
            <a:pPr algn="ctr">
              <a:lnSpc>
                <a:spcPct val="100000"/>
              </a:lnSpc>
              <a:spcBef>
                <a:spcPts val="850"/>
              </a:spcBef>
            </a:pPr>
            <a:r>
              <a:rPr sz="1650" dirty="0">
                <a:latin typeface="Segoe UI"/>
                <a:cs typeface="Segoe UI"/>
              </a:rPr>
              <a:t>adhérents</a:t>
            </a:r>
            <a:r>
              <a:rPr sz="1650" spc="-60" dirty="0">
                <a:latin typeface="Segoe UI"/>
                <a:cs typeface="Segoe UI"/>
              </a:rPr>
              <a:t> </a:t>
            </a:r>
            <a:r>
              <a:rPr sz="1650" dirty="0">
                <a:latin typeface="Segoe UI"/>
                <a:cs typeface="Segoe UI"/>
              </a:rPr>
              <a:t>suivis</a:t>
            </a:r>
            <a:r>
              <a:rPr sz="1650" spc="-55" dirty="0">
                <a:latin typeface="Segoe UI"/>
                <a:cs typeface="Segoe UI"/>
              </a:rPr>
              <a:t> </a:t>
            </a:r>
            <a:r>
              <a:rPr sz="1650" dirty="0">
                <a:latin typeface="Segoe UI"/>
                <a:cs typeface="Segoe UI"/>
              </a:rPr>
              <a:t>début</a:t>
            </a:r>
            <a:r>
              <a:rPr sz="1650" spc="-55"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2" name="object 22"/>
          <p:cNvSpPr txBox="1"/>
          <p:nvPr/>
        </p:nvSpPr>
        <p:spPr>
          <a:xfrm>
            <a:off x="1741079" y="4224699"/>
            <a:ext cx="2649220" cy="1171575"/>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197 710</a:t>
            </a:r>
            <a:endParaRPr sz="3600" dirty="0">
              <a:latin typeface="Segoe UI"/>
              <a:cs typeface="Segoe UI"/>
            </a:endParaRPr>
          </a:p>
          <a:p>
            <a:pPr algn="ctr">
              <a:lnSpc>
                <a:spcPct val="100000"/>
              </a:lnSpc>
              <a:spcBef>
                <a:spcPts val="850"/>
              </a:spcBef>
            </a:pPr>
            <a:r>
              <a:rPr sz="1650" dirty="0">
                <a:latin typeface="Segoe UI"/>
                <a:cs typeface="Segoe UI"/>
              </a:rPr>
              <a:t>salariés</a:t>
            </a:r>
            <a:r>
              <a:rPr sz="1650" spc="-55" dirty="0">
                <a:latin typeface="Segoe UI"/>
                <a:cs typeface="Segoe UI"/>
              </a:rPr>
              <a:t> </a:t>
            </a:r>
            <a:r>
              <a:rPr sz="1650" dirty="0">
                <a:latin typeface="Segoe UI"/>
                <a:cs typeface="Segoe UI"/>
              </a:rPr>
              <a:t>suivis</a:t>
            </a:r>
            <a:r>
              <a:rPr sz="1650" spc="-50" dirty="0">
                <a:latin typeface="Segoe UI"/>
                <a:cs typeface="Segoe UI"/>
              </a:rPr>
              <a:t> </a:t>
            </a:r>
            <a:r>
              <a:rPr sz="1650" dirty="0">
                <a:latin typeface="Segoe UI"/>
                <a:cs typeface="Segoe UI"/>
              </a:rPr>
              <a:t>début</a:t>
            </a:r>
            <a:r>
              <a:rPr sz="1650" spc="-50"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3" name="object 23"/>
          <p:cNvSpPr txBox="1">
            <a:spLocks noGrp="1"/>
          </p:cNvSpPr>
          <p:nvPr>
            <p:ph type="title"/>
          </p:nvPr>
        </p:nvSpPr>
        <p:spPr>
          <a:xfrm>
            <a:off x="2543496" y="1809219"/>
            <a:ext cx="989330" cy="528320"/>
          </a:xfrm>
          <a:prstGeom prst="rect">
            <a:avLst/>
          </a:prstGeom>
        </p:spPr>
        <p:txBody>
          <a:bodyPr vert="horz" wrap="square" lIns="0" tIns="12065" rIns="0" bIns="0" rtlCol="0">
            <a:spAutoFit/>
          </a:bodyPr>
          <a:lstStyle/>
          <a:p>
            <a:pPr marL="12700">
              <a:lnSpc>
                <a:spcPct val="100000"/>
              </a:lnSpc>
              <a:spcBef>
                <a:spcPts val="95"/>
              </a:spcBef>
            </a:pPr>
            <a:r>
              <a:rPr sz="3300" spc="-20" dirty="0">
                <a:solidFill>
                  <a:srgbClr val="000000"/>
                </a:solidFill>
              </a:rPr>
              <a:t>2022</a:t>
            </a:r>
            <a:endParaRPr sz="3300"/>
          </a:p>
        </p:txBody>
      </p:sp>
      <p:sp>
        <p:nvSpPr>
          <p:cNvPr id="24" name="object 24"/>
          <p:cNvSpPr txBox="1"/>
          <p:nvPr/>
        </p:nvSpPr>
        <p:spPr>
          <a:xfrm>
            <a:off x="7915060" y="1824925"/>
            <a:ext cx="989330" cy="528320"/>
          </a:xfrm>
          <a:prstGeom prst="rect">
            <a:avLst/>
          </a:prstGeom>
        </p:spPr>
        <p:txBody>
          <a:bodyPr vert="horz" wrap="square" lIns="0" tIns="12065" rIns="0" bIns="0" rtlCol="0">
            <a:spAutoFit/>
          </a:bodyPr>
          <a:lstStyle/>
          <a:p>
            <a:pPr marL="12700">
              <a:lnSpc>
                <a:spcPct val="100000"/>
              </a:lnSpc>
              <a:spcBef>
                <a:spcPts val="95"/>
              </a:spcBef>
            </a:pPr>
            <a:r>
              <a:rPr sz="3300" b="1" spc="-20" dirty="0">
                <a:latin typeface="Segoe UI"/>
                <a:cs typeface="Segoe UI"/>
              </a:rPr>
              <a:t>2023</a:t>
            </a:r>
            <a:endParaRPr sz="3300">
              <a:latin typeface="Segoe UI"/>
              <a:cs typeface="Segoe UI"/>
            </a:endParaRPr>
          </a:p>
        </p:txBody>
      </p:sp>
      <p:sp>
        <p:nvSpPr>
          <p:cNvPr id="25" name="object 25"/>
          <p:cNvSpPr/>
          <p:nvPr/>
        </p:nvSpPr>
        <p:spPr>
          <a:xfrm>
            <a:off x="7199908" y="1745892"/>
            <a:ext cx="2419350" cy="722630"/>
          </a:xfrm>
          <a:custGeom>
            <a:avLst/>
            <a:gdLst/>
            <a:ahLst/>
            <a:cxnLst/>
            <a:rect l="l" t="t" r="r" b="b"/>
            <a:pathLst>
              <a:path w="2419350" h="722630">
                <a:moveTo>
                  <a:pt x="2329944" y="722491"/>
                </a:moveTo>
                <a:lnTo>
                  <a:pt x="91534" y="722491"/>
                </a:lnTo>
                <a:lnTo>
                  <a:pt x="87807" y="721940"/>
                </a:lnTo>
                <a:lnTo>
                  <a:pt x="48600" y="705872"/>
                </a:lnTo>
                <a:lnTo>
                  <a:pt x="18524" y="676020"/>
                </a:lnTo>
                <a:lnTo>
                  <a:pt x="2166" y="636943"/>
                </a:lnTo>
                <a:lnTo>
                  <a:pt x="0" y="615355"/>
                </a:lnTo>
                <a:lnTo>
                  <a:pt x="0" y="108592"/>
                </a:lnTo>
                <a:lnTo>
                  <a:pt x="8266" y="67035"/>
                </a:lnTo>
                <a:lnTo>
                  <a:pt x="31810" y="31801"/>
                </a:lnTo>
                <a:lnTo>
                  <a:pt x="67035" y="8266"/>
                </a:lnTo>
                <a:lnTo>
                  <a:pt x="108590" y="0"/>
                </a:lnTo>
                <a:lnTo>
                  <a:pt x="2312887" y="0"/>
                </a:lnTo>
                <a:lnTo>
                  <a:pt x="2354442" y="8266"/>
                </a:lnTo>
                <a:lnTo>
                  <a:pt x="2389671" y="31805"/>
                </a:lnTo>
                <a:lnTo>
                  <a:pt x="2413216" y="67045"/>
                </a:lnTo>
                <a:lnTo>
                  <a:pt x="2418774" y="84862"/>
                </a:lnTo>
                <a:lnTo>
                  <a:pt x="2418774" y="639084"/>
                </a:lnTo>
                <a:lnTo>
                  <a:pt x="2403400" y="675351"/>
                </a:lnTo>
                <a:lnTo>
                  <a:pt x="2373555" y="705420"/>
                </a:lnTo>
                <a:lnTo>
                  <a:pt x="2334471" y="721781"/>
                </a:lnTo>
                <a:lnTo>
                  <a:pt x="2329944" y="722491"/>
                </a:lnTo>
                <a:close/>
              </a:path>
            </a:pathLst>
          </a:custGeom>
          <a:solidFill>
            <a:schemeClr val="accent6">
              <a:lumMod val="75000"/>
              <a:alpha val="19999"/>
            </a:schemeClr>
          </a:solidFill>
        </p:spPr>
        <p:txBody>
          <a:bodyPr wrap="square" lIns="0" tIns="0" rIns="0" bIns="0" rtlCol="0"/>
          <a:lstStyle/>
          <a:p>
            <a:endParaRPr/>
          </a:p>
        </p:txBody>
      </p:sp>
      <p:sp>
        <p:nvSpPr>
          <p:cNvPr id="26" name="object 26"/>
          <p:cNvSpPr/>
          <p:nvPr/>
        </p:nvSpPr>
        <p:spPr>
          <a:xfrm>
            <a:off x="14110691" y="3316525"/>
            <a:ext cx="2748915" cy="659765"/>
          </a:xfrm>
          <a:custGeom>
            <a:avLst/>
            <a:gdLst/>
            <a:ahLst/>
            <a:cxnLst/>
            <a:rect l="l" t="t" r="r" b="b"/>
            <a:pathLst>
              <a:path w="2748915" h="659764">
                <a:moveTo>
                  <a:pt x="2686228" y="659665"/>
                </a:moveTo>
                <a:lnTo>
                  <a:pt x="69112" y="659665"/>
                </a:lnTo>
                <a:lnTo>
                  <a:pt x="61519" y="656940"/>
                </a:lnTo>
                <a:lnTo>
                  <a:pt x="29193" y="635336"/>
                </a:lnTo>
                <a:lnTo>
                  <a:pt x="7574" y="602968"/>
                </a:lnTo>
                <a:lnTo>
                  <a:pt x="0" y="564854"/>
                </a:lnTo>
                <a:lnTo>
                  <a:pt x="0" y="99680"/>
                </a:lnTo>
                <a:lnTo>
                  <a:pt x="7592" y="61522"/>
                </a:lnTo>
                <a:lnTo>
                  <a:pt x="29196" y="29195"/>
                </a:lnTo>
                <a:lnTo>
                  <a:pt x="61537" y="7585"/>
                </a:lnTo>
                <a:lnTo>
                  <a:pt x="99679" y="0"/>
                </a:lnTo>
                <a:lnTo>
                  <a:pt x="2655661" y="0"/>
                </a:lnTo>
                <a:lnTo>
                  <a:pt x="2665480" y="474"/>
                </a:lnTo>
                <a:lnTo>
                  <a:pt x="2702697" y="11783"/>
                </a:lnTo>
                <a:lnTo>
                  <a:pt x="2732752" y="36474"/>
                </a:lnTo>
                <a:lnTo>
                  <a:pt x="2748607" y="63914"/>
                </a:lnTo>
                <a:lnTo>
                  <a:pt x="2748607" y="600622"/>
                </a:lnTo>
                <a:lnTo>
                  <a:pt x="2726144" y="635338"/>
                </a:lnTo>
                <a:lnTo>
                  <a:pt x="2693792" y="656952"/>
                </a:lnTo>
                <a:lnTo>
                  <a:pt x="2686228" y="659665"/>
                </a:lnTo>
                <a:close/>
              </a:path>
            </a:pathLst>
          </a:custGeom>
          <a:solidFill>
            <a:srgbClr val="FFC000">
              <a:alpha val="29998"/>
            </a:srgbClr>
          </a:solidFill>
        </p:spPr>
        <p:txBody>
          <a:bodyPr wrap="square" lIns="0" tIns="0" rIns="0" bIns="0" rtlCol="0"/>
          <a:lstStyle/>
          <a:p>
            <a:endParaRPr/>
          </a:p>
        </p:txBody>
      </p:sp>
      <p:sp>
        <p:nvSpPr>
          <p:cNvPr id="27" name="object 27"/>
          <p:cNvSpPr txBox="1"/>
          <p:nvPr/>
        </p:nvSpPr>
        <p:spPr>
          <a:xfrm>
            <a:off x="14451973" y="3440661"/>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31/12/2023</a:t>
            </a:r>
            <a:endParaRPr sz="2300">
              <a:latin typeface="Segoe UI"/>
              <a:cs typeface="Segoe UI"/>
            </a:endParaRPr>
          </a:p>
        </p:txBody>
      </p:sp>
      <p:sp>
        <p:nvSpPr>
          <p:cNvPr id="33" name="object 33"/>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3</a:t>
            </a:r>
          </a:p>
        </p:txBody>
      </p:sp>
      <p:sp>
        <p:nvSpPr>
          <p:cNvPr id="30" name="object 30"/>
          <p:cNvSpPr txBox="1"/>
          <p:nvPr/>
        </p:nvSpPr>
        <p:spPr>
          <a:xfrm>
            <a:off x="7132603" y="7993734"/>
            <a:ext cx="2616200" cy="1043305"/>
          </a:xfrm>
          <a:prstGeom prst="rect">
            <a:avLst/>
          </a:prstGeom>
        </p:spPr>
        <p:txBody>
          <a:bodyPr vert="horz" wrap="square" lIns="0" tIns="240665" rIns="0" bIns="0" rtlCol="0">
            <a:spAutoFit/>
          </a:bodyPr>
          <a:lstStyle/>
          <a:p>
            <a:pPr algn="ctr">
              <a:lnSpc>
                <a:spcPct val="100000"/>
              </a:lnSpc>
              <a:spcBef>
                <a:spcPts val="1895"/>
              </a:spcBef>
            </a:pPr>
            <a:r>
              <a:rPr sz="2950" dirty="0">
                <a:latin typeface="Segoe UI"/>
                <a:cs typeface="Segoe UI"/>
              </a:rPr>
              <a:t>1</a:t>
            </a:r>
            <a:r>
              <a:rPr sz="2950" spc="5" dirty="0">
                <a:latin typeface="Segoe UI"/>
                <a:cs typeface="Segoe UI"/>
              </a:rPr>
              <a:t> </a:t>
            </a:r>
            <a:r>
              <a:rPr sz="2950" spc="-25" dirty="0">
                <a:latin typeface="Segoe UI"/>
                <a:cs typeface="Segoe UI"/>
              </a:rPr>
              <a:t>726</a:t>
            </a:r>
            <a:endParaRPr sz="2950">
              <a:latin typeface="Segoe UI"/>
              <a:cs typeface="Segoe UI"/>
            </a:endParaRPr>
          </a:p>
          <a:p>
            <a:pPr algn="ctr">
              <a:lnSpc>
                <a:spcPct val="100000"/>
              </a:lnSpc>
              <a:spcBef>
                <a:spcPts val="930"/>
              </a:spcBef>
            </a:pPr>
            <a:r>
              <a:rPr sz="1450" dirty="0">
                <a:latin typeface="Segoe UI"/>
                <a:cs typeface="Segoe UI"/>
              </a:rPr>
              <a:t>nouveaux</a:t>
            </a:r>
            <a:r>
              <a:rPr sz="1450" spc="90" dirty="0">
                <a:latin typeface="Segoe UI"/>
                <a:cs typeface="Segoe UI"/>
              </a:rPr>
              <a:t> </a:t>
            </a:r>
            <a:r>
              <a:rPr sz="1450" dirty="0">
                <a:latin typeface="Segoe UI"/>
                <a:cs typeface="Segoe UI"/>
              </a:rPr>
              <a:t>salariés</a:t>
            </a:r>
            <a:r>
              <a:rPr sz="1450" spc="90" dirty="0">
                <a:latin typeface="Segoe UI"/>
                <a:cs typeface="Segoe UI"/>
              </a:rPr>
              <a:t> </a:t>
            </a:r>
            <a:r>
              <a:rPr sz="1450" dirty="0">
                <a:latin typeface="Segoe UI"/>
                <a:cs typeface="Segoe UI"/>
              </a:rPr>
              <a:t>par</a:t>
            </a:r>
            <a:r>
              <a:rPr sz="1450" spc="90" dirty="0">
                <a:latin typeface="Segoe UI"/>
                <a:cs typeface="Segoe UI"/>
              </a:rPr>
              <a:t> </a:t>
            </a:r>
            <a:r>
              <a:rPr sz="1450" spc="-10" dirty="0">
                <a:latin typeface="Segoe UI"/>
                <a:cs typeface="Segoe UI"/>
              </a:rPr>
              <a:t>adhésion</a:t>
            </a:r>
            <a:endParaRPr sz="1450">
              <a:latin typeface="Segoe UI"/>
              <a:cs typeface="Segoe UI"/>
            </a:endParaRPr>
          </a:p>
        </p:txBody>
      </p:sp>
      <p:sp>
        <p:nvSpPr>
          <p:cNvPr id="31" name="object 31"/>
          <p:cNvSpPr txBox="1"/>
          <p:nvPr/>
        </p:nvSpPr>
        <p:spPr>
          <a:xfrm>
            <a:off x="7056035" y="9250241"/>
            <a:ext cx="2707005" cy="1043305"/>
          </a:xfrm>
          <a:prstGeom prst="rect">
            <a:avLst/>
          </a:prstGeom>
        </p:spPr>
        <p:txBody>
          <a:bodyPr vert="horz" wrap="square" lIns="0" tIns="240665" rIns="0" bIns="0" rtlCol="0">
            <a:spAutoFit/>
          </a:bodyPr>
          <a:lstStyle/>
          <a:p>
            <a:pPr algn="ctr">
              <a:lnSpc>
                <a:spcPct val="100000"/>
              </a:lnSpc>
              <a:spcBef>
                <a:spcPts val="1895"/>
              </a:spcBef>
            </a:pPr>
            <a:r>
              <a:rPr sz="2950" dirty="0">
                <a:latin typeface="Segoe UI"/>
                <a:cs typeface="Segoe UI"/>
              </a:rPr>
              <a:t>27</a:t>
            </a:r>
            <a:r>
              <a:rPr sz="2950" spc="5" dirty="0">
                <a:latin typeface="Segoe UI"/>
                <a:cs typeface="Segoe UI"/>
              </a:rPr>
              <a:t> </a:t>
            </a:r>
            <a:r>
              <a:rPr sz="2950" spc="-25" dirty="0">
                <a:latin typeface="Segoe UI"/>
                <a:cs typeface="Segoe UI"/>
              </a:rPr>
              <a:t>091</a:t>
            </a:r>
            <a:endParaRPr sz="2950" dirty="0">
              <a:latin typeface="Segoe UI"/>
              <a:cs typeface="Segoe UI"/>
            </a:endParaRPr>
          </a:p>
          <a:p>
            <a:pPr algn="ctr">
              <a:lnSpc>
                <a:spcPct val="100000"/>
              </a:lnSpc>
              <a:spcBef>
                <a:spcPts val="930"/>
              </a:spcBef>
            </a:pPr>
            <a:r>
              <a:rPr sz="1450" dirty="0">
                <a:latin typeface="Segoe UI"/>
                <a:cs typeface="Segoe UI"/>
              </a:rPr>
              <a:t>nouveaux</a:t>
            </a:r>
            <a:r>
              <a:rPr sz="1450" spc="95" dirty="0">
                <a:latin typeface="Segoe UI"/>
                <a:cs typeface="Segoe UI"/>
              </a:rPr>
              <a:t> </a:t>
            </a:r>
            <a:r>
              <a:rPr sz="1450" dirty="0">
                <a:latin typeface="Segoe UI"/>
                <a:cs typeface="Segoe UI"/>
              </a:rPr>
              <a:t>salariés</a:t>
            </a:r>
            <a:r>
              <a:rPr sz="1450" spc="95" dirty="0">
                <a:latin typeface="Segoe UI"/>
                <a:cs typeface="Segoe UI"/>
              </a:rPr>
              <a:t> </a:t>
            </a:r>
            <a:r>
              <a:rPr sz="1450" dirty="0">
                <a:latin typeface="Segoe UI"/>
                <a:cs typeface="Segoe UI"/>
              </a:rPr>
              <a:t>hors</a:t>
            </a:r>
            <a:r>
              <a:rPr sz="1450" spc="95" dirty="0">
                <a:latin typeface="Segoe UI"/>
                <a:cs typeface="Segoe UI"/>
              </a:rPr>
              <a:t> </a:t>
            </a:r>
            <a:r>
              <a:rPr sz="1450" spc="-10" dirty="0">
                <a:latin typeface="Segoe UI"/>
                <a:cs typeface="Segoe UI"/>
              </a:rPr>
              <a:t>adhésion</a:t>
            </a:r>
            <a:endParaRPr sz="1450" dirty="0">
              <a:latin typeface="Segoe UI"/>
              <a:cs typeface="Segoe UI"/>
            </a:endParaRPr>
          </a:p>
        </p:txBody>
      </p:sp>
      <p:sp>
        <p:nvSpPr>
          <p:cNvPr id="32" name="object 32"/>
          <p:cNvSpPr txBox="1"/>
          <p:nvPr/>
        </p:nvSpPr>
        <p:spPr>
          <a:xfrm>
            <a:off x="1608368" y="5920162"/>
            <a:ext cx="294830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a:t>
            </a:r>
            <a:r>
              <a:rPr sz="3600" spc="5" dirty="0">
                <a:latin typeface="Segoe UI"/>
                <a:cs typeface="Segoe UI"/>
              </a:rPr>
              <a:t> </a:t>
            </a:r>
            <a:r>
              <a:rPr sz="3600" spc="-25" dirty="0">
                <a:latin typeface="Segoe UI"/>
                <a:cs typeface="Segoe UI"/>
              </a:rPr>
              <a:t>078</a:t>
            </a:r>
            <a:endParaRPr sz="3600" dirty="0">
              <a:latin typeface="Segoe UI"/>
              <a:cs typeface="Segoe UI"/>
            </a:endParaRPr>
          </a:p>
          <a:p>
            <a:pPr algn="ctr">
              <a:lnSpc>
                <a:spcPct val="100000"/>
              </a:lnSpc>
              <a:spcBef>
                <a:spcPts val="850"/>
              </a:spcBef>
            </a:pPr>
            <a:r>
              <a:rPr sz="1650" dirty="0">
                <a:latin typeface="Segoe UI"/>
                <a:cs typeface="Segoe UI"/>
              </a:rPr>
              <a:t>nouveaux</a:t>
            </a:r>
            <a:r>
              <a:rPr sz="1650" spc="-60" dirty="0">
                <a:latin typeface="Segoe UI"/>
                <a:cs typeface="Segoe UI"/>
              </a:rPr>
              <a:t> </a:t>
            </a:r>
            <a:r>
              <a:rPr sz="1650" dirty="0">
                <a:latin typeface="Segoe UI"/>
                <a:cs typeface="Segoe UI"/>
              </a:rPr>
              <a:t>adhérents</a:t>
            </a:r>
            <a:r>
              <a:rPr sz="1650" spc="-60" dirty="0">
                <a:latin typeface="Segoe UI"/>
                <a:cs typeface="Segoe UI"/>
              </a:rPr>
              <a:t> </a:t>
            </a:r>
            <a:r>
              <a:rPr sz="1650" dirty="0">
                <a:latin typeface="Segoe UI"/>
                <a:cs typeface="Segoe UI"/>
              </a:rPr>
              <a:t>sur</a:t>
            </a:r>
            <a:r>
              <a:rPr sz="1650" spc="-60" dirty="0">
                <a:latin typeface="Segoe UI"/>
                <a:cs typeface="Segoe UI"/>
              </a:rPr>
              <a:t> </a:t>
            </a:r>
            <a:r>
              <a:rPr sz="1650" spc="-10" dirty="0">
                <a:latin typeface="Segoe UI"/>
                <a:cs typeface="Segoe UI"/>
              </a:rPr>
              <a:t>l'année</a:t>
            </a:r>
            <a:endParaRPr sz="1650" dirty="0">
              <a:latin typeface="Segoe UI"/>
              <a:cs typeface="Segoe UI"/>
            </a:endParaRPr>
          </a:p>
        </p:txBody>
      </p:sp>
      <p:sp>
        <p:nvSpPr>
          <p:cNvPr id="34" name="Organigramme : Données stockées 33">
            <a:extLst>
              <a:ext uri="{FF2B5EF4-FFF2-40B4-BE49-F238E27FC236}">
                <a16:creationId xmlns:a16="http://schemas.microsoft.com/office/drawing/2014/main" id="{988115D1-8888-9F2E-6FA0-9B82EC4FBF1E}"/>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itre 1">
            <a:extLst>
              <a:ext uri="{FF2B5EF4-FFF2-40B4-BE49-F238E27FC236}">
                <a16:creationId xmlns:a16="http://schemas.microsoft.com/office/drawing/2014/main" id="{BC470DF7-93C2-8B83-2562-6F544C50B6FE}"/>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NOS EFFECTIFS DU SECTEUR PRIVE</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44850" y="1762221"/>
            <a:ext cx="4868545" cy="9408160"/>
          </a:xfrm>
          <a:custGeom>
            <a:avLst/>
            <a:gdLst/>
            <a:ahLst/>
            <a:cxnLst/>
            <a:rect l="l" t="t" r="r" b="b"/>
            <a:pathLst>
              <a:path w="4868545" h="9408160">
                <a:moveTo>
                  <a:pt x="4527619" y="9408089"/>
                </a:moveTo>
                <a:lnTo>
                  <a:pt x="340300" y="9408089"/>
                </a:lnTo>
                <a:lnTo>
                  <a:pt x="332285" y="9407099"/>
                </a:lnTo>
                <a:lnTo>
                  <a:pt x="294697" y="9399615"/>
                </a:lnTo>
                <a:lnTo>
                  <a:pt x="258093" y="9388495"/>
                </a:lnTo>
                <a:lnTo>
                  <a:pt x="222710" y="9373817"/>
                </a:lnTo>
                <a:lnTo>
                  <a:pt x="189044" y="9355797"/>
                </a:lnTo>
                <a:lnTo>
                  <a:pt x="157232" y="9334513"/>
                </a:lnTo>
                <a:lnTo>
                  <a:pt x="114062" y="9297252"/>
                </a:lnTo>
                <a:lnTo>
                  <a:pt x="88213" y="9268706"/>
                </a:lnTo>
                <a:lnTo>
                  <a:pt x="55266" y="9221851"/>
                </a:lnTo>
                <a:lnTo>
                  <a:pt x="37307" y="9188204"/>
                </a:lnTo>
                <a:lnTo>
                  <a:pt x="22677" y="9152822"/>
                </a:lnTo>
                <a:lnTo>
                  <a:pt x="11629" y="9116334"/>
                </a:lnTo>
                <a:lnTo>
                  <a:pt x="4178" y="9078758"/>
                </a:lnTo>
                <a:lnTo>
                  <a:pt x="0" y="9021881"/>
                </a:lnTo>
                <a:lnTo>
                  <a:pt x="0" y="389433"/>
                </a:lnTo>
                <a:lnTo>
                  <a:pt x="1875" y="351262"/>
                </a:lnTo>
                <a:lnTo>
                  <a:pt x="7495" y="313398"/>
                </a:lnTo>
                <a:lnTo>
                  <a:pt x="16768" y="276387"/>
                </a:lnTo>
                <a:lnTo>
                  <a:pt x="29660" y="240365"/>
                </a:lnTo>
                <a:lnTo>
                  <a:pt x="45983" y="205855"/>
                </a:lnTo>
                <a:lnTo>
                  <a:pt x="65674" y="173012"/>
                </a:lnTo>
                <a:lnTo>
                  <a:pt x="88397" y="142379"/>
                </a:lnTo>
                <a:lnTo>
                  <a:pt x="114068" y="114056"/>
                </a:lnTo>
                <a:lnTo>
                  <a:pt x="142379" y="88397"/>
                </a:lnTo>
                <a:lnTo>
                  <a:pt x="173092" y="65620"/>
                </a:lnTo>
                <a:lnTo>
                  <a:pt x="205855" y="45983"/>
                </a:lnTo>
                <a:lnTo>
                  <a:pt x="240409" y="29641"/>
                </a:lnTo>
                <a:lnTo>
                  <a:pt x="276387" y="16768"/>
                </a:lnTo>
                <a:lnTo>
                  <a:pt x="313479" y="7479"/>
                </a:lnTo>
                <a:lnTo>
                  <a:pt x="351262" y="1875"/>
                </a:lnTo>
                <a:lnTo>
                  <a:pt x="389433" y="0"/>
                </a:lnTo>
                <a:lnTo>
                  <a:pt x="4478491" y="0"/>
                </a:lnTo>
                <a:lnTo>
                  <a:pt x="4516659" y="1875"/>
                </a:lnTo>
                <a:lnTo>
                  <a:pt x="4554474" y="7485"/>
                </a:lnTo>
                <a:lnTo>
                  <a:pt x="4591869" y="16875"/>
                </a:lnTo>
                <a:lnTo>
                  <a:pt x="4645188" y="37485"/>
                </a:lnTo>
                <a:lnTo>
                  <a:pt x="4678804" y="55472"/>
                </a:lnTo>
                <a:lnTo>
                  <a:pt x="4710669" y="76786"/>
                </a:lnTo>
                <a:lnTo>
                  <a:pt x="4740147" y="101005"/>
                </a:lnTo>
                <a:lnTo>
                  <a:pt x="4767196" y="128083"/>
                </a:lnTo>
                <a:lnTo>
                  <a:pt x="4791358" y="157551"/>
                </a:lnTo>
                <a:lnTo>
                  <a:pt x="4812605" y="189377"/>
                </a:lnTo>
                <a:lnTo>
                  <a:pt x="4838276" y="240403"/>
                </a:lnTo>
                <a:lnTo>
                  <a:pt x="4851239" y="276688"/>
                </a:lnTo>
                <a:lnTo>
                  <a:pt x="4863732" y="332484"/>
                </a:lnTo>
                <a:lnTo>
                  <a:pt x="4867456" y="370423"/>
                </a:lnTo>
                <a:lnTo>
                  <a:pt x="4867920" y="389433"/>
                </a:lnTo>
                <a:lnTo>
                  <a:pt x="4867920" y="9021881"/>
                </a:lnTo>
                <a:lnTo>
                  <a:pt x="4866007" y="9060396"/>
                </a:lnTo>
                <a:lnTo>
                  <a:pt x="4856214" y="9116640"/>
                </a:lnTo>
                <a:lnTo>
                  <a:pt x="4845129" y="9153148"/>
                </a:lnTo>
                <a:lnTo>
                  <a:pt x="4830476" y="9188498"/>
                </a:lnTo>
                <a:lnTo>
                  <a:pt x="4812497" y="9222119"/>
                </a:lnTo>
                <a:lnTo>
                  <a:pt x="4791199" y="9253976"/>
                </a:lnTo>
                <a:lnTo>
                  <a:pt x="4766995" y="9283456"/>
                </a:lnTo>
                <a:lnTo>
                  <a:pt x="4739879" y="9310553"/>
                </a:lnTo>
                <a:lnTo>
                  <a:pt x="4710396" y="9334732"/>
                </a:lnTo>
                <a:lnTo>
                  <a:pt x="4678522" y="9356010"/>
                </a:lnTo>
                <a:lnTo>
                  <a:pt x="4627515" y="9381670"/>
                </a:lnTo>
                <a:lnTo>
                  <a:pt x="4591274" y="9394620"/>
                </a:lnTo>
                <a:lnTo>
                  <a:pt x="4535541" y="9407112"/>
                </a:lnTo>
                <a:lnTo>
                  <a:pt x="4527619" y="9408089"/>
                </a:lnTo>
                <a:close/>
              </a:path>
            </a:pathLst>
          </a:custGeom>
          <a:solidFill>
            <a:srgbClr val="FFC000">
              <a:alpha val="14999"/>
            </a:srgbClr>
          </a:solidFill>
        </p:spPr>
        <p:txBody>
          <a:bodyPr wrap="square" lIns="0" tIns="0" rIns="0" bIns="0" rtlCol="0"/>
          <a:lstStyle/>
          <a:p>
            <a:endParaRPr/>
          </a:p>
        </p:txBody>
      </p:sp>
      <p:grpSp>
        <p:nvGrpSpPr>
          <p:cNvPr id="3" name="object 3"/>
          <p:cNvGrpSpPr/>
          <p:nvPr/>
        </p:nvGrpSpPr>
        <p:grpSpPr>
          <a:xfrm>
            <a:off x="804699" y="1762221"/>
            <a:ext cx="4868545" cy="9408160"/>
            <a:chOff x="596840" y="1319331"/>
            <a:chExt cx="4868545" cy="9408160"/>
          </a:xfrm>
        </p:grpSpPr>
        <p:sp>
          <p:nvSpPr>
            <p:cNvPr id="4" name="object 4"/>
            <p:cNvSpPr/>
            <p:nvPr/>
          </p:nvSpPr>
          <p:spPr>
            <a:xfrm>
              <a:off x="596840" y="1319331"/>
              <a:ext cx="4868545" cy="9408160"/>
            </a:xfrm>
            <a:custGeom>
              <a:avLst/>
              <a:gdLst/>
              <a:ahLst/>
              <a:cxnLst/>
              <a:rect l="l" t="t" r="r" b="b"/>
              <a:pathLst>
                <a:path w="4868545" h="9408160">
                  <a:moveTo>
                    <a:pt x="4527619" y="9408089"/>
                  </a:moveTo>
                  <a:lnTo>
                    <a:pt x="340300" y="9408089"/>
                  </a:lnTo>
                  <a:lnTo>
                    <a:pt x="332291" y="9407100"/>
                  </a:lnTo>
                  <a:lnTo>
                    <a:pt x="294706" y="9399617"/>
                  </a:lnTo>
                  <a:lnTo>
                    <a:pt x="258110" y="9388501"/>
                  </a:lnTo>
                  <a:lnTo>
                    <a:pt x="222736" y="9373830"/>
                  </a:lnTo>
                  <a:lnTo>
                    <a:pt x="189076" y="9355817"/>
                  </a:lnTo>
                  <a:lnTo>
                    <a:pt x="157259" y="9334533"/>
                  </a:lnTo>
                  <a:lnTo>
                    <a:pt x="114062" y="9297252"/>
                  </a:lnTo>
                  <a:lnTo>
                    <a:pt x="88228" y="9268725"/>
                  </a:lnTo>
                  <a:lnTo>
                    <a:pt x="55299" y="9221907"/>
                  </a:lnTo>
                  <a:lnTo>
                    <a:pt x="37328" y="9188249"/>
                  </a:lnTo>
                  <a:lnTo>
                    <a:pt x="22685" y="9152846"/>
                  </a:lnTo>
                  <a:lnTo>
                    <a:pt x="11637" y="9116364"/>
                  </a:lnTo>
                  <a:lnTo>
                    <a:pt x="4182" y="9078785"/>
                  </a:lnTo>
                  <a:lnTo>
                    <a:pt x="463" y="9040845"/>
                  </a:lnTo>
                  <a:lnTo>
                    <a:pt x="0" y="389433"/>
                  </a:lnTo>
                  <a:lnTo>
                    <a:pt x="483" y="370088"/>
                  </a:lnTo>
                  <a:lnTo>
                    <a:pt x="4237" y="332151"/>
                  </a:lnTo>
                  <a:lnTo>
                    <a:pt x="11731" y="294579"/>
                  </a:lnTo>
                  <a:lnTo>
                    <a:pt x="22813" y="258105"/>
                  </a:lnTo>
                  <a:lnTo>
                    <a:pt x="37492" y="222718"/>
                  </a:lnTo>
                  <a:lnTo>
                    <a:pt x="55479" y="189103"/>
                  </a:lnTo>
                  <a:lnTo>
                    <a:pt x="76783" y="157256"/>
                  </a:lnTo>
                  <a:lnTo>
                    <a:pt x="100980" y="127799"/>
                  </a:lnTo>
                  <a:lnTo>
                    <a:pt x="128088" y="100720"/>
                  </a:lnTo>
                  <a:lnTo>
                    <a:pt x="157570" y="76549"/>
                  </a:lnTo>
                  <a:lnTo>
                    <a:pt x="189434" y="55282"/>
                  </a:lnTo>
                  <a:lnTo>
                    <a:pt x="223059" y="37329"/>
                  </a:lnTo>
                  <a:lnTo>
                    <a:pt x="258465" y="22685"/>
                  </a:lnTo>
                  <a:lnTo>
                    <a:pt x="294954" y="11636"/>
                  </a:lnTo>
                  <a:lnTo>
                    <a:pt x="332530" y="4182"/>
                  </a:lnTo>
                  <a:lnTo>
                    <a:pt x="370463" y="463"/>
                  </a:lnTo>
                  <a:lnTo>
                    <a:pt x="389433" y="0"/>
                  </a:lnTo>
                  <a:lnTo>
                    <a:pt x="4478491" y="0"/>
                  </a:lnTo>
                  <a:lnTo>
                    <a:pt x="4516659" y="1875"/>
                  </a:lnTo>
                  <a:lnTo>
                    <a:pt x="4554472" y="7485"/>
                  </a:lnTo>
                  <a:lnTo>
                    <a:pt x="4591534" y="16768"/>
                  </a:lnTo>
                  <a:lnTo>
                    <a:pt x="4627533" y="29651"/>
                  </a:lnTo>
                  <a:lnTo>
                    <a:pt x="4662365" y="46149"/>
                  </a:lnTo>
                  <a:lnTo>
                    <a:pt x="4710645" y="76768"/>
                  </a:lnTo>
                  <a:lnTo>
                    <a:pt x="4740112" y="100972"/>
                  </a:lnTo>
                  <a:lnTo>
                    <a:pt x="4767175" y="128060"/>
                  </a:lnTo>
                  <a:lnTo>
                    <a:pt x="4791345" y="157533"/>
                  </a:lnTo>
                  <a:lnTo>
                    <a:pt x="4812615" y="189394"/>
                  </a:lnTo>
                  <a:lnTo>
                    <a:pt x="4830569" y="223010"/>
                  </a:lnTo>
                  <a:lnTo>
                    <a:pt x="4845222" y="258429"/>
                  </a:lnTo>
                  <a:lnTo>
                    <a:pt x="4856275" y="294913"/>
                  </a:lnTo>
                  <a:lnTo>
                    <a:pt x="4863734" y="332500"/>
                  </a:lnTo>
                  <a:lnTo>
                    <a:pt x="4867920" y="389433"/>
                  </a:lnTo>
                  <a:lnTo>
                    <a:pt x="4867920" y="9021881"/>
                  </a:lnTo>
                  <a:lnTo>
                    <a:pt x="4867441" y="9041175"/>
                  </a:lnTo>
                  <a:lnTo>
                    <a:pt x="4860437" y="9097854"/>
                  </a:lnTo>
                  <a:lnTo>
                    <a:pt x="4851087" y="9135132"/>
                  </a:lnTo>
                  <a:lnTo>
                    <a:pt x="4830467" y="9188516"/>
                  </a:lnTo>
                  <a:lnTo>
                    <a:pt x="4812490" y="9222130"/>
                  </a:lnTo>
                  <a:lnTo>
                    <a:pt x="4791212" y="9253959"/>
                  </a:lnTo>
                  <a:lnTo>
                    <a:pt x="4767002" y="9283448"/>
                  </a:lnTo>
                  <a:lnTo>
                    <a:pt x="4739891" y="9310542"/>
                  </a:lnTo>
                  <a:lnTo>
                    <a:pt x="4710383" y="9334741"/>
                  </a:lnTo>
                  <a:lnTo>
                    <a:pt x="4678489" y="9356029"/>
                  </a:lnTo>
                  <a:lnTo>
                    <a:pt x="4627516" y="9381670"/>
                  </a:lnTo>
                  <a:lnTo>
                    <a:pt x="4591262" y="9394624"/>
                  </a:lnTo>
                  <a:lnTo>
                    <a:pt x="4535542" y="9407112"/>
                  </a:lnTo>
                  <a:lnTo>
                    <a:pt x="4527619" y="9408089"/>
                  </a:lnTo>
                  <a:close/>
                </a:path>
              </a:pathLst>
            </a:custGeom>
            <a:solidFill>
              <a:srgbClr val="003FE2">
                <a:alpha val="14999"/>
              </a:srgbClr>
            </a:solidFill>
          </p:spPr>
          <p:txBody>
            <a:bodyPr wrap="square" lIns="0" tIns="0" rIns="0" bIns="0" rtlCol="0"/>
            <a:lstStyle/>
            <a:p>
              <a:endParaRPr/>
            </a:p>
          </p:txBody>
        </p:sp>
        <p:sp>
          <p:nvSpPr>
            <p:cNvPr id="5" name="object 5"/>
            <p:cNvSpPr/>
            <p:nvPr/>
          </p:nvSpPr>
          <p:spPr>
            <a:xfrm>
              <a:off x="1869053" y="1319331"/>
              <a:ext cx="2419350" cy="722630"/>
            </a:xfrm>
            <a:custGeom>
              <a:avLst/>
              <a:gdLst/>
              <a:ahLst/>
              <a:cxnLst/>
              <a:rect l="l" t="t" r="r" b="b"/>
              <a:pathLst>
                <a:path w="2419350" h="722630">
                  <a:moveTo>
                    <a:pt x="2329944" y="722491"/>
                  </a:moveTo>
                  <a:lnTo>
                    <a:pt x="91534" y="722491"/>
                  </a:lnTo>
                  <a:lnTo>
                    <a:pt x="87806" y="721940"/>
                  </a:lnTo>
                  <a:lnTo>
                    <a:pt x="48600" y="705872"/>
                  </a:lnTo>
                  <a:lnTo>
                    <a:pt x="18529" y="676027"/>
                  </a:lnTo>
                  <a:lnTo>
                    <a:pt x="2167" y="636946"/>
                  </a:lnTo>
                  <a:lnTo>
                    <a:pt x="0" y="615355"/>
                  </a:lnTo>
                  <a:lnTo>
                    <a:pt x="0" y="108592"/>
                  </a:lnTo>
                  <a:lnTo>
                    <a:pt x="8266" y="67035"/>
                  </a:lnTo>
                  <a:lnTo>
                    <a:pt x="31805" y="31805"/>
                  </a:lnTo>
                  <a:lnTo>
                    <a:pt x="67035" y="8266"/>
                  </a:lnTo>
                  <a:lnTo>
                    <a:pt x="108590" y="0"/>
                  </a:lnTo>
                  <a:lnTo>
                    <a:pt x="2312887" y="0"/>
                  </a:lnTo>
                  <a:lnTo>
                    <a:pt x="2354448" y="8268"/>
                  </a:lnTo>
                  <a:lnTo>
                    <a:pt x="2389676" y="31810"/>
                  </a:lnTo>
                  <a:lnTo>
                    <a:pt x="2413216" y="67044"/>
                  </a:lnTo>
                  <a:lnTo>
                    <a:pt x="2418774" y="84862"/>
                  </a:lnTo>
                  <a:lnTo>
                    <a:pt x="2418774" y="639084"/>
                  </a:lnTo>
                  <a:lnTo>
                    <a:pt x="2403406" y="675343"/>
                  </a:lnTo>
                  <a:lnTo>
                    <a:pt x="2373555" y="705420"/>
                  </a:lnTo>
                  <a:lnTo>
                    <a:pt x="2334469" y="721781"/>
                  </a:lnTo>
                  <a:lnTo>
                    <a:pt x="2329944" y="722491"/>
                  </a:lnTo>
                  <a:close/>
                </a:path>
              </a:pathLst>
            </a:custGeom>
            <a:solidFill>
              <a:srgbClr val="003FE2">
                <a:alpha val="19999"/>
              </a:srgbClr>
            </a:solidFill>
          </p:spPr>
          <p:txBody>
            <a:bodyPr wrap="square" lIns="0" tIns="0" rIns="0" bIns="0" rtlCol="0"/>
            <a:lstStyle/>
            <a:p>
              <a:endParaRPr/>
            </a:p>
          </p:txBody>
        </p:sp>
      </p:grpSp>
      <p:sp>
        <p:nvSpPr>
          <p:cNvPr id="9" name="object 9"/>
          <p:cNvSpPr txBox="1"/>
          <p:nvPr/>
        </p:nvSpPr>
        <p:spPr>
          <a:xfrm>
            <a:off x="8611791" y="327655"/>
            <a:ext cx="2868295" cy="427990"/>
          </a:xfrm>
          <a:prstGeom prst="rect">
            <a:avLst/>
          </a:prstGeom>
        </p:spPr>
        <p:txBody>
          <a:bodyPr vert="horz" wrap="square" lIns="0" tIns="17145" rIns="0" bIns="0" rtlCol="0">
            <a:spAutoFit/>
          </a:bodyPr>
          <a:lstStyle/>
          <a:p>
            <a:pPr marL="12700">
              <a:lnSpc>
                <a:spcPct val="100000"/>
              </a:lnSpc>
              <a:spcBef>
                <a:spcPts val="135"/>
              </a:spcBef>
            </a:pPr>
            <a:r>
              <a:rPr sz="2600" b="1" dirty="0">
                <a:solidFill>
                  <a:srgbClr val="FFFFFF"/>
                </a:solidFill>
                <a:latin typeface="Segoe UI"/>
                <a:cs typeface="Segoe UI"/>
              </a:rPr>
              <a:t>Effectifs</a:t>
            </a:r>
            <a:r>
              <a:rPr sz="2600" b="1" spc="75" dirty="0">
                <a:solidFill>
                  <a:srgbClr val="FFFFFF"/>
                </a:solidFill>
                <a:latin typeface="Segoe UI"/>
                <a:cs typeface="Segoe UI"/>
              </a:rPr>
              <a:t> </a:t>
            </a:r>
            <a:r>
              <a:rPr sz="2600" b="1" dirty="0">
                <a:solidFill>
                  <a:srgbClr val="FFFFFF"/>
                </a:solidFill>
                <a:latin typeface="Segoe UI"/>
                <a:cs typeface="Segoe UI"/>
              </a:rPr>
              <a:t>du</a:t>
            </a:r>
            <a:r>
              <a:rPr sz="2600" b="1" spc="75" dirty="0">
                <a:solidFill>
                  <a:srgbClr val="FFFFFF"/>
                </a:solidFill>
                <a:latin typeface="Segoe UI"/>
                <a:cs typeface="Segoe UI"/>
              </a:rPr>
              <a:t> </a:t>
            </a:r>
            <a:r>
              <a:rPr sz="2600" b="1" spc="-10" dirty="0">
                <a:solidFill>
                  <a:srgbClr val="FFFFFF"/>
                </a:solidFill>
                <a:latin typeface="Segoe UI"/>
                <a:cs typeface="Segoe UI"/>
              </a:rPr>
              <a:t>public</a:t>
            </a:r>
            <a:endParaRPr sz="2600">
              <a:latin typeface="Segoe UI"/>
              <a:cs typeface="Segoe UI"/>
            </a:endParaRPr>
          </a:p>
        </p:txBody>
      </p:sp>
      <p:sp>
        <p:nvSpPr>
          <p:cNvPr id="10" name="object 10"/>
          <p:cNvSpPr/>
          <p:nvPr/>
        </p:nvSpPr>
        <p:spPr>
          <a:xfrm>
            <a:off x="11728450" y="4204555"/>
            <a:ext cx="7900670" cy="4005579"/>
          </a:xfrm>
          <a:custGeom>
            <a:avLst/>
            <a:gdLst/>
            <a:ahLst/>
            <a:cxnLst/>
            <a:rect l="l" t="t" r="r" b="b"/>
            <a:pathLst>
              <a:path w="7900669" h="4005579">
                <a:moveTo>
                  <a:pt x="0" y="3698839"/>
                </a:moveTo>
                <a:lnTo>
                  <a:pt x="0" y="306273"/>
                </a:lnTo>
                <a:lnTo>
                  <a:pt x="92" y="298754"/>
                </a:lnTo>
                <a:lnTo>
                  <a:pt x="4508" y="253914"/>
                </a:lnTo>
                <a:lnTo>
                  <a:pt x="15458" y="210198"/>
                </a:lnTo>
                <a:lnTo>
                  <a:pt x="32701" y="168571"/>
                </a:lnTo>
                <a:lnTo>
                  <a:pt x="55870" y="129916"/>
                </a:lnTo>
                <a:lnTo>
                  <a:pt x="84454" y="95087"/>
                </a:lnTo>
                <a:lnTo>
                  <a:pt x="117846" y="64822"/>
                </a:lnTo>
                <a:lnTo>
                  <a:pt x="155309" y="39789"/>
                </a:lnTo>
                <a:lnTo>
                  <a:pt x="196049" y="20521"/>
                </a:lnTo>
                <a:lnTo>
                  <a:pt x="239166" y="7442"/>
                </a:lnTo>
                <a:lnTo>
                  <a:pt x="283744" y="829"/>
                </a:lnTo>
                <a:lnTo>
                  <a:pt x="306273" y="0"/>
                </a:lnTo>
                <a:lnTo>
                  <a:pt x="7594009" y="0"/>
                </a:lnTo>
                <a:lnTo>
                  <a:pt x="7638948" y="3314"/>
                </a:lnTo>
                <a:lnTo>
                  <a:pt x="7682915" y="13188"/>
                </a:lnTo>
                <a:lnTo>
                  <a:pt x="7724957" y="29405"/>
                </a:lnTo>
                <a:lnTo>
                  <a:pt x="7764164" y="51616"/>
                </a:lnTo>
                <a:lnTo>
                  <a:pt x="7799689" y="79339"/>
                </a:lnTo>
                <a:lnTo>
                  <a:pt x="7830761" y="111975"/>
                </a:lnTo>
                <a:lnTo>
                  <a:pt x="7856708" y="148817"/>
                </a:lnTo>
                <a:lnTo>
                  <a:pt x="7876967" y="189067"/>
                </a:lnTo>
                <a:lnTo>
                  <a:pt x="7891103" y="231854"/>
                </a:lnTo>
                <a:lnTo>
                  <a:pt x="7898807" y="276253"/>
                </a:lnTo>
                <a:lnTo>
                  <a:pt x="7900282" y="306273"/>
                </a:lnTo>
                <a:lnTo>
                  <a:pt x="7900282" y="3698839"/>
                </a:lnTo>
                <a:lnTo>
                  <a:pt x="7896967" y="3743779"/>
                </a:lnTo>
                <a:lnTo>
                  <a:pt x="7887094" y="3787746"/>
                </a:lnTo>
                <a:lnTo>
                  <a:pt x="7870876" y="3829788"/>
                </a:lnTo>
                <a:lnTo>
                  <a:pt x="7848665" y="3868995"/>
                </a:lnTo>
                <a:lnTo>
                  <a:pt x="7820942" y="3904520"/>
                </a:lnTo>
                <a:lnTo>
                  <a:pt x="7788306" y="3935592"/>
                </a:lnTo>
                <a:lnTo>
                  <a:pt x="7751464" y="3961539"/>
                </a:lnTo>
                <a:lnTo>
                  <a:pt x="7711214" y="3981799"/>
                </a:lnTo>
                <a:lnTo>
                  <a:pt x="7668426" y="3995934"/>
                </a:lnTo>
                <a:lnTo>
                  <a:pt x="7624028" y="4003638"/>
                </a:lnTo>
                <a:lnTo>
                  <a:pt x="7594009" y="4005113"/>
                </a:lnTo>
                <a:lnTo>
                  <a:pt x="306273" y="4005113"/>
                </a:lnTo>
                <a:lnTo>
                  <a:pt x="261333" y="4001798"/>
                </a:lnTo>
                <a:lnTo>
                  <a:pt x="217366" y="3991925"/>
                </a:lnTo>
                <a:lnTo>
                  <a:pt x="175324" y="3975707"/>
                </a:lnTo>
                <a:lnTo>
                  <a:pt x="136116" y="3953496"/>
                </a:lnTo>
                <a:lnTo>
                  <a:pt x="100592" y="3925773"/>
                </a:lnTo>
                <a:lnTo>
                  <a:pt x="69520" y="3893137"/>
                </a:lnTo>
                <a:lnTo>
                  <a:pt x="43573" y="3856295"/>
                </a:lnTo>
                <a:lnTo>
                  <a:pt x="23313" y="3816045"/>
                </a:lnTo>
                <a:lnTo>
                  <a:pt x="9178" y="3773258"/>
                </a:lnTo>
                <a:lnTo>
                  <a:pt x="1474" y="3728859"/>
                </a:lnTo>
                <a:lnTo>
                  <a:pt x="0" y="3698839"/>
                </a:lnTo>
                <a:close/>
              </a:path>
            </a:pathLst>
          </a:custGeom>
          <a:ln w="15706">
            <a:solidFill>
              <a:srgbClr val="003FE2"/>
            </a:solidFill>
          </a:ln>
        </p:spPr>
        <p:txBody>
          <a:bodyPr wrap="square" lIns="0" tIns="0" rIns="0" bIns="0" rtlCol="0"/>
          <a:lstStyle/>
          <a:p>
            <a:endParaRPr/>
          </a:p>
        </p:txBody>
      </p:sp>
      <p:sp>
        <p:nvSpPr>
          <p:cNvPr id="11" name="object 11"/>
          <p:cNvSpPr txBox="1"/>
          <p:nvPr/>
        </p:nvSpPr>
        <p:spPr>
          <a:xfrm>
            <a:off x="12582788" y="4309652"/>
            <a:ext cx="6220460" cy="327025"/>
          </a:xfrm>
          <a:prstGeom prst="rect">
            <a:avLst/>
          </a:prstGeom>
        </p:spPr>
        <p:txBody>
          <a:bodyPr vert="horz" wrap="square" lIns="0" tIns="15875" rIns="0" bIns="0" rtlCol="0">
            <a:spAutoFit/>
          </a:bodyPr>
          <a:lstStyle/>
          <a:p>
            <a:pPr marL="12700">
              <a:lnSpc>
                <a:spcPct val="100000"/>
              </a:lnSpc>
              <a:spcBef>
                <a:spcPts val="125"/>
              </a:spcBef>
            </a:pPr>
            <a:r>
              <a:rPr sz="1950" b="1" dirty="0">
                <a:solidFill>
                  <a:srgbClr val="252423"/>
                </a:solidFill>
                <a:latin typeface="Segoe UI"/>
                <a:cs typeface="Segoe UI"/>
              </a:rPr>
              <a:t>Répartition</a:t>
            </a:r>
            <a:r>
              <a:rPr sz="1950" b="1" spc="50" dirty="0">
                <a:solidFill>
                  <a:srgbClr val="252423"/>
                </a:solidFill>
                <a:latin typeface="Segoe UI"/>
                <a:cs typeface="Segoe UI"/>
              </a:rPr>
              <a:t> </a:t>
            </a:r>
            <a:r>
              <a:rPr sz="1950" b="1" dirty="0">
                <a:solidFill>
                  <a:srgbClr val="252423"/>
                </a:solidFill>
                <a:latin typeface="Segoe UI"/>
                <a:cs typeface="Segoe UI"/>
              </a:rPr>
              <a:t>des</a:t>
            </a:r>
            <a:r>
              <a:rPr sz="1950" b="1" spc="55" dirty="0">
                <a:solidFill>
                  <a:srgbClr val="252423"/>
                </a:solidFill>
                <a:latin typeface="Segoe UI"/>
                <a:cs typeface="Segoe UI"/>
              </a:rPr>
              <a:t> </a:t>
            </a:r>
            <a:r>
              <a:rPr sz="1950" b="1" dirty="0">
                <a:solidFill>
                  <a:srgbClr val="252423"/>
                </a:solidFill>
                <a:latin typeface="Segoe UI"/>
                <a:cs typeface="Segoe UI"/>
              </a:rPr>
              <a:t>adhérents</a:t>
            </a:r>
            <a:r>
              <a:rPr sz="1950" b="1" spc="55" dirty="0">
                <a:solidFill>
                  <a:srgbClr val="252423"/>
                </a:solidFill>
                <a:latin typeface="Segoe UI"/>
                <a:cs typeface="Segoe UI"/>
              </a:rPr>
              <a:t> </a:t>
            </a:r>
            <a:r>
              <a:rPr sz="1950" b="1" dirty="0">
                <a:solidFill>
                  <a:srgbClr val="252423"/>
                </a:solidFill>
                <a:latin typeface="Segoe UI"/>
                <a:cs typeface="Segoe UI"/>
              </a:rPr>
              <a:t>du</a:t>
            </a:r>
            <a:r>
              <a:rPr sz="1950" b="1" spc="55" dirty="0">
                <a:solidFill>
                  <a:srgbClr val="252423"/>
                </a:solidFill>
                <a:latin typeface="Segoe UI"/>
                <a:cs typeface="Segoe UI"/>
              </a:rPr>
              <a:t> </a:t>
            </a:r>
            <a:r>
              <a:rPr sz="1950" b="1" dirty="0">
                <a:solidFill>
                  <a:srgbClr val="252423"/>
                </a:solidFill>
                <a:latin typeface="Segoe UI"/>
                <a:cs typeface="Segoe UI"/>
              </a:rPr>
              <a:t>secteur</a:t>
            </a:r>
            <a:r>
              <a:rPr sz="1950" b="1" spc="55" dirty="0">
                <a:solidFill>
                  <a:srgbClr val="252423"/>
                </a:solidFill>
                <a:latin typeface="Segoe UI"/>
                <a:cs typeface="Segoe UI"/>
              </a:rPr>
              <a:t> </a:t>
            </a:r>
            <a:r>
              <a:rPr sz="1950" b="1" dirty="0">
                <a:solidFill>
                  <a:srgbClr val="252423"/>
                </a:solidFill>
                <a:latin typeface="Segoe UI"/>
                <a:cs typeface="Segoe UI"/>
              </a:rPr>
              <a:t>public</a:t>
            </a:r>
            <a:r>
              <a:rPr sz="1950" b="1" spc="55" dirty="0">
                <a:solidFill>
                  <a:srgbClr val="252423"/>
                </a:solidFill>
                <a:latin typeface="Segoe UI"/>
                <a:cs typeface="Segoe UI"/>
              </a:rPr>
              <a:t> </a:t>
            </a:r>
            <a:r>
              <a:rPr sz="1950" b="1" dirty="0">
                <a:solidFill>
                  <a:srgbClr val="252423"/>
                </a:solidFill>
                <a:latin typeface="Segoe UI"/>
                <a:cs typeface="Segoe UI"/>
              </a:rPr>
              <a:t>par</a:t>
            </a:r>
            <a:r>
              <a:rPr sz="1950" b="1" spc="55" dirty="0">
                <a:solidFill>
                  <a:srgbClr val="252423"/>
                </a:solidFill>
                <a:latin typeface="Segoe UI"/>
                <a:cs typeface="Segoe UI"/>
              </a:rPr>
              <a:t> </a:t>
            </a:r>
            <a:r>
              <a:rPr sz="1950" b="1" spc="-20" dirty="0">
                <a:solidFill>
                  <a:srgbClr val="252423"/>
                </a:solidFill>
                <a:latin typeface="Segoe UI"/>
                <a:cs typeface="Segoe UI"/>
              </a:rPr>
              <a:t>type</a:t>
            </a:r>
            <a:endParaRPr sz="1950">
              <a:latin typeface="Segoe UI"/>
              <a:cs typeface="Segoe UI"/>
            </a:endParaRPr>
          </a:p>
        </p:txBody>
      </p:sp>
      <p:sp>
        <p:nvSpPr>
          <p:cNvPr id="12" name="object 12"/>
          <p:cNvSpPr/>
          <p:nvPr/>
        </p:nvSpPr>
        <p:spPr>
          <a:xfrm>
            <a:off x="11909068" y="4730722"/>
            <a:ext cx="7193915" cy="1602105"/>
          </a:xfrm>
          <a:custGeom>
            <a:avLst/>
            <a:gdLst/>
            <a:ahLst/>
            <a:cxnLst/>
            <a:rect l="l" t="t" r="r" b="b"/>
            <a:pathLst>
              <a:path w="7193915" h="1602104">
                <a:moveTo>
                  <a:pt x="7193496" y="0"/>
                </a:moveTo>
                <a:lnTo>
                  <a:pt x="5512917" y="0"/>
                </a:lnTo>
                <a:lnTo>
                  <a:pt x="3565334" y="0"/>
                </a:lnTo>
                <a:lnTo>
                  <a:pt x="0" y="0"/>
                </a:lnTo>
                <a:lnTo>
                  <a:pt x="0" y="1225092"/>
                </a:lnTo>
                <a:lnTo>
                  <a:pt x="0" y="1602041"/>
                </a:lnTo>
                <a:lnTo>
                  <a:pt x="3565334" y="1602041"/>
                </a:lnTo>
                <a:lnTo>
                  <a:pt x="5512917" y="1602041"/>
                </a:lnTo>
                <a:lnTo>
                  <a:pt x="7193496" y="1602041"/>
                </a:lnTo>
                <a:lnTo>
                  <a:pt x="7193496" y="1225092"/>
                </a:lnTo>
                <a:lnTo>
                  <a:pt x="7193496" y="0"/>
                </a:lnTo>
                <a:close/>
              </a:path>
            </a:pathLst>
          </a:custGeom>
          <a:solidFill>
            <a:srgbClr val="FFFFFF"/>
          </a:solidFill>
        </p:spPr>
        <p:txBody>
          <a:bodyPr wrap="square" lIns="0" tIns="0" rIns="0" bIns="0" rtlCol="0"/>
          <a:lstStyle/>
          <a:p>
            <a:endParaRPr/>
          </a:p>
        </p:txBody>
      </p:sp>
      <p:sp>
        <p:nvSpPr>
          <p:cNvPr id="13" name="object 13"/>
          <p:cNvSpPr/>
          <p:nvPr/>
        </p:nvSpPr>
        <p:spPr>
          <a:xfrm>
            <a:off x="11909068" y="6709725"/>
            <a:ext cx="7193915" cy="377190"/>
          </a:xfrm>
          <a:custGeom>
            <a:avLst/>
            <a:gdLst/>
            <a:ahLst/>
            <a:cxnLst/>
            <a:rect l="l" t="t" r="r" b="b"/>
            <a:pathLst>
              <a:path w="7193915" h="377190">
                <a:moveTo>
                  <a:pt x="7193496" y="0"/>
                </a:moveTo>
                <a:lnTo>
                  <a:pt x="5512917" y="0"/>
                </a:lnTo>
                <a:lnTo>
                  <a:pt x="3565334" y="0"/>
                </a:lnTo>
                <a:lnTo>
                  <a:pt x="0" y="0"/>
                </a:lnTo>
                <a:lnTo>
                  <a:pt x="0" y="376948"/>
                </a:lnTo>
                <a:lnTo>
                  <a:pt x="3565334" y="376948"/>
                </a:lnTo>
                <a:lnTo>
                  <a:pt x="5512917" y="376948"/>
                </a:lnTo>
                <a:lnTo>
                  <a:pt x="7193496" y="376948"/>
                </a:lnTo>
                <a:lnTo>
                  <a:pt x="7193496" y="0"/>
                </a:lnTo>
                <a:close/>
              </a:path>
            </a:pathLst>
          </a:custGeom>
          <a:solidFill>
            <a:srgbClr val="FFFFFF"/>
          </a:solidFill>
        </p:spPr>
        <p:txBody>
          <a:bodyPr wrap="square" lIns="0" tIns="0" rIns="0" bIns="0" rtlCol="0"/>
          <a:lstStyle/>
          <a:p>
            <a:endParaRPr/>
          </a:p>
        </p:txBody>
      </p:sp>
      <p:sp>
        <p:nvSpPr>
          <p:cNvPr id="14" name="object 14"/>
          <p:cNvSpPr/>
          <p:nvPr/>
        </p:nvSpPr>
        <p:spPr>
          <a:xfrm>
            <a:off x="11909068" y="7463622"/>
            <a:ext cx="7193915" cy="377190"/>
          </a:xfrm>
          <a:custGeom>
            <a:avLst/>
            <a:gdLst/>
            <a:ahLst/>
            <a:cxnLst/>
            <a:rect l="l" t="t" r="r" b="b"/>
            <a:pathLst>
              <a:path w="7193915" h="377190">
                <a:moveTo>
                  <a:pt x="7193496" y="0"/>
                </a:moveTo>
                <a:lnTo>
                  <a:pt x="5512917" y="0"/>
                </a:lnTo>
                <a:lnTo>
                  <a:pt x="3565334" y="0"/>
                </a:lnTo>
                <a:lnTo>
                  <a:pt x="0" y="0"/>
                </a:lnTo>
                <a:lnTo>
                  <a:pt x="0" y="376948"/>
                </a:lnTo>
                <a:lnTo>
                  <a:pt x="3565334" y="376948"/>
                </a:lnTo>
                <a:lnTo>
                  <a:pt x="5512917" y="376948"/>
                </a:lnTo>
                <a:lnTo>
                  <a:pt x="7193496" y="376948"/>
                </a:lnTo>
                <a:lnTo>
                  <a:pt x="7193496" y="0"/>
                </a:lnTo>
                <a:close/>
              </a:path>
            </a:pathLst>
          </a:custGeom>
          <a:solidFill>
            <a:srgbClr val="FFFFFF"/>
          </a:solidFill>
        </p:spPr>
        <p:txBody>
          <a:bodyPr wrap="square" lIns="0" tIns="0" rIns="0" bIns="0" rtlCol="0"/>
          <a:lstStyle/>
          <a:p>
            <a:endParaRPr/>
          </a:p>
        </p:txBody>
      </p:sp>
      <p:graphicFrame>
        <p:nvGraphicFramePr>
          <p:cNvPr id="15" name="object 15"/>
          <p:cNvGraphicFramePr>
            <a:graphicFrameLocks noGrp="1"/>
          </p:cNvGraphicFramePr>
          <p:nvPr>
            <p:extLst>
              <p:ext uri="{D42A27DB-BD31-4B8C-83A1-F6EECF244321}">
                <p14:modId xmlns:p14="http://schemas.microsoft.com/office/powerpoint/2010/main" val="3009356244"/>
              </p:ext>
            </p:extLst>
          </p:nvPr>
        </p:nvGraphicFramePr>
        <p:xfrm>
          <a:off x="11909072" y="4730718"/>
          <a:ext cx="7193280" cy="3107055"/>
        </p:xfrm>
        <a:graphic>
          <a:graphicData uri="http://schemas.openxmlformats.org/drawingml/2006/table">
            <a:tbl>
              <a:tblPr firstRow="1" bandRow="1">
                <a:tableStyleId>{2D5ABB26-0587-4C30-8999-92F81FD0307C}</a:tableStyleId>
              </a:tblPr>
              <a:tblGrid>
                <a:gridCol w="3557270">
                  <a:extLst>
                    <a:ext uri="{9D8B030D-6E8A-4147-A177-3AD203B41FA5}">
                      <a16:colId xmlns:a16="http://schemas.microsoft.com/office/drawing/2014/main" val="20000"/>
                    </a:ext>
                  </a:extLst>
                </a:gridCol>
                <a:gridCol w="1824708">
                  <a:extLst>
                    <a:ext uri="{9D8B030D-6E8A-4147-A177-3AD203B41FA5}">
                      <a16:colId xmlns:a16="http://schemas.microsoft.com/office/drawing/2014/main" val="20001"/>
                    </a:ext>
                  </a:extLst>
                </a:gridCol>
                <a:gridCol w="1811302">
                  <a:extLst>
                    <a:ext uri="{9D8B030D-6E8A-4147-A177-3AD203B41FA5}">
                      <a16:colId xmlns:a16="http://schemas.microsoft.com/office/drawing/2014/main" val="20002"/>
                    </a:ext>
                  </a:extLst>
                </a:gridCol>
              </a:tblGrid>
              <a:tr h="1216660">
                <a:tc>
                  <a:txBody>
                    <a:bodyPr/>
                    <a:lstStyle/>
                    <a:p>
                      <a:pPr marL="78105">
                        <a:lnSpc>
                          <a:spcPct val="100000"/>
                        </a:lnSpc>
                        <a:spcBef>
                          <a:spcPts val="275"/>
                        </a:spcBef>
                      </a:pPr>
                      <a:r>
                        <a:rPr sz="1950" dirty="0">
                          <a:solidFill>
                            <a:srgbClr val="252423"/>
                          </a:solidFill>
                          <a:latin typeface="Segoe UI"/>
                          <a:cs typeface="Segoe UI"/>
                        </a:rPr>
                        <a:t>Type</a:t>
                      </a:r>
                      <a:r>
                        <a:rPr sz="1950" spc="-65" dirty="0">
                          <a:solidFill>
                            <a:srgbClr val="252423"/>
                          </a:solidFill>
                          <a:latin typeface="Segoe UI"/>
                          <a:cs typeface="Segoe UI"/>
                        </a:rPr>
                        <a:t> </a:t>
                      </a:r>
                      <a:r>
                        <a:rPr sz="1950" spc="-10" dirty="0">
                          <a:solidFill>
                            <a:srgbClr val="252423"/>
                          </a:solidFill>
                          <a:latin typeface="Segoe UI"/>
                          <a:cs typeface="Segoe UI"/>
                        </a:rPr>
                        <a:t>d'entreprise</a:t>
                      </a:r>
                      <a:endParaRPr sz="1950" dirty="0">
                        <a:latin typeface="Segoe UI"/>
                        <a:cs typeface="Segoe UI"/>
                      </a:endParaRPr>
                    </a:p>
                  </a:txBody>
                  <a:tcPr marL="0" marR="0" marT="34925" marB="0">
                    <a:lnR w="19050">
                      <a:solidFill>
                        <a:srgbClr val="003FE2"/>
                      </a:solidFill>
                      <a:prstDash val="solid"/>
                    </a:lnR>
                    <a:lnB w="19050">
                      <a:solidFill>
                        <a:srgbClr val="003FE2"/>
                      </a:solidFill>
                      <a:prstDash val="solid"/>
                    </a:lnB>
                  </a:tcPr>
                </a:tc>
                <a:tc>
                  <a:txBody>
                    <a:bodyPr/>
                    <a:lstStyle/>
                    <a:p>
                      <a:pPr marL="86360" marR="533400">
                        <a:lnSpc>
                          <a:spcPct val="111000"/>
                        </a:lnSpc>
                        <a:spcBef>
                          <a:spcPts val="15"/>
                        </a:spcBef>
                      </a:pPr>
                      <a:r>
                        <a:rPr sz="1950" spc="-10" dirty="0" err="1">
                          <a:solidFill>
                            <a:srgbClr val="252423"/>
                          </a:solidFill>
                          <a:latin typeface="Segoe UI"/>
                          <a:cs typeface="Segoe UI"/>
                        </a:rPr>
                        <a:t>adhérents</a:t>
                      </a:r>
                      <a:r>
                        <a:rPr sz="1950" spc="-10" dirty="0">
                          <a:solidFill>
                            <a:srgbClr val="252423"/>
                          </a:solidFill>
                          <a:latin typeface="Segoe UI"/>
                          <a:cs typeface="Segoe UI"/>
                        </a:rPr>
                        <a:t> </a:t>
                      </a:r>
                      <a:r>
                        <a:rPr sz="1950" dirty="0">
                          <a:solidFill>
                            <a:srgbClr val="252423"/>
                          </a:solidFill>
                          <a:latin typeface="Segoe UI"/>
                          <a:cs typeface="Segoe UI"/>
                        </a:rPr>
                        <a:t>suivis</a:t>
                      </a:r>
                      <a:r>
                        <a:rPr sz="1950" spc="50" dirty="0">
                          <a:solidFill>
                            <a:srgbClr val="252423"/>
                          </a:solidFill>
                          <a:latin typeface="Segoe UI"/>
                          <a:cs typeface="Segoe UI"/>
                        </a:rPr>
                        <a:t> </a:t>
                      </a:r>
                      <a:r>
                        <a:rPr sz="1950" spc="-25" dirty="0">
                          <a:solidFill>
                            <a:srgbClr val="252423"/>
                          </a:solidFill>
                          <a:latin typeface="Segoe UI"/>
                          <a:cs typeface="Segoe UI"/>
                        </a:rPr>
                        <a:t>fin</a:t>
                      </a:r>
                      <a:endParaRPr sz="1950" dirty="0">
                        <a:latin typeface="Segoe UI"/>
                        <a:cs typeface="Segoe UI"/>
                      </a:endParaRPr>
                    </a:p>
                    <a:p>
                      <a:pPr marL="86360" algn="ctr">
                        <a:lnSpc>
                          <a:spcPct val="100000"/>
                        </a:lnSpc>
                        <a:spcBef>
                          <a:spcPts val="260"/>
                        </a:spcBef>
                      </a:pPr>
                      <a:r>
                        <a:rPr sz="1950" spc="-10" dirty="0">
                          <a:solidFill>
                            <a:srgbClr val="252423"/>
                          </a:solidFill>
                          <a:latin typeface="Segoe UI"/>
                          <a:cs typeface="Segoe UI"/>
                        </a:rPr>
                        <a:t>période</a:t>
                      </a:r>
                      <a:endParaRPr sz="1950" dirty="0">
                        <a:latin typeface="Segoe UI"/>
                        <a:cs typeface="Segoe UI"/>
                      </a:endParaRPr>
                    </a:p>
                  </a:txBody>
                  <a:tcPr marL="0" marR="0" marT="1905"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5090" marR="568325" algn="ctr">
                        <a:lnSpc>
                          <a:spcPct val="111000"/>
                        </a:lnSpc>
                        <a:spcBef>
                          <a:spcPts val="15"/>
                        </a:spcBef>
                      </a:pPr>
                      <a:r>
                        <a:rPr sz="1950" spc="-10" dirty="0" err="1">
                          <a:solidFill>
                            <a:srgbClr val="252423"/>
                          </a:solidFill>
                          <a:latin typeface="Segoe UI"/>
                          <a:cs typeface="Segoe UI"/>
                        </a:rPr>
                        <a:t>salariés</a:t>
                      </a:r>
                      <a:r>
                        <a:rPr sz="1950" spc="-10" dirty="0">
                          <a:solidFill>
                            <a:srgbClr val="252423"/>
                          </a:solidFill>
                          <a:latin typeface="Segoe UI"/>
                          <a:cs typeface="Segoe UI"/>
                        </a:rPr>
                        <a:t> </a:t>
                      </a:r>
                      <a:r>
                        <a:rPr sz="1950" dirty="0">
                          <a:solidFill>
                            <a:srgbClr val="252423"/>
                          </a:solidFill>
                          <a:latin typeface="Segoe UI"/>
                          <a:cs typeface="Segoe UI"/>
                        </a:rPr>
                        <a:t>suivis</a:t>
                      </a:r>
                      <a:r>
                        <a:rPr sz="1950" spc="50" dirty="0">
                          <a:solidFill>
                            <a:srgbClr val="252423"/>
                          </a:solidFill>
                          <a:latin typeface="Segoe UI"/>
                          <a:cs typeface="Segoe UI"/>
                        </a:rPr>
                        <a:t> </a:t>
                      </a:r>
                      <a:r>
                        <a:rPr sz="1950" spc="-25" dirty="0">
                          <a:solidFill>
                            <a:srgbClr val="252423"/>
                          </a:solidFill>
                          <a:latin typeface="Segoe UI"/>
                          <a:cs typeface="Segoe UI"/>
                        </a:rPr>
                        <a:t>fin </a:t>
                      </a:r>
                      <a:r>
                        <a:rPr sz="1950" spc="-10" dirty="0">
                          <a:solidFill>
                            <a:srgbClr val="252423"/>
                          </a:solidFill>
                          <a:latin typeface="Segoe UI"/>
                          <a:cs typeface="Segoe UI"/>
                        </a:rPr>
                        <a:t>période</a:t>
                      </a:r>
                      <a:endParaRPr sz="1950" dirty="0">
                        <a:latin typeface="Segoe UI"/>
                        <a:cs typeface="Segoe UI"/>
                      </a:endParaRPr>
                    </a:p>
                  </a:txBody>
                  <a:tcPr marL="0" marR="0" marT="1905"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84175">
                <a:tc>
                  <a:txBody>
                    <a:bodyPr/>
                    <a:lstStyle/>
                    <a:p>
                      <a:pPr marL="78105">
                        <a:lnSpc>
                          <a:spcPct val="100000"/>
                        </a:lnSpc>
                        <a:spcBef>
                          <a:spcPts val="335"/>
                        </a:spcBef>
                      </a:pPr>
                      <a:endParaRPr sz="1950" dirty="0">
                        <a:latin typeface="Segoe UI"/>
                        <a:cs typeface="Segoe UI"/>
                      </a:endParaRPr>
                    </a:p>
                  </a:txBody>
                  <a:tcPr marL="0" marR="0" marT="42545" marB="0">
                    <a:lnR w="19050">
                      <a:solidFill>
                        <a:srgbClr val="003FE2"/>
                      </a:solidFill>
                      <a:prstDash val="solid"/>
                    </a:lnR>
                    <a:lnT w="19050">
                      <a:solidFill>
                        <a:srgbClr val="003FE2"/>
                      </a:solidFill>
                      <a:prstDash val="solid"/>
                    </a:lnT>
                  </a:tcPr>
                </a:tc>
                <a:tc>
                  <a:txBody>
                    <a:bodyPr/>
                    <a:lstStyle/>
                    <a:p>
                      <a:pPr marR="79375" algn="r">
                        <a:lnSpc>
                          <a:spcPct val="100000"/>
                        </a:lnSpc>
                        <a:spcBef>
                          <a:spcPts val="335"/>
                        </a:spcBef>
                      </a:pPr>
                      <a:endParaRPr sz="1950" dirty="0">
                        <a:latin typeface="Segoe UI"/>
                        <a:cs typeface="Segoe UI"/>
                      </a:endParaRPr>
                    </a:p>
                  </a:txBody>
                  <a:tcPr marL="0" marR="0" marT="4254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8740" algn="r">
                        <a:lnSpc>
                          <a:spcPct val="100000"/>
                        </a:lnSpc>
                        <a:spcBef>
                          <a:spcPts val="335"/>
                        </a:spcBef>
                      </a:pPr>
                      <a:endParaRPr sz="1950" dirty="0">
                        <a:latin typeface="Segoe UI"/>
                        <a:cs typeface="Segoe UI"/>
                      </a:endParaRPr>
                    </a:p>
                  </a:txBody>
                  <a:tcPr marL="0" marR="0" marT="4254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76555">
                <a:tc>
                  <a:txBody>
                    <a:bodyPr/>
                    <a:lstStyle/>
                    <a:p>
                      <a:pPr marL="78105">
                        <a:lnSpc>
                          <a:spcPct val="100000"/>
                        </a:lnSpc>
                        <a:spcBef>
                          <a:spcPts val="275"/>
                        </a:spcBef>
                      </a:pPr>
                      <a:r>
                        <a:rPr sz="1950" dirty="0">
                          <a:solidFill>
                            <a:srgbClr val="252423"/>
                          </a:solidFill>
                          <a:latin typeface="Segoe UI"/>
                          <a:cs typeface="Segoe UI"/>
                        </a:rPr>
                        <a:t>Fonction</a:t>
                      </a:r>
                      <a:r>
                        <a:rPr sz="1950" spc="80" dirty="0">
                          <a:solidFill>
                            <a:srgbClr val="252423"/>
                          </a:solidFill>
                          <a:latin typeface="Segoe UI"/>
                          <a:cs typeface="Segoe UI"/>
                        </a:rPr>
                        <a:t> </a:t>
                      </a:r>
                      <a:r>
                        <a:rPr sz="1950" dirty="0">
                          <a:solidFill>
                            <a:srgbClr val="252423"/>
                          </a:solidFill>
                          <a:latin typeface="Segoe UI"/>
                          <a:cs typeface="Segoe UI"/>
                        </a:rPr>
                        <a:t>publique</a:t>
                      </a:r>
                      <a:r>
                        <a:rPr sz="1950" spc="80" dirty="0">
                          <a:solidFill>
                            <a:srgbClr val="252423"/>
                          </a:solidFill>
                          <a:latin typeface="Segoe UI"/>
                          <a:cs typeface="Segoe UI"/>
                        </a:rPr>
                        <a:t> </a:t>
                      </a:r>
                      <a:r>
                        <a:rPr sz="1950" spc="-10" dirty="0">
                          <a:solidFill>
                            <a:srgbClr val="252423"/>
                          </a:solidFill>
                          <a:latin typeface="Segoe UI"/>
                          <a:cs typeface="Segoe UI"/>
                        </a:rPr>
                        <a:t>d'état</a:t>
                      </a:r>
                      <a:endParaRPr sz="1950" dirty="0">
                        <a:latin typeface="Segoe UI"/>
                        <a:cs typeface="Segoe UI"/>
                      </a:endParaRPr>
                    </a:p>
                  </a:txBody>
                  <a:tcPr marL="0" marR="0" marT="34925" marB="0">
                    <a:lnR w="19050">
                      <a:solidFill>
                        <a:srgbClr val="003FE2"/>
                      </a:solidFill>
                      <a:prstDash val="solid"/>
                    </a:lnR>
                    <a:solidFill>
                      <a:srgbClr val="EDECEC"/>
                    </a:solidFill>
                  </a:tcPr>
                </a:tc>
                <a:tc>
                  <a:txBody>
                    <a:bodyPr/>
                    <a:lstStyle/>
                    <a:p>
                      <a:pPr marR="79375" algn="r">
                        <a:lnSpc>
                          <a:spcPct val="100000"/>
                        </a:lnSpc>
                        <a:spcBef>
                          <a:spcPts val="275"/>
                        </a:spcBef>
                      </a:pPr>
                      <a:r>
                        <a:rPr lang="fr-FR" sz="1950" spc="-25" dirty="0">
                          <a:solidFill>
                            <a:srgbClr val="252423"/>
                          </a:solidFill>
                          <a:latin typeface="Segoe UI"/>
                          <a:cs typeface="Segoe UI"/>
                        </a:rPr>
                        <a:t>69</a:t>
                      </a:r>
                      <a:endParaRPr sz="1950" dirty="0">
                        <a:latin typeface="Segoe UI"/>
                        <a:cs typeface="Segoe UI"/>
                      </a:endParaRPr>
                    </a:p>
                  </a:txBody>
                  <a:tcPr marL="0" marR="0" marT="34925" marB="0">
                    <a:lnL w="19050">
                      <a:solidFill>
                        <a:srgbClr val="003FE2"/>
                      </a:solidFill>
                      <a:prstDash val="solid"/>
                    </a:lnL>
                    <a:lnR w="19050">
                      <a:solidFill>
                        <a:srgbClr val="003FE2"/>
                      </a:solidFill>
                      <a:prstDash val="solid"/>
                    </a:lnR>
                    <a:solidFill>
                      <a:srgbClr val="EDECEC"/>
                    </a:solidFill>
                  </a:tcPr>
                </a:tc>
                <a:tc>
                  <a:txBody>
                    <a:bodyPr/>
                    <a:lstStyle/>
                    <a:p>
                      <a:pPr marR="78740" algn="r">
                        <a:lnSpc>
                          <a:spcPct val="100000"/>
                        </a:lnSpc>
                        <a:spcBef>
                          <a:spcPts val="275"/>
                        </a:spcBef>
                      </a:pPr>
                      <a:r>
                        <a:rPr lang="fr-FR" sz="1950" dirty="0">
                          <a:latin typeface="Segoe UI"/>
                          <a:cs typeface="Segoe UI"/>
                        </a:rPr>
                        <a:t>2 250</a:t>
                      </a:r>
                      <a:endParaRPr sz="1950" dirty="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2"/>
                  </a:ext>
                </a:extLst>
              </a:tr>
              <a:tr h="376555">
                <a:tc>
                  <a:txBody>
                    <a:bodyPr/>
                    <a:lstStyle/>
                    <a:p>
                      <a:pPr marL="78105">
                        <a:lnSpc>
                          <a:spcPct val="100000"/>
                        </a:lnSpc>
                        <a:spcBef>
                          <a:spcPts val="275"/>
                        </a:spcBef>
                      </a:pPr>
                      <a:r>
                        <a:rPr sz="1950" dirty="0">
                          <a:solidFill>
                            <a:srgbClr val="252423"/>
                          </a:solidFill>
                          <a:latin typeface="Segoe UI"/>
                          <a:cs typeface="Segoe UI"/>
                        </a:rPr>
                        <a:t>Fonction</a:t>
                      </a:r>
                      <a:r>
                        <a:rPr sz="1950" spc="80" dirty="0">
                          <a:solidFill>
                            <a:srgbClr val="252423"/>
                          </a:solidFill>
                          <a:latin typeface="Segoe UI"/>
                          <a:cs typeface="Segoe UI"/>
                        </a:rPr>
                        <a:t> </a:t>
                      </a:r>
                      <a:r>
                        <a:rPr sz="1950" dirty="0">
                          <a:solidFill>
                            <a:srgbClr val="252423"/>
                          </a:solidFill>
                          <a:latin typeface="Segoe UI"/>
                          <a:cs typeface="Segoe UI"/>
                        </a:rPr>
                        <a:t>publique</a:t>
                      </a:r>
                      <a:r>
                        <a:rPr sz="1950" spc="80" dirty="0">
                          <a:solidFill>
                            <a:srgbClr val="252423"/>
                          </a:solidFill>
                          <a:latin typeface="Segoe UI"/>
                          <a:cs typeface="Segoe UI"/>
                        </a:rPr>
                        <a:t> </a:t>
                      </a:r>
                      <a:r>
                        <a:rPr sz="1950" spc="-10" dirty="0">
                          <a:solidFill>
                            <a:srgbClr val="252423"/>
                          </a:solidFill>
                          <a:latin typeface="Segoe UI"/>
                          <a:cs typeface="Segoe UI"/>
                        </a:rPr>
                        <a:t>hospitalière</a:t>
                      </a:r>
                      <a:endParaRPr sz="1950">
                        <a:latin typeface="Segoe UI"/>
                        <a:cs typeface="Segoe UI"/>
                      </a:endParaRPr>
                    </a:p>
                  </a:txBody>
                  <a:tcPr marL="0" marR="0" marT="34925" marB="0">
                    <a:lnR w="19050">
                      <a:solidFill>
                        <a:srgbClr val="003FE2"/>
                      </a:solidFill>
                      <a:prstDash val="solid"/>
                    </a:lnR>
                  </a:tcPr>
                </a:tc>
                <a:tc>
                  <a:txBody>
                    <a:bodyPr/>
                    <a:lstStyle/>
                    <a:p>
                      <a:pPr marR="79375" algn="r">
                        <a:lnSpc>
                          <a:spcPct val="100000"/>
                        </a:lnSpc>
                        <a:spcBef>
                          <a:spcPts val="275"/>
                        </a:spcBef>
                      </a:pPr>
                      <a:r>
                        <a:rPr lang="fr-FR" sz="1950" dirty="0">
                          <a:solidFill>
                            <a:srgbClr val="252423"/>
                          </a:solidFill>
                          <a:latin typeface="Segoe UI"/>
                          <a:cs typeface="Segoe UI"/>
                        </a:rPr>
                        <a:t>17</a:t>
                      </a:r>
                      <a:endParaRPr sz="1950" dirty="0">
                        <a:latin typeface="Segoe UI"/>
                        <a:cs typeface="Segoe UI"/>
                      </a:endParaRPr>
                    </a:p>
                  </a:txBody>
                  <a:tcPr marL="0" marR="0" marT="34925" marB="0">
                    <a:lnL w="19050">
                      <a:solidFill>
                        <a:srgbClr val="003FE2"/>
                      </a:solidFill>
                      <a:prstDash val="solid"/>
                    </a:lnL>
                    <a:lnR w="19050">
                      <a:solidFill>
                        <a:srgbClr val="003FE2"/>
                      </a:solidFill>
                      <a:prstDash val="solid"/>
                    </a:lnR>
                  </a:tcPr>
                </a:tc>
                <a:tc>
                  <a:txBody>
                    <a:bodyPr/>
                    <a:lstStyle/>
                    <a:p>
                      <a:pPr marR="78740" algn="r">
                        <a:lnSpc>
                          <a:spcPct val="100000"/>
                        </a:lnSpc>
                        <a:spcBef>
                          <a:spcPts val="275"/>
                        </a:spcBef>
                      </a:pPr>
                      <a:r>
                        <a:rPr lang="fr-FR" sz="1950" dirty="0">
                          <a:latin typeface="Segoe UI"/>
                          <a:cs typeface="Segoe UI"/>
                        </a:rPr>
                        <a:t>2 300</a:t>
                      </a:r>
                      <a:endParaRPr sz="1950" dirty="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3"/>
                  </a:ext>
                </a:extLst>
              </a:tr>
              <a:tr h="376555">
                <a:tc>
                  <a:txBody>
                    <a:bodyPr/>
                    <a:lstStyle/>
                    <a:p>
                      <a:pPr marL="78105">
                        <a:lnSpc>
                          <a:spcPct val="100000"/>
                        </a:lnSpc>
                        <a:spcBef>
                          <a:spcPts val="275"/>
                        </a:spcBef>
                      </a:pPr>
                      <a:r>
                        <a:rPr sz="1950" dirty="0">
                          <a:solidFill>
                            <a:srgbClr val="252423"/>
                          </a:solidFill>
                          <a:latin typeface="Segoe UI"/>
                          <a:cs typeface="Segoe UI"/>
                        </a:rPr>
                        <a:t>Fonction</a:t>
                      </a:r>
                      <a:r>
                        <a:rPr sz="1950" spc="80" dirty="0">
                          <a:solidFill>
                            <a:srgbClr val="252423"/>
                          </a:solidFill>
                          <a:latin typeface="Segoe UI"/>
                          <a:cs typeface="Segoe UI"/>
                        </a:rPr>
                        <a:t> </a:t>
                      </a:r>
                      <a:r>
                        <a:rPr sz="1950" dirty="0">
                          <a:solidFill>
                            <a:srgbClr val="252423"/>
                          </a:solidFill>
                          <a:latin typeface="Segoe UI"/>
                          <a:cs typeface="Segoe UI"/>
                        </a:rPr>
                        <a:t>publique</a:t>
                      </a:r>
                      <a:r>
                        <a:rPr sz="1950" spc="80" dirty="0">
                          <a:solidFill>
                            <a:srgbClr val="252423"/>
                          </a:solidFill>
                          <a:latin typeface="Segoe UI"/>
                          <a:cs typeface="Segoe UI"/>
                        </a:rPr>
                        <a:t> </a:t>
                      </a:r>
                      <a:r>
                        <a:rPr sz="1950" spc="-10" dirty="0">
                          <a:solidFill>
                            <a:srgbClr val="252423"/>
                          </a:solidFill>
                          <a:latin typeface="Segoe UI"/>
                          <a:cs typeface="Segoe UI"/>
                        </a:rPr>
                        <a:t>territoriale</a:t>
                      </a:r>
                      <a:endParaRPr sz="1950">
                        <a:latin typeface="Segoe UI"/>
                        <a:cs typeface="Segoe UI"/>
                      </a:endParaRPr>
                    </a:p>
                  </a:txBody>
                  <a:tcPr marL="0" marR="0" marT="34925" marB="0">
                    <a:lnR w="19050">
                      <a:solidFill>
                        <a:srgbClr val="003FE2"/>
                      </a:solidFill>
                      <a:prstDash val="solid"/>
                    </a:lnR>
                    <a:solidFill>
                      <a:srgbClr val="EDECEC"/>
                    </a:solidFill>
                  </a:tcPr>
                </a:tc>
                <a:tc>
                  <a:txBody>
                    <a:bodyPr/>
                    <a:lstStyle/>
                    <a:p>
                      <a:pPr marR="79375" algn="r">
                        <a:lnSpc>
                          <a:spcPct val="100000"/>
                        </a:lnSpc>
                        <a:spcBef>
                          <a:spcPts val="275"/>
                        </a:spcBef>
                      </a:pPr>
                      <a:r>
                        <a:rPr lang="fr-FR" sz="1950" dirty="0">
                          <a:latin typeface="Segoe UI"/>
                          <a:cs typeface="Segoe UI"/>
                        </a:rPr>
                        <a:t>311</a:t>
                      </a:r>
                      <a:endParaRPr sz="1950" dirty="0">
                        <a:latin typeface="Segoe UI"/>
                        <a:cs typeface="Segoe UI"/>
                      </a:endParaRPr>
                    </a:p>
                  </a:txBody>
                  <a:tcPr marL="0" marR="0" marT="34925" marB="0">
                    <a:lnL w="19050">
                      <a:solidFill>
                        <a:srgbClr val="003FE2"/>
                      </a:solidFill>
                      <a:prstDash val="solid"/>
                    </a:lnL>
                    <a:lnR w="19050">
                      <a:solidFill>
                        <a:srgbClr val="003FE2"/>
                      </a:solidFill>
                      <a:prstDash val="solid"/>
                    </a:lnR>
                    <a:solidFill>
                      <a:srgbClr val="EDECEC"/>
                    </a:solidFill>
                  </a:tcPr>
                </a:tc>
                <a:tc>
                  <a:txBody>
                    <a:bodyPr/>
                    <a:lstStyle/>
                    <a:p>
                      <a:pPr marR="78740" algn="r">
                        <a:lnSpc>
                          <a:spcPct val="100000"/>
                        </a:lnSpc>
                        <a:spcBef>
                          <a:spcPts val="275"/>
                        </a:spcBef>
                      </a:pPr>
                      <a:r>
                        <a:rPr lang="fr-FR" sz="1950" dirty="0">
                          <a:latin typeface="Segoe UI"/>
                          <a:cs typeface="Segoe UI"/>
                        </a:rPr>
                        <a:t>6 526</a:t>
                      </a:r>
                      <a:endParaRPr sz="1950" dirty="0">
                        <a:latin typeface="Segoe UI"/>
                        <a:cs typeface="Segoe UI"/>
                      </a:endParaRPr>
                    </a:p>
                  </a:txBody>
                  <a:tcPr marL="0" marR="0" marT="34925" marB="0">
                    <a:lnL w="19050">
                      <a:solidFill>
                        <a:srgbClr val="003FE2"/>
                      </a:solidFill>
                      <a:prstDash val="solid"/>
                    </a:lnL>
                    <a:solidFill>
                      <a:srgbClr val="EDECEC"/>
                    </a:solidFill>
                  </a:tcPr>
                </a:tc>
                <a:extLst>
                  <a:ext uri="{0D108BD9-81ED-4DB2-BD59-A6C34878D82A}">
                    <a16:rowId xmlns:a16="http://schemas.microsoft.com/office/drawing/2014/main" val="10004"/>
                  </a:ext>
                </a:extLst>
              </a:tr>
              <a:tr h="376555">
                <a:tc>
                  <a:txBody>
                    <a:bodyPr/>
                    <a:lstStyle/>
                    <a:p>
                      <a:pPr marL="78105">
                        <a:lnSpc>
                          <a:spcPct val="100000"/>
                        </a:lnSpc>
                        <a:spcBef>
                          <a:spcPts val="275"/>
                        </a:spcBef>
                      </a:pPr>
                      <a:r>
                        <a:rPr sz="1950" b="1" spc="-10" dirty="0">
                          <a:solidFill>
                            <a:srgbClr val="252423"/>
                          </a:solidFill>
                          <a:latin typeface="Segoe UI"/>
                          <a:cs typeface="Segoe UI"/>
                        </a:rPr>
                        <a:t>Total</a:t>
                      </a:r>
                      <a:endParaRPr sz="1950">
                        <a:latin typeface="Segoe UI"/>
                        <a:cs typeface="Segoe UI"/>
                      </a:endParaRPr>
                    </a:p>
                  </a:txBody>
                  <a:tcPr marL="0" marR="0" marT="34925" marB="0">
                    <a:lnR w="19050">
                      <a:solidFill>
                        <a:srgbClr val="003FE2"/>
                      </a:solidFill>
                      <a:prstDash val="solid"/>
                    </a:lnR>
                  </a:tcPr>
                </a:tc>
                <a:tc>
                  <a:txBody>
                    <a:bodyPr/>
                    <a:lstStyle/>
                    <a:p>
                      <a:pPr marR="79375" algn="r">
                        <a:lnSpc>
                          <a:spcPct val="100000"/>
                        </a:lnSpc>
                        <a:spcBef>
                          <a:spcPts val="275"/>
                        </a:spcBef>
                      </a:pPr>
                      <a:r>
                        <a:rPr sz="1950" b="1" spc="-25" dirty="0">
                          <a:solidFill>
                            <a:srgbClr val="252423"/>
                          </a:solidFill>
                          <a:latin typeface="Segoe UI"/>
                          <a:cs typeface="Segoe UI"/>
                        </a:rPr>
                        <a:t>397</a:t>
                      </a:r>
                      <a:endParaRPr sz="1950">
                        <a:latin typeface="Segoe UI"/>
                        <a:cs typeface="Segoe UI"/>
                      </a:endParaRPr>
                    </a:p>
                  </a:txBody>
                  <a:tcPr marL="0" marR="0" marT="34925" marB="0">
                    <a:lnL w="19050">
                      <a:solidFill>
                        <a:srgbClr val="003FE2"/>
                      </a:solidFill>
                      <a:prstDash val="solid"/>
                    </a:lnL>
                    <a:lnR w="19050">
                      <a:solidFill>
                        <a:srgbClr val="003FE2"/>
                      </a:solidFill>
                      <a:prstDash val="solid"/>
                    </a:lnR>
                  </a:tcPr>
                </a:tc>
                <a:tc>
                  <a:txBody>
                    <a:bodyPr/>
                    <a:lstStyle/>
                    <a:p>
                      <a:pPr marR="78740" algn="r">
                        <a:lnSpc>
                          <a:spcPct val="100000"/>
                        </a:lnSpc>
                        <a:spcBef>
                          <a:spcPts val="275"/>
                        </a:spcBef>
                      </a:pPr>
                      <a:r>
                        <a:rPr sz="1950" b="1" dirty="0">
                          <a:solidFill>
                            <a:srgbClr val="252423"/>
                          </a:solidFill>
                          <a:latin typeface="Segoe UI"/>
                          <a:cs typeface="Segoe UI"/>
                        </a:rPr>
                        <a:t>11</a:t>
                      </a:r>
                      <a:r>
                        <a:rPr sz="1950" b="1" spc="25" dirty="0">
                          <a:solidFill>
                            <a:srgbClr val="252423"/>
                          </a:solidFill>
                          <a:latin typeface="Segoe UI"/>
                          <a:cs typeface="Segoe UI"/>
                        </a:rPr>
                        <a:t> </a:t>
                      </a:r>
                      <a:r>
                        <a:rPr sz="1950" b="1" spc="-25" dirty="0">
                          <a:solidFill>
                            <a:srgbClr val="252423"/>
                          </a:solidFill>
                          <a:latin typeface="Segoe UI"/>
                          <a:cs typeface="Segoe UI"/>
                        </a:rPr>
                        <a:t>076</a:t>
                      </a:r>
                      <a:endParaRPr sz="1950" dirty="0">
                        <a:latin typeface="Segoe UI"/>
                        <a:cs typeface="Segoe UI"/>
                      </a:endParaRPr>
                    </a:p>
                  </a:txBody>
                  <a:tcPr marL="0" marR="0" marT="34925" marB="0">
                    <a:lnL w="19050">
                      <a:solidFill>
                        <a:srgbClr val="003FE2"/>
                      </a:solidFill>
                      <a:prstDash val="solid"/>
                    </a:lnL>
                  </a:tcPr>
                </a:tc>
                <a:extLst>
                  <a:ext uri="{0D108BD9-81ED-4DB2-BD59-A6C34878D82A}">
                    <a16:rowId xmlns:a16="http://schemas.microsoft.com/office/drawing/2014/main" val="10005"/>
                  </a:ext>
                </a:extLst>
              </a:tr>
            </a:tbl>
          </a:graphicData>
        </a:graphic>
      </p:graphicFrame>
      <p:sp>
        <p:nvSpPr>
          <p:cNvPr id="16" name="object 16"/>
          <p:cNvSpPr txBox="1"/>
          <p:nvPr/>
        </p:nvSpPr>
        <p:spPr>
          <a:xfrm>
            <a:off x="7129297" y="2705032"/>
            <a:ext cx="2893060" cy="1171575"/>
          </a:xfrm>
          <a:prstGeom prst="rect">
            <a:avLst/>
          </a:prstGeom>
        </p:spPr>
        <p:txBody>
          <a:bodyPr vert="horz" wrap="square" lIns="0" tIns="250825" rIns="0" bIns="0" rtlCol="0">
            <a:spAutoFit/>
          </a:bodyPr>
          <a:lstStyle/>
          <a:p>
            <a:pPr algn="ctr">
              <a:lnSpc>
                <a:spcPct val="100000"/>
              </a:lnSpc>
              <a:spcBef>
                <a:spcPts val="1975"/>
              </a:spcBef>
            </a:pPr>
            <a:r>
              <a:rPr sz="3600" spc="-25" dirty="0">
                <a:latin typeface="Segoe UI"/>
                <a:cs typeface="Segoe UI"/>
              </a:rPr>
              <a:t>396</a:t>
            </a:r>
            <a:endParaRPr sz="3600" dirty="0">
              <a:latin typeface="Segoe UI"/>
              <a:cs typeface="Segoe UI"/>
            </a:endParaRPr>
          </a:p>
          <a:p>
            <a:pPr algn="ctr">
              <a:lnSpc>
                <a:spcPct val="100000"/>
              </a:lnSpc>
              <a:spcBef>
                <a:spcPts val="850"/>
              </a:spcBef>
            </a:pPr>
            <a:r>
              <a:rPr sz="1650" dirty="0">
                <a:latin typeface="Segoe UI"/>
                <a:cs typeface="Segoe UI"/>
              </a:rPr>
              <a:t>adhérents</a:t>
            </a:r>
            <a:r>
              <a:rPr sz="1650" spc="-60" dirty="0">
                <a:latin typeface="Segoe UI"/>
                <a:cs typeface="Segoe UI"/>
              </a:rPr>
              <a:t> </a:t>
            </a:r>
            <a:r>
              <a:rPr sz="1650" dirty="0">
                <a:latin typeface="Segoe UI"/>
                <a:cs typeface="Segoe UI"/>
              </a:rPr>
              <a:t>suivis</a:t>
            </a:r>
            <a:r>
              <a:rPr sz="1650" spc="-55" dirty="0">
                <a:latin typeface="Segoe UI"/>
                <a:cs typeface="Segoe UI"/>
              </a:rPr>
              <a:t> </a:t>
            </a:r>
            <a:r>
              <a:rPr sz="1650" dirty="0">
                <a:latin typeface="Segoe UI"/>
                <a:cs typeface="Segoe UI"/>
              </a:rPr>
              <a:t>début</a:t>
            </a:r>
            <a:r>
              <a:rPr sz="1650" spc="-55" dirty="0">
                <a:latin typeface="Segoe UI"/>
                <a:cs typeface="Segoe UI"/>
              </a:rPr>
              <a:t> </a:t>
            </a:r>
            <a:r>
              <a:rPr sz="1650" spc="-10" dirty="0">
                <a:latin typeface="Segoe UI"/>
                <a:cs typeface="Segoe UI"/>
              </a:rPr>
              <a:t>d'année</a:t>
            </a:r>
            <a:endParaRPr sz="1650" dirty="0">
              <a:latin typeface="Segoe UI"/>
              <a:cs typeface="Segoe UI"/>
            </a:endParaRPr>
          </a:p>
        </p:txBody>
      </p:sp>
      <p:sp>
        <p:nvSpPr>
          <p:cNvPr id="17" name="object 17"/>
          <p:cNvSpPr txBox="1"/>
          <p:nvPr/>
        </p:nvSpPr>
        <p:spPr>
          <a:xfrm>
            <a:off x="7282679" y="4241028"/>
            <a:ext cx="264922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9</a:t>
            </a:r>
            <a:r>
              <a:rPr sz="3600" spc="5" dirty="0">
                <a:latin typeface="Segoe UI"/>
                <a:cs typeface="Segoe UI"/>
              </a:rPr>
              <a:t> </a:t>
            </a:r>
            <a:r>
              <a:rPr sz="3600" spc="-25" dirty="0">
                <a:latin typeface="Segoe UI"/>
                <a:cs typeface="Segoe UI"/>
              </a:rPr>
              <a:t>752</a:t>
            </a:r>
            <a:endParaRPr sz="3600">
              <a:latin typeface="Segoe UI"/>
              <a:cs typeface="Segoe UI"/>
            </a:endParaRPr>
          </a:p>
          <a:p>
            <a:pPr algn="ctr">
              <a:lnSpc>
                <a:spcPct val="100000"/>
              </a:lnSpc>
              <a:spcBef>
                <a:spcPts val="850"/>
              </a:spcBef>
            </a:pPr>
            <a:r>
              <a:rPr sz="1650" dirty="0">
                <a:latin typeface="Segoe UI"/>
                <a:cs typeface="Segoe UI"/>
              </a:rPr>
              <a:t>salariés</a:t>
            </a:r>
            <a:r>
              <a:rPr sz="1650" spc="-55" dirty="0">
                <a:latin typeface="Segoe UI"/>
                <a:cs typeface="Segoe UI"/>
              </a:rPr>
              <a:t> </a:t>
            </a:r>
            <a:r>
              <a:rPr sz="1650" dirty="0">
                <a:latin typeface="Segoe UI"/>
                <a:cs typeface="Segoe UI"/>
              </a:rPr>
              <a:t>suivis</a:t>
            </a:r>
            <a:r>
              <a:rPr sz="1650" spc="-50" dirty="0">
                <a:latin typeface="Segoe UI"/>
                <a:cs typeface="Segoe UI"/>
              </a:rPr>
              <a:t> </a:t>
            </a:r>
            <a:r>
              <a:rPr sz="1650" dirty="0">
                <a:latin typeface="Segoe UI"/>
                <a:cs typeface="Segoe UI"/>
              </a:rPr>
              <a:t>début</a:t>
            </a:r>
            <a:r>
              <a:rPr sz="1650" spc="-50" dirty="0">
                <a:latin typeface="Segoe UI"/>
                <a:cs typeface="Segoe UI"/>
              </a:rPr>
              <a:t> </a:t>
            </a:r>
            <a:r>
              <a:rPr sz="1650" spc="-10" dirty="0">
                <a:latin typeface="Segoe UI"/>
                <a:cs typeface="Segoe UI"/>
              </a:rPr>
              <a:t>d'année</a:t>
            </a:r>
            <a:endParaRPr sz="1650">
              <a:latin typeface="Segoe UI"/>
              <a:cs typeface="Segoe UI"/>
            </a:endParaRPr>
          </a:p>
        </p:txBody>
      </p:sp>
      <p:sp>
        <p:nvSpPr>
          <p:cNvPr id="18" name="object 18"/>
          <p:cNvSpPr txBox="1"/>
          <p:nvPr/>
        </p:nvSpPr>
        <p:spPr>
          <a:xfrm>
            <a:off x="1789146" y="2701808"/>
            <a:ext cx="2893060" cy="1171575"/>
          </a:xfrm>
          <a:prstGeom prst="rect">
            <a:avLst/>
          </a:prstGeom>
        </p:spPr>
        <p:txBody>
          <a:bodyPr vert="horz" wrap="square" lIns="0" tIns="250825" rIns="0" bIns="0" rtlCol="0">
            <a:spAutoFit/>
          </a:bodyPr>
          <a:lstStyle/>
          <a:p>
            <a:pPr algn="ctr">
              <a:lnSpc>
                <a:spcPct val="100000"/>
              </a:lnSpc>
              <a:spcBef>
                <a:spcPts val="1975"/>
              </a:spcBef>
            </a:pPr>
            <a:r>
              <a:rPr sz="3600" spc="-25" dirty="0">
                <a:latin typeface="Segoe UI"/>
                <a:cs typeface="Segoe UI"/>
              </a:rPr>
              <a:t>3</a:t>
            </a:r>
            <a:r>
              <a:rPr lang="fr-FR" sz="3600" spc="-25" dirty="0">
                <a:latin typeface="Segoe UI"/>
                <a:cs typeface="Segoe UI"/>
              </a:rPr>
              <a:t>79</a:t>
            </a:r>
            <a:endParaRPr sz="3600" dirty="0">
              <a:latin typeface="Segoe UI"/>
              <a:cs typeface="Segoe UI"/>
            </a:endParaRPr>
          </a:p>
          <a:p>
            <a:pPr algn="ctr">
              <a:lnSpc>
                <a:spcPct val="100000"/>
              </a:lnSpc>
              <a:spcBef>
                <a:spcPts val="850"/>
              </a:spcBef>
            </a:pPr>
            <a:r>
              <a:rPr sz="1650" dirty="0">
                <a:latin typeface="Segoe UI"/>
                <a:cs typeface="Segoe UI"/>
              </a:rPr>
              <a:t>adhérents</a:t>
            </a:r>
            <a:r>
              <a:rPr sz="1650" spc="-60" dirty="0">
                <a:latin typeface="Segoe UI"/>
                <a:cs typeface="Segoe UI"/>
              </a:rPr>
              <a:t> </a:t>
            </a:r>
            <a:r>
              <a:rPr sz="1650" dirty="0">
                <a:latin typeface="Segoe UI"/>
                <a:cs typeface="Segoe UI"/>
              </a:rPr>
              <a:t>suivis</a:t>
            </a:r>
            <a:r>
              <a:rPr sz="1650" spc="-55" dirty="0">
                <a:latin typeface="Segoe UI"/>
                <a:cs typeface="Segoe UI"/>
              </a:rPr>
              <a:t> </a:t>
            </a:r>
            <a:r>
              <a:rPr sz="1650" dirty="0">
                <a:latin typeface="Segoe UI"/>
                <a:cs typeface="Segoe UI"/>
              </a:rPr>
              <a:t>début</a:t>
            </a:r>
            <a:r>
              <a:rPr sz="1650" spc="-55" dirty="0">
                <a:latin typeface="Segoe UI"/>
                <a:cs typeface="Segoe UI"/>
              </a:rPr>
              <a:t> </a:t>
            </a:r>
            <a:r>
              <a:rPr sz="1650" spc="-10" dirty="0">
                <a:latin typeface="Segoe UI"/>
                <a:cs typeface="Segoe UI"/>
              </a:rPr>
              <a:t>d'année</a:t>
            </a:r>
            <a:endParaRPr sz="1650" dirty="0">
              <a:latin typeface="Segoe UI"/>
              <a:cs typeface="Segoe UI"/>
            </a:endParaRPr>
          </a:p>
        </p:txBody>
      </p:sp>
      <p:sp>
        <p:nvSpPr>
          <p:cNvPr id="19" name="object 19"/>
          <p:cNvSpPr txBox="1"/>
          <p:nvPr/>
        </p:nvSpPr>
        <p:spPr>
          <a:xfrm>
            <a:off x="1942528" y="4241028"/>
            <a:ext cx="2649220" cy="1171575"/>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9 255</a:t>
            </a:r>
            <a:endParaRPr sz="3600" dirty="0">
              <a:latin typeface="Segoe UI"/>
              <a:cs typeface="Segoe UI"/>
            </a:endParaRPr>
          </a:p>
          <a:p>
            <a:pPr algn="ctr">
              <a:lnSpc>
                <a:spcPct val="100000"/>
              </a:lnSpc>
              <a:spcBef>
                <a:spcPts val="850"/>
              </a:spcBef>
            </a:pPr>
            <a:r>
              <a:rPr sz="1650" dirty="0">
                <a:latin typeface="Segoe UI"/>
                <a:cs typeface="Segoe UI"/>
              </a:rPr>
              <a:t>salariés</a:t>
            </a:r>
            <a:r>
              <a:rPr sz="1650" spc="-55" dirty="0">
                <a:latin typeface="Segoe UI"/>
                <a:cs typeface="Segoe UI"/>
              </a:rPr>
              <a:t> </a:t>
            </a:r>
            <a:r>
              <a:rPr sz="1650" dirty="0">
                <a:latin typeface="Segoe UI"/>
                <a:cs typeface="Segoe UI"/>
              </a:rPr>
              <a:t>suivis</a:t>
            </a:r>
            <a:r>
              <a:rPr sz="1650" spc="-50" dirty="0">
                <a:latin typeface="Segoe UI"/>
                <a:cs typeface="Segoe UI"/>
              </a:rPr>
              <a:t> </a:t>
            </a:r>
            <a:r>
              <a:rPr sz="1650" dirty="0">
                <a:latin typeface="Segoe UI"/>
                <a:cs typeface="Segoe UI"/>
              </a:rPr>
              <a:t>début</a:t>
            </a:r>
            <a:r>
              <a:rPr sz="1650" spc="-50"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0" name="object 20"/>
          <p:cNvSpPr txBox="1">
            <a:spLocks noGrp="1"/>
          </p:cNvSpPr>
          <p:nvPr>
            <p:ph type="title"/>
          </p:nvPr>
        </p:nvSpPr>
        <p:spPr>
          <a:xfrm>
            <a:off x="2744945" y="1825548"/>
            <a:ext cx="989330" cy="528320"/>
          </a:xfrm>
          <a:prstGeom prst="rect">
            <a:avLst/>
          </a:prstGeom>
        </p:spPr>
        <p:txBody>
          <a:bodyPr vert="horz" wrap="square" lIns="0" tIns="12065" rIns="0" bIns="0" rtlCol="0">
            <a:spAutoFit/>
          </a:bodyPr>
          <a:lstStyle/>
          <a:p>
            <a:pPr marL="12700">
              <a:lnSpc>
                <a:spcPct val="100000"/>
              </a:lnSpc>
              <a:spcBef>
                <a:spcPts val="95"/>
              </a:spcBef>
            </a:pPr>
            <a:r>
              <a:rPr sz="3300" spc="-20" dirty="0">
                <a:solidFill>
                  <a:srgbClr val="000000"/>
                </a:solidFill>
              </a:rPr>
              <a:t>2022</a:t>
            </a:r>
            <a:endParaRPr sz="3300"/>
          </a:p>
        </p:txBody>
      </p:sp>
      <p:sp>
        <p:nvSpPr>
          <p:cNvPr id="21" name="object 21"/>
          <p:cNvSpPr txBox="1"/>
          <p:nvPr/>
        </p:nvSpPr>
        <p:spPr>
          <a:xfrm>
            <a:off x="8116509" y="1841254"/>
            <a:ext cx="989330" cy="528320"/>
          </a:xfrm>
          <a:prstGeom prst="rect">
            <a:avLst/>
          </a:prstGeom>
        </p:spPr>
        <p:txBody>
          <a:bodyPr vert="horz" wrap="square" lIns="0" tIns="12065" rIns="0" bIns="0" rtlCol="0">
            <a:spAutoFit/>
          </a:bodyPr>
          <a:lstStyle/>
          <a:p>
            <a:pPr marL="12700">
              <a:lnSpc>
                <a:spcPct val="100000"/>
              </a:lnSpc>
              <a:spcBef>
                <a:spcPts val="95"/>
              </a:spcBef>
            </a:pPr>
            <a:r>
              <a:rPr sz="3300" b="1" spc="-20" dirty="0">
                <a:latin typeface="Segoe UI"/>
                <a:cs typeface="Segoe UI"/>
              </a:rPr>
              <a:t>2023</a:t>
            </a:r>
            <a:endParaRPr sz="3300">
              <a:latin typeface="Segoe UI"/>
              <a:cs typeface="Segoe UI"/>
            </a:endParaRPr>
          </a:p>
        </p:txBody>
      </p:sp>
      <p:sp>
        <p:nvSpPr>
          <p:cNvPr id="22" name="object 22"/>
          <p:cNvSpPr/>
          <p:nvPr/>
        </p:nvSpPr>
        <p:spPr>
          <a:xfrm>
            <a:off x="7401357" y="1762221"/>
            <a:ext cx="2419350" cy="722630"/>
          </a:xfrm>
          <a:custGeom>
            <a:avLst/>
            <a:gdLst/>
            <a:ahLst/>
            <a:cxnLst/>
            <a:rect l="l" t="t" r="r" b="b"/>
            <a:pathLst>
              <a:path w="2419350" h="722630">
                <a:moveTo>
                  <a:pt x="2329944" y="722491"/>
                </a:moveTo>
                <a:lnTo>
                  <a:pt x="91534" y="722491"/>
                </a:lnTo>
                <a:lnTo>
                  <a:pt x="87807" y="721940"/>
                </a:lnTo>
                <a:lnTo>
                  <a:pt x="48600" y="705872"/>
                </a:lnTo>
                <a:lnTo>
                  <a:pt x="18524" y="676020"/>
                </a:lnTo>
                <a:lnTo>
                  <a:pt x="2166" y="636943"/>
                </a:lnTo>
                <a:lnTo>
                  <a:pt x="0" y="615355"/>
                </a:lnTo>
                <a:lnTo>
                  <a:pt x="0" y="108592"/>
                </a:lnTo>
                <a:lnTo>
                  <a:pt x="8266" y="67035"/>
                </a:lnTo>
                <a:lnTo>
                  <a:pt x="31810" y="31801"/>
                </a:lnTo>
                <a:lnTo>
                  <a:pt x="67035" y="8266"/>
                </a:lnTo>
                <a:lnTo>
                  <a:pt x="108590" y="0"/>
                </a:lnTo>
                <a:lnTo>
                  <a:pt x="2312887" y="0"/>
                </a:lnTo>
                <a:lnTo>
                  <a:pt x="2354442" y="8266"/>
                </a:lnTo>
                <a:lnTo>
                  <a:pt x="2389671" y="31805"/>
                </a:lnTo>
                <a:lnTo>
                  <a:pt x="2413216" y="67045"/>
                </a:lnTo>
                <a:lnTo>
                  <a:pt x="2418774" y="84862"/>
                </a:lnTo>
                <a:lnTo>
                  <a:pt x="2418774" y="639084"/>
                </a:lnTo>
                <a:lnTo>
                  <a:pt x="2403400" y="675351"/>
                </a:lnTo>
                <a:lnTo>
                  <a:pt x="2373555" y="705420"/>
                </a:lnTo>
                <a:lnTo>
                  <a:pt x="2334471" y="721781"/>
                </a:lnTo>
                <a:lnTo>
                  <a:pt x="2329944" y="722491"/>
                </a:lnTo>
                <a:close/>
              </a:path>
            </a:pathLst>
          </a:custGeom>
          <a:solidFill>
            <a:schemeClr val="accent6">
              <a:lumMod val="75000"/>
              <a:alpha val="19999"/>
            </a:schemeClr>
          </a:solidFill>
        </p:spPr>
        <p:txBody>
          <a:bodyPr wrap="square" lIns="0" tIns="0" rIns="0" bIns="0" rtlCol="0"/>
          <a:lstStyle/>
          <a:p>
            <a:endParaRPr/>
          </a:p>
        </p:txBody>
      </p:sp>
      <p:sp>
        <p:nvSpPr>
          <p:cNvPr id="23" name="object 23"/>
          <p:cNvSpPr/>
          <p:nvPr/>
        </p:nvSpPr>
        <p:spPr>
          <a:xfrm>
            <a:off x="14312140" y="3332854"/>
            <a:ext cx="2748915" cy="659765"/>
          </a:xfrm>
          <a:custGeom>
            <a:avLst/>
            <a:gdLst/>
            <a:ahLst/>
            <a:cxnLst/>
            <a:rect l="l" t="t" r="r" b="b"/>
            <a:pathLst>
              <a:path w="2748915" h="659764">
                <a:moveTo>
                  <a:pt x="2686228" y="659665"/>
                </a:moveTo>
                <a:lnTo>
                  <a:pt x="69112" y="659665"/>
                </a:lnTo>
                <a:lnTo>
                  <a:pt x="61519" y="656940"/>
                </a:lnTo>
                <a:lnTo>
                  <a:pt x="29193" y="635336"/>
                </a:lnTo>
                <a:lnTo>
                  <a:pt x="7574" y="602968"/>
                </a:lnTo>
                <a:lnTo>
                  <a:pt x="0" y="564854"/>
                </a:lnTo>
                <a:lnTo>
                  <a:pt x="0" y="99680"/>
                </a:lnTo>
                <a:lnTo>
                  <a:pt x="7592" y="61522"/>
                </a:lnTo>
                <a:lnTo>
                  <a:pt x="29196" y="29195"/>
                </a:lnTo>
                <a:lnTo>
                  <a:pt x="61537" y="7585"/>
                </a:lnTo>
                <a:lnTo>
                  <a:pt x="99679" y="0"/>
                </a:lnTo>
                <a:lnTo>
                  <a:pt x="2655661" y="0"/>
                </a:lnTo>
                <a:lnTo>
                  <a:pt x="2665480" y="474"/>
                </a:lnTo>
                <a:lnTo>
                  <a:pt x="2702697" y="11783"/>
                </a:lnTo>
                <a:lnTo>
                  <a:pt x="2732752" y="36474"/>
                </a:lnTo>
                <a:lnTo>
                  <a:pt x="2748607" y="63914"/>
                </a:lnTo>
                <a:lnTo>
                  <a:pt x="2748607" y="600622"/>
                </a:lnTo>
                <a:lnTo>
                  <a:pt x="2726144" y="635338"/>
                </a:lnTo>
                <a:lnTo>
                  <a:pt x="2693792" y="656952"/>
                </a:lnTo>
                <a:lnTo>
                  <a:pt x="2686228" y="659665"/>
                </a:lnTo>
                <a:close/>
              </a:path>
            </a:pathLst>
          </a:custGeom>
          <a:solidFill>
            <a:srgbClr val="FFC000">
              <a:alpha val="29998"/>
            </a:srgbClr>
          </a:solidFill>
        </p:spPr>
        <p:txBody>
          <a:bodyPr wrap="square" lIns="0" tIns="0" rIns="0" bIns="0" rtlCol="0"/>
          <a:lstStyle/>
          <a:p>
            <a:endParaRPr/>
          </a:p>
        </p:txBody>
      </p:sp>
      <p:sp>
        <p:nvSpPr>
          <p:cNvPr id="24" name="object 24"/>
          <p:cNvSpPr txBox="1"/>
          <p:nvPr/>
        </p:nvSpPr>
        <p:spPr>
          <a:xfrm>
            <a:off x="14653422" y="3456990"/>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31/12/2023</a:t>
            </a:r>
            <a:endParaRPr sz="2300" dirty="0">
              <a:latin typeface="Segoe UI"/>
              <a:cs typeface="Segoe UI"/>
            </a:endParaRPr>
          </a:p>
        </p:txBody>
      </p:sp>
      <p:sp>
        <p:nvSpPr>
          <p:cNvPr id="31" name="object 31"/>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4</a:t>
            </a:r>
          </a:p>
        </p:txBody>
      </p:sp>
      <p:sp>
        <p:nvSpPr>
          <p:cNvPr id="25" name="object 25"/>
          <p:cNvSpPr txBox="1"/>
          <p:nvPr/>
        </p:nvSpPr>
        <p:spPr>
          <a:xfrm>
            <a:off x="7102849" y="5936491"/>
            <a:ext cx="2948305" cy="1171575"/>
          </a:xfrm>
          <a:prstGeom prst="rect">
            <a:avLst/>
          </a:prstGeom>
        </p:spPr>
        <p:txBody>
          <a:bodyPr vert="horz" wrap="square" lIns="0" tIns="250825" rIns="0" bIns="0" rtlCol="0">
            <a:spAutoFit/>
          </a:bodyPr>
          <a:lstStyle/>
          <a:p>
            <a:pPr algn="ctr">
              <a:lnSpc>
                <a:spcPct val="100000"/>
              </a:lnSpc>
              <a:spcBef>
                <a:spcPts val="1975"/>
              </a:spcBef>
            </a:pPr>
            <a:r>
              <a:rPr sz="3600" spc="10" dirty="0">
                <a:latin typeface="Segoe UI"/>
                <a:cs typeface="Segoe UI"/>
              </a:rPr>
              <a:t>6</a:t>
            </a:r>
            <a:endParaRPr sz="3600">
              <a:latin typeface="Segoe UI"/>
              <a:cs typeface="Segoe UI"/>
            </a:endParaRPr>
          </a:p>
          <a:p>
            <a:pPr algn="ctr">
              <a:lnSpc>
                <a:spcPct val="100000"/>
              </a:lnSpc>
              <a:spcBef>
                <a:spcPts val="850"/>
              </a:spcBef>
            </a:pPr>
            <a:r>
              <a:rPr sz="1650" dirty="0">
                <a:latin typeface="Segoe UI"/>
                <a:cs typeface="Segoe UI"/>
              </a:rPr>
              <a:t>nouveaux</a:t>
            </a:r>
            <a:r>
              <a:rPr sz="1650" spc="-60" dirty="0">
                <a:latin typeface="Segoe UI"/>
                <a:cs typeface="Segoe UI"/>
              </a:rPr>
              <a:t> </a:t>
            </a:r>
            <a:r>
              <a:rPr sz="1650" dirty="0">
                <a:latin typeface="Segoe UI"/>
                <a:cs typeface="Segoe UI"/>
              </a:rPr>
              <a:t>adhérents</a:t>
            </a:r>
            <a:r>
              <a:rPr sz="1650" spc="-60" dirty="0">
                <a:latin typeface="Segoe UI"/>
                <a:cs typeface="Segoe UI"/>
              </a:rPr>
              <a:t> </a:t>
            </a:r>
            <a:r>
              <a:rPr sz="1650" dirty="0">
                <a:latin typeface="Segoe UI"/>
                <a:cs typeface="Segoe UI"/>
              </a:rPr>
              <a:t>sur</a:t>
            </a:r>
            <a:r>
              <a:rPr sz="1650" spc="-60" dirty="0">
                <a:latin typeface="Segoe UI"/>
                <a:cs typeface="Segoe UI"/>
              </a:rPr>
              <a:t> </a:t>
            </a:r>
            <a:r>
              <a:rPr sz="1650" spc="-10" dirty="0">
                <a:latin typeface="Segoe UI"/>
                <a:cs typeface="Segoe UI"/>
              </a:rPr>
              <a:t>l'année</a:t>
            </a:r>
            <a:endParaRPr sz="1650">
              <a:latin typeface="Segoe UI"/>
              <a:cs typeface="Segoe UI"/>
            </a:endParaRPr>
          </a:p>
        </p:txBody>
      </p:sp>
      <p:sp>
        <p:nvSpPr>
          <p:cNvPr id="28" name="object 28"/>
          <p:cNvSpPr txBox="1"/>
          <p:nvPr/>
        </p:nvSpPr>
        <p:spPr>
          <a:xfrm>
            <a:off x="7334052" y="8010063"/>
            <a:ext cx="2616200" cy="1043305"/>
          </a:xfrm>
          <a:prstGeom prst="rect">
            <a:avLst/>
          </a:prstGeom>
        </p:spPr>
        <p:txBody>
          <a:bodyPr vert="horz" wrap="square" lIns="0" tIns="240665" rIns="0" bIns="0" rtlCol="0">
            <a:spAutoFit/>
          </a:bodyPr>
          <a:lstStyle/>
          <a:p>
            <a:pPr algn="ctr">
              <a:lnSpc>
                <a:spcPct val="100000"/>
              </a:lnSpc>
              <a:spcBef>
                <a:spcPts val="1895"/>
              </a:spcBef>
            </a:pPr>
            <a:r>
              <a:rPr lang="fr-FR" sz="2950" spc="-25" dirty="0">
                <a:latin typeface="Segoe UI"/>
                <a:cs typeface="Segoe UI"/>
              </a:rPr>
              <a:t>1 451</a:t>
            </a:r>
            <a:endParaRPr sz="2950" dirty="0">
              <a:latin typeface="Segoe UI"/>
              <a:cs typeface="Segoe UI"/>
            </a:endParaRPr>
          </a:p>
          <a:p>
            <a:pPr algn="ctr">
              <a:lnSpc>
                <a:spcPct val="100000"/>
              </a:lnSpc>
              <a:spcBef>
                <a:spcPts val="930"/>
              </a:spcBef>
            </a:pPr>
            <a:r>
              <a:rPr sz="1450" dirty="0">
                <a:latin typeface="Segoe UI"/>
                <a:cs typeface="Segoe UI"/>
              </a:rPr>
              <a:t>nouveaux</a:t>
            </a:r>
            <a:r>
              <a:rPr sz="1450" spc="90" dirty="0">
                <a:latin typeface="Segoe UI"/>
                <a:cs typeface="Segoe UI"/>
              </a:rPr>
              <a:t> </a:t>
            </a:r>
            <a:r>
              <a:rPr sz="1450" dirty="0">
                <a:latin typeface="Segoe UI"/>
                <a:cs typeface="Segoe UI"/>
              </a:rPr>
              <a:t>salariés</a:t>
            </a:r>
            <a:r>
              <a:rPr sz="1450" spc="90" dirty="0">
                <a:latin typeface="Segoe UI"/>
                <a:cs typeface="Segoe UI"/>
              </a:rPr>
              <a:t> </a:t>
            </a:r>
            <a:r>
              <a:rPr sz="1450" dirty="0">
                <a:latin typeface="Segoe UI"/>
                <a:cs typeface="Segoe UI"/>
              </a:rPr>
              <a:t>par</a:t>
            </a:r>
            <a:r>
              <a:rPr sz="1450" spc="90" dirty="0">
                <a:latin typeface="Segoe UI"/>
                <a:cs typeface="Segoe UI"/>
              </a:rPr>
              <a:t> </a:t>
            </a:r>
            <a:r>
              <a:rPr sz="1450" spc="-10" dirty="0">
                <a:latin typeface="Segoe UI"/>
                <a:cs typeface="Segoe UI"/>
              </a:rPr>
              <a:t>adhésion</a:t>
            </a:r>
            <a:endParaRPr sz="1450" dirty="0">
              <a:latin typeface="Segoe UI"/>
              <a:cs typeface="Segoe UI"/>
            </a:endParaRPr>
          </a:p>
        </p:txBody>
      </p:sp>
      <p:sp>
        <p:nvSpPr>
          <p:cNvPr id="29" name="object 29"/>
          <p:cNvSpPr txBox="1"/>
          <p:nvPr/>
        </p:nvSpPr>
        <p:spPr>
          <a:xfrm>
            <a:off x="7257484" y="9266570"/>
            <a:ext cx="2707005" cy="1043305"/>
          </a:xfrm>
          <a:prstGeom prst="rect">
            <a:avLst/>
          </a:prstGeom>
        </p:spPr>
        <p:txBody>
          <a:bodyPr vert="horz" wrap="square" lIns="0" tIns="240665" rIns="0" bIns="0" rtlCol="0">
            <a:spAutoFit/>
          </a:bodyPr>
          <a:lstStyle/>
          <a:p>
            <a:pPr algn="ctr">
              <a:lnSpc>
                <a:spcPct val="100000"/>
              </a:lnSpc>
              <a:spcBef>
                <a:spcPts val="1895"/>
              </a:spcBef>
            </a:pPr>
            <a:r>
              <a:rPr lang="fr-FR" sz="2950" dirty="0">
                <a:latin typeface="Segoe UI"/>
                <a:cs typeface="Segoe UI"/>
              </a:rPr>
              <a:t>919</a:t>
            </a:r>
            <a:endParaRPr sz="2950" dirty="0">
              <a:latin typeface="Segoe UI"/>
              <a:cs typeface="Segoe UI"/>
            </a:endParaRPr>
          </a:p>
          <a:p>
            <a:pPr algn="ctr">
              <a:lnSpc>
                <a:spcPct val="100000"/>
              </a:lnSpc>
              <a:spcBef>
                <a:spcPts val="930"/>
              </a:spcBef>
            </a:pPr>
            <a:r>
              <a:rPr sz="1450" dirty="0">
                <a:latin typeface="Segoe UI"/>
                <a:cs typeface="Segoe UI"/>
              </a:rPr>
              <a:t>nouveaux</a:t>
            </a:r>
            <a:r>
              <a:rPr sz="1450" spc="95" dirty="0">
                <a:latin typeface="Segoe UI"/>
                <a:cs typeface="Segoe UI"/>
              </a:rPr>
              <a:t> </a:t>
            </a:r>
            <a:r>
              <a:rPr sz="1450" dirty="0">
                <a:latin typeface="Segoe UI"/>
                <a:cs typeface="Segoe UI"/>
              </a:rPr>
              <a:t>salariés</a:t>
            </a:r>
            <a:r>
              <a:rPr sz="1450" spc="95" dirty="0">
                <a:latin typeface="Segoe UI"/>
                <a:cs typeface="Segoe UI"/>
              </a:rPr>
              <a:t> </a:t>
            </a:r>
            <a:r>
              <a:rPr sz="1450" dirty="0">
                <a:latin typeface="Segoe UI"/>
                <a:cs typeface="Segoe UI"/>
              </a:rPr>
              <a:t>hors</a:t>
            </a:r>
            <a:r>
              <a:rPr sz="1450" spc="95" dirty="0">
                <a:latin typeface="Segoe UI"/>
                <a:cs typeface="Segoe UI"/>
              </a:rPr>
              <a:t> </a:t>
            </a:r>
            <a:r>
              <a:rPr sz="1450" spc="-10" dirty="0">
                <a:latin typeface="Segoe UI"/>
                <a:cs typeface="Segoe UI"/>
              </a:rPr>
              <a:t>adhésion</a:t>
            </a:r>
            <a:endParaRPr sz="1450" dirty="0">
              <a:latin typeface="Segoe UI"/>
              <a:cs typeface="Segoe UI"/>
            </a:endParaRPr>
          </a:p>
        </p:txBody>
      </p:sp>
      <p:sp>
        <p:nvSpPr>
          <p:cNvPr id="30" name="object 30"/>
          <p:cNvSpPr txBox="1"/>
          <p:nvPr/>
        </p:nvSpPr>
        <p:spPr>
          <a:xfrm>
            <a:off x="1809817" y="5936491"/>
            <a:ext cx="2948305" cy="1171575"/>
          </a:xfrm>
          <a:prstGeom prst="rect">
            <a:avLst/>
          </a:prstGeom>
        </p:spPr>
        <p:txBody>
          <a:bodyPr vert="horz" wrap="square" lIns="0" tIns="250825" rIns="0" bIns="0" rtlCol="0">
            <a:spAutoFit/>
          </a:bodyPr>
          <a:lstStyle/>
          <a:p>
            <a:pPr algn="ctr">
              <a:lnSpc>
                <a:spcPct val="100000"/>
              </a:lnSpc>
              <a:spcBef>
                <a:spcPts val="1975"/>
              </a:spcBef>
            </a:pPr>
            <a:r>
              <a:rPr lang="fr-FR" sz="3600" spc="-25" dirty="0">
                <a:latin typeface="Segoe UI"/>
                <a:cs typeface="Segoe UI"/>
              </a:rPr>
              <a:t>7</a:t>
            </a:r>
            <a:endParaRPr sz="3600" dirty="0">
              <a:latin typeface="Segoe UI"/>
              <a:cs typeface="Segoe UI"/>
            </a:endParaRPr>
          </a:p>
          <a:p>
            <a:pPr algn="ctr">
              <a:lnSpc>
                <a:spcPct val="100000"/>
              </a:lnSpc>
              <a:spcBef>
                <a:spcPts val="850"/>
              </a:spcBef>
            </a:pPr>
            <a:r>
              <a:rPr sz="1650" dirty="0">
                <a:latin typeface="Segoe UI"/>
                <a:cs typeface="Segoe UI"/>
              </a:rPr>
              <a:t>nouveaux</a:t>
            </a:r>
            <a:r>
              <a:rPr sz="1650" spc="-60" dirty="0">
                <a:latin typeface="Segoe UI"/>
                <a:cs typeface="Segoe UI"/>
              </a:rPr>
              <a:t> </a:t>
            </a:r>
            <a:r>
              <a:rPr sz="1650" dirty="0">
                <a:latin typeface="Segoe UI"/>
                <a:cs typeface="Segoe UI"/>
              </a:rPr>
              <a:t>adhérents</a:t>
            </a:r>
            <a:r>
              <a:rPr sz="1650" spc="-60" dirty="0">
                <a:latin typeface="Segoe UI"/>
                <a:cs typeface="Segoe UI"/>
              </a:rPr>
              <a:t> </a:t>
            </a:r>
            <a:r>
              <a:rPr sz="1650" dirty="0">
                <a:latin typeface="Segoe UI"/>
                <a:cs typeface="Segoe UI"/>
              </a:rPr>
              <a:t>sur</a:t>
            </a:r>
            <a:r>
              <a:rPr sz="1650" spc="-60" dirty="0">
                <a:latin typeface="Segoe UI"/>
                <a:cs typeface="Segoe UI"/>
              </a:rPr>
              <a:t> </a:t>
            </a:r>
            <a:r>
              <a:rPr sz="1650" spc="-10" dirty="0">
                <a:latin typeface="Segoe UI"/>
                <a:cs typeface="Segoe UI"/>
              </a:rPr>
              <a:t>l'année</a:t>
            </a:r>
            <a:endParaRPr sz="1650" dirty="0">
              <a:latin typeface="Segoe UI"/>
              <a:cs typeface="Segoe UI"/>
            </a:endParaRPr>
          </a:p>
        </p:txBody>
      </p:sp>
      <p:sp>
        <p:nvSpPr>
          <p:cNvPr id="33" name="Organigramme : Données stockées 32">
            <a:extLst>
              <a:ext uri="{FF2B5EF4-FFF2-40B4-BE49-F238E27FC236}">
                <a16:creationId xmlns:a16="http://schemas.microsoft.com/office/drawing/2014/main" id="{88FA82BB-8130-8519-0E6C-D02E4B9B851D}"/>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itre 1">
            <a:extLst>
              <a:ext uri="{FF2B5EF4-FFF2-40B4-BE49-F238E27FC236}">
                <a16:creationId xmlns:a16="http://schemas.microsoft.com/office/drawing/2014/main" id="{165A7666-9611-2457-8AA8-A83028511272}"/>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NOS EFFECTIFS DU SECTEUR PUBLIC</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23952" y="1596708"/>
            <a:ext cx="4868545" cy="9408160"/>
          </a:xfrm>
          <a:custGeom>
            <a:avLst/>
            <a:gdLst/>
            <a:ahLst/>
            <a:cxnLst/>
            <a:rect l="l" t="t" r="r" b="b"/>
            <a:pathLst>
              <a:path w="4868545" h="9408160">
                <a:moveTo>
                  <a:pt x="4527619" y="9408089"/>
                </a:moveTo>
                <a:lnTo>
                  <a:pt x="340300" y="9408089"/>
                </a:lnTo>
                <a:lnTo>
                  <a:pt x="332285" y="9407099"/>
                </a:lnTo>
                <a:lnTo>
                  <a:pt x="294697" y="9399615"/>
                </a:lnTo>
                <a:lnTo>
                  <a:pt x="258093" y="9388495"/>
                </a:lnTo>
                <a:lnTo>
                  <a:pt x="222710" y="9373817"/>
                </a:lnTo>
                <a:lnTo>
                  <a:pt x="189044" y="9355797"/>
                </a:lnTo>
                <a:lnTo>
                  <a:pt x="157232" y="9334513"/>
                </a:lnTo>
                <a:lnTo>
                  <a:pt x="114062" y="9297252"/>
                </a:lnTo>
                <a:lnTo>
                  <a:pt x="88213" y="9268706"/>
                </a:lnTo>
                <a:lnTo>
                  <a:pt x="55266" y="9221851"/>
                </a:lnTo>
                <a:lnTo>
                  <a:pt x="37307" y="9188204"/>
                </a:lnTo>
                <a:lnTo>
                  <a:pt x="22677" y="9152822"/>
                </a:lnTo>
                <a:lnTo>
                  <a:pt x="11629" y="9116334"/>
                </a:lnTo>
                <a:lnTo>
                  <a:pt x="4178" y="9078758"/>
                </a:lnTo>
                <a:lnTo>
                  <a:pt x="0" y="9021881"/>
                </a:lnTo>
                <a:lnTo>
                  <a:pt x="0" y="389433"/>
                </a:lnTo>
                <a:lnTo>
                  <a:pt x="1875" y="351262"/>
                </a:lnTo>
                <a:lnTo>
                  <a:pt x="7495" y="313398"/>
                </a:lnTo>
                <a:lnTo>
                  <a:pt x="16768" y="276387"/>
                </a:lnTo>
                <a:lnTo>
                  <a:pt x="29660" y="240365"/>
                </a:lnTo>
                <a:lnTo>
                  <a:pt x="45983" y="205855"/>
                </a:lnTo>
                <a:lnTo>
                  <a:pt x="65674" y="173012"/>
                </a:lnTo>
                <a:lnTo>
                  <a:pt x="88397" y="142379"/>
                </a:lnTo>
                <a:lnTo>
                  <a:pt x="114068" y="114056"/>
                </a:lnTo>
                <a:lnTo>
                  <a:pt x="142379" y="88397"/>
                </a:lnTo>
                <a:lnTo>
                  <a:pt x="173092" y="65620"/>
                </a:lnTo>
                <a:lnTo>
                  <a:pt x="205855" y="45983"/>
                </a:lnTo>
                <a:lnTo>
                  <a:pt x="240409" y="29641"/>
                </a:lnTo>
                <a:lnTo>
                  <a:pt x="276387" y="16768"/>
                </a:lnTo>
                <a:lnTo>
                  <a:pt x="313479" y="7479"/>
                </a:lnTo>
                <a:lnTo>
                  <a:pt x="351262" y="1875"/>
                </a:lnTo>
                <a:lnTo>
                  <a:pt x="389433" y="0"/>
                </a:lnTo>
                <a:lnTo>
                  <a:pt x="4478491" y="0"/>
                </a:lnTo>
                <a:lnTo>
                  <a:pt x="4516659" y="1875"/>
                </a:lnTo>
                <a:lnTo>
                  <a:pt x="4554474" y="7485"/>
                </a:lnTo>
                <a:lnTo>
                  <a:pt x="4591869" y="16875"/>
                </a:lnTo>
                <a:lnTo>
                  <a:pt x="4645188" y="37485"/>
                </a:lnTo>
                <a:lnTo>
                  <a:pt x="4678804" y="55472"/>
                </a:lnTo>
                <a:lnTo>
                  <a:pt x="4710669" y="76786"/>
                </a:lnTo>
                <a:lnTo>
                  <a:pt x="4740147" y="101005"/>
                </a:lnTo>
                <a:lnTo>
                  <a:pt x="4767196" y="128083"/>
                </a:lnTo>
                <a:lnTo>
                  <a:pt x="4791358" y="157551"/>
                </a:lnTo>
                <a:lnTo>
                  <a:pt x="4812605" y="189377"/>
                </a:lnTo>
                <a:lnTo>
                  <a:pt x="4838276" y="240403"/>
                </a:lnTo>
                <a:lnTo>
                  <a:pt x="4851239" y="276688"/>
                </a:lnTo>
                <a:lnTo>
                  <a:pt x="4863732" y="332484"/>
                </a:lnTo>
                <a:lnTo>
                  <a:pt x="4867456" y="370423"/>
                </a:lnTo>
                <a:lnTo>
                  <a:pt x="4867920" y="389433"/>
                </a:lnTo>
                <a:lnTo>
                  <a:pt x="4867920" y="9021881"/>
                </a:lnTo>
                <a:lnTo>
                  <a:pt x="4866007" y="9060396"/>
                </a:lnTo>
                <a:lnTo>
                  <a:pt x="4856214" y="9116640"/>
                </a:lnTo>
                <a:lnTo>
                  <a:pt x="4845129" y="9153148"/>
                </a:lnTo>
                <a:lnTo>
                  <a:pt x="4830476" y="9188498"/>
                </a:lnTo>
                <a:lnTo>
                  <a:pt x="4812497" y="9222119"/>
                </a:lnTo>
                <a:lnTo>
                  <a:pt x="4791199" y="9253976"/>
                </a:lnTo>
                <a:lnTo>
                  <a:pt x="4766995" y="9283456"/>
                </a:lnTo>
                <a:lnTo>
                  <a:pt x="4739879" y="9310553"/>
                </a:lnTo>
                <a:lnTo>
                  <a:pt x="4710396" y="9334732"/>
                </a:lnTo>
                <a:lnTo>
                  <a:pt x="4678522" y="9356010"/>
                </a:lnTo>
                <a:lnTo>
                  <a:pt x="4627515" y="9381670"/>
                </a:lnTo>
                <a:lnTo>
                  <a:pt x="4591274" y="9394620"/>
                </a:lnTo>
                <a:lnTo>
                  <a:pt x="4535541" y="9407112"/>
                </a:lnTo>
                <a:lnTo>
                  <a:pt x="4527619" y="9408089"/>
                </a:lnTo>
                <a:close/>
              </a:path>
            </a:pathLst>
          </a:custGeom>
          <a:solidFill>
            <a:srgbClr val="FFC000">
              <a:alpha val="14999"/>
            </a:srgbClr>
          </a:solidFill>
        </p:spPr>
        <p:txBody>
          <a:bodyPr wrap="square" lIns="0" tIns="0" rIns="0" bIns="0" rtlCol="0"/>
          <a:lstStyle/>
          <a:p>
            <a:endParaRPr/>
          </a:p>
        </p:txBody>
      </p:sp>
      <p:grpSp>
        <p:nvGrpSpPr>
          <p:cNvPr id="3" name="object 3"/>
          <p:cNvGrpSpPr/>
          <p:nvPr/>
        </p:nvGrpSpPr>
        <p:grpSpPr>
          <a:xfrm>
            <a:off x="603250" y="1745892"/>
            <a:ext cx="4868545" cy="9408160"/>
            <a:chOff x="596840" y="1319331"/>
            <a:chExt cx="4868545" cy="9408160"/>
          </a:xfrm>
        </p:grpSpPr>
        <p:sp>
          <p:nvSpPr>
            <p:cNvPr id="4" name="object 4"/>
            <p:cNvSpPr/>
            <p:nvPr/>
          </p:nvSpPr>
          <p:spPr>
            <a:xfrm>
              <a:off x="596840" y="1319331"/>
              <a:ext cx="4868545" cy="9408160"/>
            </a:xfrm>
            <a:custGeom>
              <a:avLst/>
              <a:gdLst/>
              <a:ahLst/>
              <a:cxnLst/>
              <a:rect l="l" t="t" r="r" b="b"/>
              <a:pathLst>
                <a:path w="4868545" h="9408160">
                  <a:moveTo>
                    <a:pt x="4527619" y="9408089"/>
                  </a:moveTo>
                  <a:lnTo>
                    <a:pt x="340300" y="9408089"/>
                  </a:lnTo>
                  <a:lnTo>
                    <a:pt x="332291" y="9407100"/>
                  </a:lnTo>
                  <a:lnTo>
                    <a:pt x="294706" y="9399617"/>
                  </a:lnTo>
                  <a:lnTo>
                    <a:pt x="258110" y="9388501"/>
                  </a:lnTo>
                  <a:lnTo>
                    <a:pt x="222736" y="9373830"/>
                  </a:lnTo>
                  <a:lnTo>
                    <a:pt x="189076" y="9355817"/>
                  </a:lnTo>
                  <a:lnTo>
                    <a:pt x="157259" y="9334533"/>
                  </a:lnTo>
                  <a:lnTo>
                    <a:pt x="114062" y="9297252"/>
                  </a:lnTo>
                  <a:lnTo>
                    <a:pt x="88228" y="9268725"/>
                  </a:lnTo>
                  <a:lnTo>
                    <a:pt x="55299" y="9221907"/>
                  </a:lnTo>
                  <a:lnTo>
                    <a:pt x="37328" y="9188249"/>
                  </a:lnTo>
                  <a:lnTo>
                    <a:pt x="22685" y="9152846"/>
                  </a:lnTo>
                  <a:lnTo>
                    <a:pt x="11637" y="9116364"/>
                  </a:lnTo>
                  <a:lnTo>
                    <a:pt x="4182" y="9078785"/>
                  </a:lnTo>
                  <a:lnTo>
                    <a:pt x="463" y="9040845"/>
                  </a:lnTo>
                  <a:lnTo>
                    <a:pt x="0" y="389433"/>
                  </a:lnTo>
                  <a:lnTo>
                    <a:pt x="483" y="370088"/>
                  </a:lnTo>
                  <a:lnTo>
                    <a:pt x="4237" y="332151"/>
                  </a:lnTo>
                  <a:lnTo>
                    <a:pt x="11731" y="294579"/>
                  </a:lnTo>
                  <a:lnTo>
                    <a:pt x="22813" y="258105"/>
                  </a:lnTo>
                  <a:lnTo>
                    <a:pt x="37492" y="222718"/>
                  </a:lnTo>
                  <a:lnTo>
                    <a:pt x="55479" y="189103"/>
                  </a:lnTo>
                  <a:lnTo>
                    <a:pt x="76783" y="157256"/>
                  </a:lnTo>
                  <a:lnTo>
                    <a:pt x="100980" y="127799"/>
                  </a:lnTo>
                  <a:lnTo>
                    <a:pt x="128088" y="100720"/>
                  </a:lnTo>
                  <a:lnTo>
                    <a:pt x="157570" y="76549"/>
                  </a:lnTo>
                  <a:lnTo>
                    <a:pt x="189434" y="55282"/>
                  </a:lnTo>
                  <a:lnTo>
                    <a:pt x="223059" y="37329"/>
                  </a:lnTo>
                  <a:lnTo>
                    <a:pt x="258465" y="22685"/>
                  </a:lnTo>
                  <a:lnTo>
                    <a:pt x="294954" y="11636"/>
                  </a:lnTo>
                  <a:lnTo>
                    <a:pt x="332530" y="4182"/>
                  </a:lnTo>
                  <a:lnTo>
                    <a:pt x="370463" y="463"/>
                  </a:lnTo>
                  <a:lnTo>
                    <a:pt x="389433" y="0"/>
                  </a:lnTo>
                  <a:lnTo>
                    <a:pt x="4478491" y="0"/>
                  </a:lnTo>
                  <a:lnTo>
                    <a:pt x="4516659" y="1875"/>
                  </a:lnTo>
                  <a:lnTo>
                    <a:pt x="4554472" y="7485"/>
                  </a:lnTo>
                  <a:lnTo>
                    <a:pt x="4591534" y="16768"/>
                  </a:lnTo>
                  <a:lnTo>
                    <a:pt x="4627533" y="29651"/>
                  </a:lnTo>
                  <a:lnTo>
                    <a:pt x="4662365" y="46149"/>
                  </a:lnTo>
                  <a:lnTo>
                    <a:pt x="4710645" y="76768"/>
                  </a:lnTo>
                  <a:lnTo>
                    <a:pt x="4740112" y="100972"/>
                  </a:lnTo>
                  <a:lnTo>
                    <a:pt x="4767175" y="128060"/>
                  </a:lnTo>
                  <a:lnTo>
                    <a:pt x="4791345" y="157533"/>
                  </a:lnTo>
                  <a:lnTo>
                    <a:pt x="4812615" y="189394"/>
                  </a:lnTo>
                  <a:lnTo>
                    <a:pt x="4830569" y="223010"/>
                  </a:lnTo>
                  <a:lnTo>
                    <a:pt x="4845222" y="258429"/>
                  </a:lnTo>
                  <a:lnTo>
                    <a:pt x="4856275" y="294913"/>
                  </a:lnTo>
                  <a:lnTo>
                    <a:pt x="4863734" y="332500"/>
                  </a:lnTo>
                  <a:lnTo>
                    <a:pt x="4867920" y="389433"/>
                  </a:lnTo>
                  <a:lnTo>
                    <a:pt x="4867920" y="9021881"/>
                  </a:lnTo>
                  <a:lnTo>
                    <a:pt x="4867441" y="9041175"/>
                  </a:lnTo>
                  <a:lnTo>
                    <a:pt x="4860437" y="9097854"/>
                  </a:lnTo>
                  <a:lnTo>
                    <a:pt x="4851087" y="9135132"/>
                  </a:lnTo>
                  <a:lnTo>
                    <a:pt x="4830467" y="9188516"/>
                  </a:lnTo>
                  <a:lnTo>
                    <a:pt x="4812490" y="9222130"/>
                  </a:lnTo>
                  <a:lnTo>
                    <a:pt x="4791212" y="9253959"/>
                  </a:lnTo>
                  <a:lnTo>
                    <a:pt x="4767002" y="9283448"/>
                  </a:lnTo>
                  <a:lnTo>
                    <a:pt x="4739891" y="9310542"/>
                  </a:lnTo>
                  <a:lnTo>
                    <a:pt x="4710383" y="9334741"/>
                  </a:lnTo>
                  <a:lnTo>
                    <a:pt x="4678489" y="9356029"/>
                  </a:lnTo>
                  <a:lnTo>
                    <a:pt x="4627516" y="9381670"/>
                  </a:lnTo>
                  <a:lnTo>
                    <a:pt x="4591262" y="9394624"/>
                  </a:lnTo>
                  <a:lnTo>
                    <a:pt x="4535542" y="9407112"/>
                  </a:lnTo>
                  <a:lnTo>
                    <a:pt x="4527619" y="9408089"/>
                  </a:lnTo>
                  <a:close/>
                </a:path>
              </a:pathLst>
            </a:custGeom>
            <a:solidFill>
              <a:srgbClr val="003FE2">
                <a:alpha val="14999"/>
              </a:srgbClr>
            </a:solidFill>
          </p:spPr>
          <p:txBody>
            <a:bodyPr wrap="square" lIns="0" tIns="0" rIns="0" bIns="0" rtlCol="0"/>
            <a:lstStyle/>
            <a:p>
              <a:endParaRPr/>
            </a:p>
          </p:txBody>
        </p:sp>
        <p:sp>
          <p:nvSpPr>
            <p:cNvPr id="5" name="object 5"/>
            <p:cNvSpPr/>
            <p:nvPr/>
          </p:nvSpPr>
          <p:spPr>
            <a:xfrm>
              <a:off x="1869053" y="1319331"/>
              <a:ext cx="2419350" cy="722630"/>
            </a:xfrm>
            <a:custGeom>
              <a:avLst/>
              <a:gdLst/>
              <a:ahLst/>
              <a:cxnLst/>
              <a:rect l="l" t="t" r="r" b="b"/>
              <a:pathLst>
                <a:path w="2419350" h="722630">
                  <a:moveTo>
                    <a:pt x="2329944" y="722491"/>
                  </a:moveTo>
                  <a:lnTo>
                    <a:pt x="91534" y="722491"/>
                  </a:lnTo>
                  <a:lnTo>
                    <a:pt x="87806" y="721940"/>
                  </a:lnTo>
                  <a:lnTo>
                    <a:pt x="48600" y="705872"/>
                  </a:lnTo>
                  <a:lnTo>
                    <a:pt x="18529" y="676027"/>
                  </a:lnTo>
                  <a:lnTo>
                    <a:pt x="2167" y="636946"/>
                  </a:lnTo>
                  <a:lnTo>
                    <a:pt x="0" y="615355"/>
                  </a:lnTo>
                  <a:lnTo>
                    <a:pt x="0" y="108592"/>
                  </a:lnTo>
                  <a:lnTo>
                    <a:pt x="8266" y="67035"/>
                  </a:lnTo>
                  <a:lnTo>
                    <a:pt x="31805" y="31805"/>
                  </a:lnTo>
                  <a:lnTo>
                    <a:pt x="67035" y="8266"/>
                  </a:lnTo>
                  <a:lnTo>
                    <a:pt x="108590" y="0"/>
                  </a:lnTo>
                  <a:lnTo>
                    <a:pt x="2312887" y="0"/>
                  </a:lnTo>
                  <a:lnTo>
                    <a:pt x="2354448" y="8268"/>
                  </a:lnTo>
                  <a:lnTo>
                    <a:pt x="2389676" y="31810"/>
                  </a:lnTo>
                  <a:lnTo>
                    <a:pt x="2413216" y="67044"/>
                  </a:lnTo>
                  <a:lnTo>
                    <a:pt x="2418774" y="84862"/>
                  </a:lnTo>
                  <a:lnTo>
                    <a:pt x="2418774" y="639084"/>
                  </a:lnTo>
                  <a:lnTo>
                    <a:pt x="2403406" y="675343"/>
                  </a:lnTo>
                  <a:lnTo>
                    <a:pt x="2373555" y="705420"/>
                  </a:lnTo>
                  <a:lnTo>
                    <a:pt x="2334469" y="721781"/>
                  </a:lnTo>
                  <a:lnTo>
                    <a:pt x="2329944" y="722491"/>
                  </a:lnTo>
                  <a:close/>
                </a:path>
              </a:pathLst>
            </a:custGeom>
            <a:solidFill>
              <a:srgbClr val="003FE2">
                <a:alpha val="19999"/>
              </a:srgbClr>
            </a:solidFill>
          </p:spPr>
          <p:txBody>
            <a:bodyPr wrap="square" lIns="0" tIns="0" rIns="0" bIns="0" rtlCol="0"/>
            <a:lstStyle/>
            <a:p>
              <a:endParaRPr/>
            </a:p>
          </p:txBody>
        </p:sp>
      </p:grpSp>
      <p:sp>
        <p:nvSpPr>
          <p:cNvPr id="9" name="object 9"/>
          <p:cNvSpPr txBox="1"/>
          <p:nvPr/>
        </p:nvSpPr>
        <p:spPr>
          <a:xfrm>
            <a:off x="8697931" y="327655"/>
            <a:ext cx="2696210" cy="427990"/>
          </a:xfrm>
          <a:prstGeom prst="rect">
            <a:avLst/>
          </a:prstGeom>
        </p:spPr>
        <p:txBody>
          <a:bodyPr vert="horz" wrap="square" lIns="0" tIns="17145" rIns="0" bIns="0" rtlCol="0">
            <a:spAutoFit/>
          </a:bodyPr>
          <a:lstStyle/>
          <a:p>
            <a:pPr marL="12700">
              <a:lnSpc>
                <a:spcPct val="100000"/>
              </a:lnSpc>
              <a:spcBef>
                <a:spcPts val="135"/>
              </a:spcBef>
            </a:pPr>
            <a:r>
              <a:rPr sz="2600" b="1" dirty="0">
                <a:solidFill>
                  <a:srgbClr val="FFFFFF"/>
                </a:solidFill>
                <a:latin typeface="Segoe UI"/>
                <a:cs typeface="Segoe UI"/>
              </a:rPr>
              <a:t>Effectifs</a:t>
            </a:r>
            <a:r>
              <a:rPr sz="2600" b="1" spc="75" dirty="0">
                <a:solidFill>
                  <a:srgbClr val="FFFFFF"/>
                </a:solidFill>
                <a:latin typeface="Segoe UI"/>
                <a:cs typeface="Segoe UI"/>
              </a:rPr>
              <a:t> </a:t>
            </a:r>
            <a:r>
              <a:rPr sz="2600" b="1" dirty="0">
                <a:solidFill>
                  <a:srgbClr val="FFFFFF"/>
                </a:solidFill>
                <a:latin typeface="Segoe UI"/>
                <a:cs typeface="Segoe UI"/>
              </a:rPr>
              <a:t>du</a:t>
            </a:r>
            <a:r>
              <a:rPr sz="2600" b="1" spc="75" dirty="0">
                <a:solidFill>
                  <a:srgbClr val="FFFFFF"/>
                </a:solidFill>
                <a:latin typeface="Segoe UI"/>
                <a:cs typeface="Segoe UI"/>
              </a:rPr>
              <a:t> </a:t>
            </a:r>
            <a:r>
              <a:rPr sz="2600" b="1" spc="-20" dirty="0">
                <a:solidFill>
                  <a:srgbClr val="FFFFFF"/>
                </a:solidFill>
                <a:latin typeface="Segoe UI"/>
                <a:cs typeface="Segoe UI"/>
              </a:rPr>
              <a:t>privé</a:t>
            </a:r>
            <a:endParaRPr sz="2600">
              <a:latin typeface="Segoe UI"/>
              <a:cs typeface="Segoe UI"/>
            </a:endParaRPr>
          </a:p>
        </p:txBody>
      </p:sp>
      <p:sp>
        <p:nvSpPr>
          <p:cNvPr id="12" name="object 12"/>
          <p:cNvSpPr/>
          <p:nvPr/>
        </p:nvSpPr>
        <p:spPr>
          <a:xfrm>
            <a:off x="11707619" y="4698683"/>
            <a:ext cx="7476490" cy="1602105"/>
          </a:xfrm>
          <a:custGeom>
            <a:avLst/>
            <a:gdLst/>
            <a:ahLst/>
            <a:cxnLst/>
            <a:rect l="l" t="t" r="r" b="b"/>
            <a:pathLst>
              <a:path w="7476490" h="1602104">
                <a:moveTo>
                  <a:pt x="7476210" y="0"/>
                </a:moveTo>
                <a:lnTo>
                  <a:pt x="5795632" y="0"/>
                </a:lnTo>
                <a:lnTo>
                  <a:pt x="3848049" y="0"/>
                </a:lnTo>
                <a:lnTo>
                  <a:pt x="0" y="0"/>
                </a:lnTo>
                <a:lnTo>
                  <a:pt x="0" y="1225092"/>
                </a:lnTo>
                <a:lnTo>
                  <a:pt x="0" y="1602054"/>
                </a:lnTo>
                <a:lnTo>
                  <a:pt x="3848049" y="1602054"/>
                </a:lnTo>
                <a:lnTo>
                  <a:pt x="5795632" y="1602054"/>
                </a:lnTo>
                <a:lnTo>
                  <a:pt x="7476210" y="1602054"/>
                </a:lnTo>
                <a:lnTo>
                  <a:pt x="7476210" y="1225092"/>
                </a:lnTo>
                <a:lnTo>
                  <a:pt x="7476210" y="0"/>
                </a:lnTo>
                <a:close/>
              </a:path>
            </a:pathLst>
          </a:custGeom>
          <a:solidFill>
            <a:srgbClr val="FFFFFF"/>
          </a:solidFill>
        </p:spPr>
        <p:txBody>
          <a:bodyPr wrap="square" lIns="0" tIns="0" rIns="0" bIns="0" rtlCol="0"/>
          <a:lstStyle/>
          <a:p>
            <a:endParaRPr/>
          </a:p>
        </p:txBody>
      </p:sp>
      <p:sp>
        <p:nvSpPr>
          <p:cNvPr id="13" name="object 13"/>
          <p:cNvSpPr/>
          <p:nvPr/>
        </p:nvSpPr>
        <p:spPr>
          <a:xfrm>
            <a:off x="11707619" y="6677686"/>
            <a:ext cx="7476490" cy="377190"/>
          </a:xfrm>
          <a:custGeom>
            <a:avLst/>
            <a:gdLst/>
            <a:ahLst/>
            <a:cxnLst/>
            <a:rect l="l" t="t" r="r" b="b"/>
            <a:pathLst>
              <a:path w="7476490" h="377190">
                <a:moveTo>
                  <a:pt x="7476210" y="0"/>
                </a:moveTo>
                <a:lnTo>
                  <a:pt x="5795632" y="0"/>
                </a:lnTo>
                <a:lnTo>
                  <a:pt x="3848049" y="0"/>
                </a:lnTo>
                <a:lnTo>
                  <a:pt x="0" y="0"/>
                </a:lnTo>
                <a:lnTo>
                  <a:pt x="0" y="376948"/>
                </a:lnTo>
                <a:lnTo>
                  <a:pt x="3848049" y="376948"/>
                </a:lnTo>
                <a:lnTo>
                  <a:pt x="5795632" y="376948"/>
                </a:lnTo>
                <a:lnTo>
                  <a:pt x="7476210" y="376948"/>
                </a:lnTo>
                <a:lnTo>
                  <a:pt x="7476210" y="0"/>
                </a:lnTo>
                <a:close/>
              </a:path>
            </a:pathLst>
          </a:custGeom>
          <a:solidFill>
            <a:srgbClr val="FFFFFF"/>
          </a:solidFill>
        </p:spPr>
        <p:txBody>
          <a:bodyPr wrap="square" lIns="0" tIns="0" rIns="0" bIns="0" rtlCol="0"/>
          <a:lstStyle/>
          <a:p>
            <a:endParaRPr/>
          </a:p>
        </p:txBody>
      </p:sp>
      <p:sp>
        <p:nvSpPr>
          <p:cNvPr id="14" name="object 14"/>
          <p:cNvSpPr/>
          <p:nvPr/>
        </p:nvSpPr>
        <p:spPr>
          <a:xfrm>
            <a:off x="11707619" y="7431583"/>
            <a:ext cx="7476490" cy="377190"/>
          </a:xfrm>
          <a:custGeom>
            <a:avLst/>
            <a:gdLst/>
            <a:ahLst/>
            <a:cxnLst/>
            <a:rect l="l" t="t" r="r" b="b"/>
            <a:pathLst>
              <a:path w="7476490" h="377190">
                <a:moveTo>
                  <a:pt x="7476210" y="0"/>
                </a:moveTo>
                <a:lnTo>
                  <a:pt x="5795632" y="0"/>
                </a:lnTo>
                <a:lnTo>
                  <a:pt x="3848049" y="0"/>
                </a:lnTo>
                <a:lnTo>
                  <a:pt x="0" y="0"/>
                </a:lnTo>
                <a:lnTo>
                  <a:pt x="0" y="376961"/>
                </a:lnTo>
                <a:lnTo>
                  <a:pt x="3848049" y="376961"/>
                </a:lnTo>
                <a:lnTo>
                  <a:pt x="5795632" y="376961"/>
                </a:lnTo>
                <a:lnTo>
                  <a:pt x="7476210" y="376961"/>
                </a:lnTo>
                <a:lnTo>
                  <a:pt x="7476210" y="0"/>
                </a:lnTo>
                <a:close/>
              </a:path>
            </a:pathLst>
          </a:custGeom>
          <a:solidFill>
            <a:srgbClr val="FFFFFF"/>
          </a:solidFill>
        </p:spPr>
        <p:txBody>
          <a:bodyPr wrap="square" lIns="0" tIns="0" rIns="0" bIns="0" rtlCol="0"/>
          <a:lstStyle/>
          <a:p>
            <a:endParaRPr/>
          </a:p>
        </p:txBody>
      </p:sp>
      <p:sp>
        <p:nvSpPr>
          <p:cNvPr id="15" name="object 15"/>
          <p:cNvSpPr/>
          <p:nvPr/>
        </p:nvSpPr>
        <p:spPr>
          <a:xfrm>
            <a:off x="11707619" y="8185494"/>
            <a:ext cx="7476490" cy="377190"/>
          </a:xfrm>
          <a:custGeom>
            <a:avLst/>
            <a:gdLst/>
            <a:ahLst/>
            <a:cxnLst/>
            <a:rect l="l" t="t" r="r" b="b"/>
            <a:pathLst>
              <a:path w="7476490" h="377190">
                <a:moveTo>
                  <a:pt x="7476210" y="0"/>
                </a:moveTo>
                <a:lnTo>
                  <a:pt x="5795632" y="0"/>
                </a:lnTo>
                <a:lnTo>
                  <a:pt x="3848049" y="0"/>
                </a:lnTo>
                <a:lnTo>
                  <a:pt x="0" y="0"/>
                </a:lnTo>
                <a:lnTo>
                  <a:pt x="0" y="376948"/>
                </a:lnTo>
                <a:lnTo>
                  <a:pt x="3848049" y="376948"/>
                </a:lnTo>
                <a:lnTo>
                  <a:pt x="5795632" y="376948"/>
                </a:lnTo>
                <a:lnTo>
                  <a:pt x="7476210" y="376948"/>
                </a:lnTo>
                <a:lnTo>
                  <a:pt x="7476210" y="0"/>
                </a:lnTo>
                <a:close/>
              </a:path>
            </a:pathLst>
          </a:custGeom>
          <a:solidFill>
            <a:srgbClr val="FFFFFF"/>
          </a:solidFill>
        </p:spPr>
        <p:txBody>
          <a:bodyPr wrap="square" lIns="0" tIns="0" rIns="0" bIns="0" rtlCol="0"/>
          <a:lstStyle/>
          <a:p>
            <a:endParaRPr/>
          </a:p>
        </p:txBody>
      </p:sp>
      <p:sp>
        <p:nvSpPr>
          <p:cNvPr id="16" name="object 16"/>
          <p:cNvSpPr/>
          <p:nvPr/>
        </p:nvSpPr>
        <p:spPr>
          <a:xfrm>
            <a:off x="11707619" y="8939391"/>
            <a:ext cx="7476490" cy="377190"/>
          </a:xfrm>
          <a:custGeom>
            <a:avLst/>
            <a:gdLst/>
            <a:ahLst/>
            <a:cxnLst/>
            <a:rect l="l" t="t" r="r" b="b"/>
            <a:pathLst>
              <a:path w="7476490" h="377190">
                <a:moveTo>
                  <a:pt x="7476210" y="0"/>
                </a:moveTo>
                <a:lnTo>
                  <a:pt x="5795632" y="0"/>
                </a:lnTo>
                <a:lnTo>
                  <a:pt x="3848049" y="0"/>
                </a:lnTo>
                <a:lnTo>
                  <a:pt x="0" y="0"/>
                </a:lnTo>
                <a:lnTo>
                  <a:pt x="0" y="376961"/>
                </a:lnTo>
                <a:lnTo>
                  <a:pt x="3848049" y="376961"/>
                </a:lnTo>
                <a:lnTo>
                  <a:pt x="5795632" y="376961"/>
                </a:lnTo>
                <a:lnTo>
                  <a:pt x="7476210" y="376961"/>
                </a:lnTo>
                <a:lnTo>
                  <a:pt x="7476210" y="0"/>
                </a:lnTo>
                <a:close/>
              </a:path>
            </a:pathLst>
          </a:custGeom>
          <a:solidFill>
            <a:srgbClr val="FFFFFF"/>
          </a:solidFill>
        </p:spPr>
        <p:txBody>
          <a:bodyPr wrap="square" lIns="0" tIns="0" rIns="0" bIns="0" rtlCol="0"/>
          <a:lstStyle/>
          <a:p>
            <a:endParaRPr/>
          </a:p>
        </p:txBody>
      </p:sp>
      <p:sp>
        <p:nvSpPr>
          <p:cNvPr id="18" name="object 18"/>
          <p:cNvSpPr txBox="1"/>
          <p:nvPr/>
        </p:nvSpPr>
        <p:spPr>
          <a:xfrm>
            <a:off x="6901400" y="5920162"/>
            <a:ext cx="294830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a:t>
            </a:r>
            <a:r>
              <a:rPr sz="3600" spc="5" dirty="0">
                <a:latin typeface="Segoe UI"/>
                <a:cs typeface="Segoe UI"/>
              </a:rPr>
              <a:t> </a:t>
            </a:r>
            <a:r>
              <a:rPr sz="3600" spc="-25" dirty="0">
                <a:latin typeface="Segoe UI"/>
                <a:cs typeface="Segoe UI"/>
              </a:rPr>
              <a:t>124</a:t>
            </a:r>
            <a:endParaRPr sz="3600">
              <a:latin typeface="Segoe UI"/>
              <a:cs typeface="Segoe UI"/>
            </a:endParaRPr>
          </a:p>
          <a:p>
            <a:pPr algn="ctr">
              <a:lnSpc>
                <a:spcPct val="100000"/>
              </a:lnSpc>
              <a:spcBef>
                <a:spcPts val="850"/>
              </a:spcBef>
            </a:pPr>
            <a:r>
              <a:rPr sz="1650" dirty="0">
                <a:latin typeface="Segoe UI"/>
                <a:cs typeface="Segoe UI"/>
              </a:rPr>
              <a:t>nouveaux</a:t>
            </a:r>
            <a:r>
              <a:rPr sz="1650" spc="-60" dirty="0">
                <a:latin typeface="Segoe UI"/>
                <a:cs typeface="Segoe UI"/>
              </a:rPr>
              <a:t> </a:t>
            </a:r>
            <a:r>
              <a:rPr sz="1650" dirty="0">
                <a:latin typeface="Segoe UI"/>
                <a:cs typeface="Segoe UI"/>
              </a:rPr>
              <a:t>adhérents</a:t>
            </a:r>
            <a:r>
              <a:rPr sz="1650" spc="-60" dirty="0">
                <a:latin typeface="Segoe UI"/>
                <a:cs typeface="Segoe UI"/>
              </a:rPr>
              <a:t> </a:t>
            </a:r>
            <a:r>
              <a:rPr sz="1650" dirty="0">
                <a:latin typeface="Segoe UI"/>
                <a:cs typeface="Segoe UI"/>
              </a:rPr>
              <a:t>sur</a:t>
            </a:r>
            <a:r>
              <a:rPr sz="1650" spc="-60" dirty="0">
                <a:latin typeface="Segoe UI"/>
                <a:cs typeface="Segoe UI"/>
              </a:rPr>
              <a:t> </a:t>
            </a:r>
            <a:r>
              <a:rPr sz="1650" spc="-10" dirty="0">
                <a:latin typeface="Segoe UI"/>
                <a:cs typeface="Segoe UI"/>
              </a:rPr>
              <a:t>l'année</a:t>
            </a:r>
            <a:endParaRPr sz="1650">
              <a:latin typeface="Segoe UI"/>
              <a:cs typeface="Segoe UI"/>
            </a:endParaRPr>
          </a:p>
        </p:txBody>
      </p:sp>
      <p:sp>
        <p:nvSpPr>
          <p:cNvPr id="19" name="object 19"/>
          <p:cNvSpPr txBox="1"/>
          <p:nvPr/>
        </p:nvSpPr>
        <p:spPr>
          <a:xfrm>
            <a:off x="6927848" y="2688703"/>
            <a:ext cx="289306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a:t>
            </a:r>
            <a:r>
              <a:rPr lang="fr-FR" sz="3600" dirty="0">
                <a:latin typeface="Segoe UI"/>
                <a:cs typeface="Segoe UI"/>
              </a:rPr>
              <a:t>5 128</a:t>
            </a:r>
            <a:endParaRPr sz="3600" dirty="0">
              <a:latin typeface="Segoe UI"/>
              <a:cs typeface="Segoe UI"/>
            </a:endParaRPr>
          </a:p>
          <a:p>
            <a:pPr algn="ctr">
              <a:lnSpc>
                <a:spcPct val="100000"/>
              </a:lnSpc>
              <a:spcBef>
                <a:spcPts val="850"/>
              </a:spcBef>
            </a:pPr>
            <a:r>
              <a:rPr sz="1650" dirty="0">
                <a:latin typeface="Segoe UI"/>
                <a:cs typeface="Segoe UI"/>
              </a:rPr>
              <a:t>adhérents</a:t>
            </a:r>
            <a:r>
              <a:rPr sz="1650" spc="-60" dirty="0">
                <a:latin typeface="Segoe UI"/>
                <a:cs typeface="Segoe UI"/>
              </a:rPr>
              <a:t> </a:t>
            </a:r>
            <a:r>
              <a:rPr sz="1650" dirty="0">
                <a:latin typeface="Segoe UI"/>
                <a:cs typeface="Segoe UI"/>
              </a:rPr>
              <a:t>suivis</a:t>
            </a:r>
            <a:r>
              <a:rPr sz="1650" spc="-55" dirty="0">
                <a:latin typeface="Segoe UI"/>
                <a:cs typeface="Segoe UI"/>
              </a:rPr>
              <a:t> </a:t>
            </a:r>
            <a:r>
              <a:rPr sz="1650" dirty="0">
                <a:latin typeface="Segoe UI"/>
                <a:cs typeface="Segoe UI"/>
              </a:rPr>
              <a:t>début</a:t>
            </a:r>
            <a:r>
              <a:rPr sz="1650" spc="-55"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0" name="object 20"/>
          <p:cNvSpPr txBox="1"/>
          <p:nvPr/>
        </p:nvSpPr>
        <p:spPr>
          <a:xfrm>
            <a:off x="7081230" y="4224699"/>
            <a:ext cx="264922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2</a:t>
            </a:r>
            <a:r>
              <a:rPr lang="fr-FR" sz="3600" dirty="0">
                <a:latin typeface="Segoe UI"/>
                <a:cs typeface="Segoe UI"/>
              </a:rPr>
              <a:t>27 678</a:t>
            </a:r>
            <a:endParaRPr sz="3600" dirty="0">
              <a:latin typeface="Segoe UI"/>
              <a:cs typeface="Segoe UI"/>
            </a:endParaRPr>
          </a:p>
          <a:p>
            <a:pPr algn="ctr">
              <a:lnSpc>
                <a:spcPct val="100000"/>
              </a:lnSpc>
              <a:spcBef>
                <a:spcPts val="850"/>
              </a:spcBef>
            </a:pPr>
            <a:r>
              <a:rPr sz="1650" dirty="0">
                <a:latin typeface="Segoe UI"/>
                <a:cs typeface="Segoe UI"/>
              </a:rPr>
              <a:t>salariés</a:t>
            </a:r>
            <a:r>
              <a:rPr sz="1650" spc="-55" dirty="0">
                <a:latin typeface="Segoe UI"/>
                <a:cs typeface="Segoe UI"/>
              </a:rPr>
              <a:t> </a:t>
            </a:r>
            <a:r>
              <a:rPr sz="1650" dirty="0">
                <a:latin typeface="Segoe UI"/>
                <a:cs typeface="Segoe UI"/>
              </a:rPr>
              <a:t>suivis</a:t>
            </a:r>
            <a:r>
              <a:rPr sz="1650" spc="-50" dirty="0">
                <a:latin typeface="Segoe UI"/>
                <a:cs typeface="Segoe UI"/>
              </a:rPr>
              <a:t> </a:t>
            </a:r>
            <a:r>
              <a:rPr sz="1650" dirty="0">
                <a:latin typeface="Segoe UI"/>
                <a:cs typeface="Segoe UI"/>
              </a:rPr>
              <a:t>début</a:t>
            </a:r>
            <a:r>
              <a:rPr sz="1650" spc="-50"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1" name="object 21"/>
          <p:cNvSpPr txBox="1"/>
          <p:nvPr/>
        </p:nvSpPr>
        <p:spPr>
          <a:xfrm>
            <a:off x="1587697" y="2685479"/>
            <a:ext cx="2893060" cy="1171575"/>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15 261</a:t>
            </a:r>
            <a:endParaRPr sz="3600" dirty="0">
              <a:latin typeface="Segoe UI"/>
              <a:cs typeface="Segoe UI"/>
            </a:endParaRPr>
          </a:p>
          <a:p>
            <a:pPr algn="ctr">
              <a:lnSpc>
                <a:spcPct val="100000"/>
              </a:lnSpc>
              <a:spcBef>
                <a:spcPts val="850"/>
              </a:spcBef>
            </a:pPr>
            <a:r>
              <a:rPr sz="1650" dirty="0">
                <a:latin typeface="Segoe UI"/>
                <a:cs typeface="Segoe UI"/>
              </a:rPr>
              <a:t>adhérents</a:t>
            </a:r>
            <a:r>
              <a:rPr sz="1650" spc="-60" dirty="0">
                <a:latin typeface="Segoe UI"/>
                <a:cs typeface="Segoe UI"/>
              </a:rPr>
              <a:t> </a:t>
            </a:r>
            <a:r>
              <a:rPr sz="1650" dirty="0">
                <a:latin typeface="Segoe UI"/>
                <a:cs typeface="Segoe UI"/>
              </a:rPr>
              <a:t>suivis</a:t>
            </a:r>
            <a:r>
              <a:rPr sz="1650" spc="-55" dirty="0">
                <a:latin typeface="Segoe UI"/>
                <a:cs typeface="Segoe UI"/>
              </a:rPr>
              <a:t> </a:t>
            </a:r>
            <a:r>
              <a:rPr sz="1650" dirty="0">
                <a:latin typeface="Segoe UI"/>
                <a:cs typeface="Segoe UI"/>
              </a:rPr>
              <a:t>début</a:t>
            </a:r>
            <a:r>
              <a:rPr sz="1650" spc="-55"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2" name="object 22"/>
          <p:cNvSpPr txBox="1"/>
          <p:nvPr/>
        </p:nvSpPr>
        <p:spPr>
          <a:xfrm>
            <a:off x="1741079" y="4224699"/>
            <a:ext cx="2649220" cy="1171575"/>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206 965</a:t>
            </a:r>
            <a:endParaRPr sz="3600" dirty="0">
              <a:latin typeface="Segoe UI"/>
              <a:cs typeface="Segoe UI"/>
            </a:endParaRPr>
          </a:p>
          <a:p>
            <a:pPr algn="ctr">
              <a:lnSpc>
                <a:spcPct val="100000"/>
              </a:lnSpc>
              <a:spcBef>
                <a:spcPts val="850"/>
              </a:spcBef>
            </a:pPr>
            <a:r>
              <a:rPr sz="1650" dirty="0">
                <a:latin typeface="Segoe UI"/>
                <a:cs typeface="Segoe UI"/>
              </a:rPr>
              <a:t>salariés</a:t>
            </a:r>
            <a:r>
              <a:rPr sz="1650" spc="-55" dirty="0">
                <a:latin typeface="Segoe UI"/>
                <a:cs typeface="Segoe UI"/>
              </a:rPr>
              <a:t> </a:t>
            </a:r>
            <a:r>
              <a:rPr sz="1650" dirty="0">
                <a:latin typeface="Segoe UI"/>
                <a:cs typeface="Segoe UI"/>
              </a:rPr>
              <a:t>suivis</a:t>
            </a:r>
            <a:r>
              <a:rPr sz="1650" spc="-50" dirty="0">
                <a:latin typeface="Segoe UI"/>
                <a:cs typeface="Segoe UI"/>
              </a:rPr>
              <a:t> </a:t>
            </a:r>
            <a:r>
              <a:rPr sz="1650" dirty="0">
                <a:latin typeface="Segoe UI"/>
                <a:cs typeface="Segoe UI"/>
              </a:rPr>
              <a:t>début</a:t>
            </a:r>
            <a:r>
              <a:rPr sz="1650" spc="-50" dirty="0">
                <a:latin typeface="Segoe UI"/>
                <a:cs typeface="Segoe UI"/>
              </a:rPr>
              <a:t> </a:t>
            </a:r>
            <a:r>
              <a:rPr sz="1650" spc="-10" dirty="0">
                <a:latin typeface="Segoe UI"/>
                <a:cs typeface="Segoe UI"/>
              </a:rPr>
              <a:t>d'année</a:t>
            </a:r>
            <a:endParaRPr sz="1650" dirty="0">
              <a:latin typeface="Segoe UI"/>
              <a:cs typeface="Segoe UI"/>
            </a:endParaRPr>
          </a:p>
        </p:txBody>
      </p:sp>
      <p:sp>
        <p:nvSpPr>
          <p:cNvPr id="23" name="object 23"/>
          <p:cNvSpPr txBox="1">
            <a:spLocks noGrp="1"/>
          </p:cNvSpPr>
          <p:nvPr>
            <p:ph type="title"/>
          </p:nvPr>
        </p:nvSpPr>
        <p:spPr>
          <a:xfrm>
            <a:off x="2543496" y="1809219"/>
            <a:ext cx="989330" cy="528320"/>
          </a:xfrm>
          <a:prstGeom prst="rect">
            <a:avLst/>
          </a:prstGeom>
        </p:spPr>
        <p:txBody>
          <a:bodyPr vert="horz" wrap="square" lIns="0" tIns="12065" rIns="0" bIns="0" rtlCol="0">
            <a:spAutoFit/>
          </a:bodyPr>
          <a:lstStyle/>
          <a:p>
            <a:pPr marL="12700">
              <a:lnSpc>
                <a:spcPct val="100000"/>
              </a:lnSpc>
              <a:spcBef>
                <a:spcPts val="95"/>
              </a:spcBef>
            </a:pPr>
            <a:r>
              <a:rPr sz="3300" spc="-20" dirty="0">
                <a:solidFill>
                  <a:srgbClr val="000000"/>
                </a:solidFill>
              </a:rPr>
              <a:t>2022</a:t>
            </a:r>
            <a:endParaRPr sz="3300"/>
          </a:p>
        </p:txBody>
      </p:sp>
      <p:sp>
        <p:nvSpPr>
          <p:cNvPr id="24" name="object 24"/>
          <p:cNvSpPr txBox="1"/>
          <p:nvPr/>
        </p:nvSpPr>
        <p:spPr>
          <a:xfrm>
            <a:off x="7915060" y="1824925"/>
            <a:ext cx="989330" cy="528320"/>
          </a:xfrm>
          <a:prstGeom prst="rect">
            <a:avLst/>
          </a:prstGeom>
        </p:spPr>
        <p:txBody>
          <a:bodyPr vert="horz" wrap="square" lIns="0" tIns="12065" rIns="0" bIns="0" rtlCol="0">
            <a:spAutoFit/>
          </a:bodyPr>
          <a:lstStyle/>
          <a:p>
            <a:pPr marL="12700">
              <a:lnSpc>
                <a:spcPct val="100000"/>
              </a:lnSpc>
              <a:spcBef>
                <a:spcPts val="95"/>
              </a:spcBef>
            </a:pPr>
            <a:r>
              <a:rPr sz="3300" b="1" spc="-20" dirty="0">
                <a:latin typeface="Segoe UI"/>
                <a:cs typeface="Segoe UI"/>
              </a:rPr>
              <a:t>2023</a:t>
            </a:r>
            <a:endParaRPr sz="3300">
              <a:latin typeface="Segoe UI"/>
              <a:cs typeface="Segoe UI"/>
            </a:endParaRPr>
          </a:p>
        </p:txBody>
      </p:sp>
      <p:sp>
        <p:nvSpPr>
          <p:cNvPr id="25" name="object 25"/>
          <p:cNvSpPr/>
          <p:nvPr/>
        </p:nvSpPr>
        <p:spPr>
          <a:xfrm>
            <a:off x="7199908" y="1745892"/>
            <a:ext cx="2419350" cy="722630"/>
          </a:xfrm>
          <a:custGeom>
            <a:avLst/>
            <a:gdLst/>
            <a:ahLst/>
            <a:cxnLst/>
            <a:rect l="l" t="t" r="r" b="b"/>
            <a:pathLst>
              <a:path w="2419350" h="722630">
                <a:moveTo>
                  <a:pt x="2329944" y="722491"/>
                </a:moveTo>
                <a:lnTo>
                  <a:pt x="91534" y="722491"/>
                </a:lnTo>
                <a:lnTo>
                  <a:pt x="87807" y="721940"/>
                </a:lnTo>
                <a:lnTo>
                  <a:pt x="48600" y="705872"/>
                </a:lnTo>
                <a:lnTo>
                  <a:pt x="18524" y="676020"/>
                </a:lnTo>
                <a:lnTo>
                  <a:pt x="2166" y="636943"/>
                </a:lnTo>
                <a:lnTo>
                  <a:pt x="0" y="615355"/>
                </a:lnTo>
                <a:lnTo>
                  <a:pt x="0" y="108592"/>
                </a:lnTo>
                <a:lnTo>
                  <a:pt x="8266" y="67035"/>
                </a:lnTo>
                <a:lnTo>
                  <a:pt x="31810" y="31801"/>
                </a:lnTo>
                <a:lnTo>
                  <a:pt x="67035" y="8266"/>
                </a:lnTo>
                <a:lnTo>
                  <a:pt x="108590" y="0"/>
                </a:lnTo>
                <a:lnTo>
                  <a:pt x="2312887" y="0"/>
                </a:lnTo>
                <a:lnTo>
                  <a:pt x="2354442" y="8266"/>
                </a:lnTo>
                <a:lnTo>
                  <a:pt x="2389671" y="31805"/>
                </a:lnTo>
                <a:lnTo>
                  <a:pt x="2413216" y="67045"/>
                </a:lnTo>
                <a:lnTo>
                  <a:pt x="2418774" y="84862"/>
                </a:lnTo>
                <a:lnTo>
                  <a:pt x="2418774" y="639084"/>
                </a:lnTo>
                <a:lnTo>
                  <a:pt x="2403400" y="675351"/>
                </a:lnTo>
                <a:lnTo>
                  <a:pt x="2373555" y="705420"/>
                </a:lnTo>
                <a:lnTo>
                  <a:pt x="2334471" y="721781"/>
                </a:lnTo>
                <a:lnTo>
                  <a:pt x="2329944" y="722491"/>
                </a:lnTo>
                <a:close/>
              </a:path>
            </a:pathLst>
          </a:custGeom>
          <a:solidFill>
            <a:schemeClr val="accent6">
              <a:lumMod val="75000"/>
              <a:alpha val="19999"/>
            </a:schemeClr>
          </a:solidFill>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3</a:t>
            </a:r>
          </a:p>
        </p:txBody>
      </p:sp>
      <p:sp>
        <p:nvSpPr>
          <p:cNvPr id="30" name="object 30"/>
          <p:cNvSpPr txBox="1"/>
          <p:nvPr/>
        </p:nvSpPr>
        <p:spPr>
          <a:xfrm>
            <a:off x="7132603" y="7993734"/>
            <a:ext cx="2616200" cy="1043305"/>
          </a:xfrm>
          <a:prstGeom prst="rect">
            <a:avLst/>
          </a:prstGeom>
        </p:spPr>
        <p:txBody>
          <a:bodyPr vert="horz" wrap="square" lIns="0" tIns="240665" rIns="0" bIns="0" rtlCol="0">
            <a:spAutoFit/>
          </a:bodyPr>
          <a:lstStyle/>
          <a:p>
            <a:pPr algn="ctr">
              <a:lnSpc>
                <a:spcPct val="100000"/>
              </a:lnSpc>
              <a:spcBef>
                <a:spcPts val="1895"/>
              </a:spcBef>
            </a:pPr>
            <a:r>
              <a:rPr sz="2950" dirty="0">
                <a:latin typeface="Segoe UI"/>
                <a:cs typeface="Segoe UI"/>
              </a:rPr>
              <a:t>1</a:t>
            </a:r>
            <a:r>
              <a:rPr sz="2950" spc="5" dirty="0">
                <a:latin typeface="Segoe UI"/>
                <a:cs typeface="Segoe UI"/>
              </a:rPr>
              <a:t> </a:t>
            </a:r>
            <a:r>
              <a:rPr sz="2950" spc="-25" dirty="0">
                <a:latin typeface="Segoe UI"/>
                <a:cs typeface="Segoe UI"/>
              </a:rPr>
              <a:t>726</a:t>
            </a:r>
            <a:endParaRPr sz="2950">
              <a:latin typeface="Segoe UI"/>
              <a:cs typeface="Segoe UI"/>
            </a:endParaRPr>
          </a:p>
          <a:p>
            <a:pPr algn="ctr">
              <a:lnSpc>
                <a:spcPct val="100000"/>
              </a:lnSpc>
              <a:spcBef>
                <a:spcPts val="930"/>
              </a:spcBef>
            </a:pPr>
            <a:r>
              <a:rPr sz="1450" dirty="0">
                <a:latin typeface="Segoe UI"/>
                <a:cs typeface="Segoe UI"/>
              </a:rPr>
              <a:t>nouveaux</a:t>
            </a:r>
            <a:r>
              <a:rPr sz="1450" spc="90" dirty="0">
                <a:latin typeface="Segoe UI"/>
                <a:cs typeface="Segoe UI"/>
              </a:rPr>
              <a:t> </a:t>
            </a:r>
            <a:r>
              <a:rPr sz="1450" dirty="0">
                <a:latin typeface="Segoe UI"/>
                <a:cs typeface="Segoe UI"/>
              </a:rPr>
              <a:t>salariés</a:t>
            </a:r>
            <a:r>
              <a:rPr sz="1450" spc="90" dirty="0">
                <a:latin typeface="Segoe UI"/>
                <a:cs typeface="Segoe UI"/>
              </a:rPr>
              <a:t> </a:t>
            </a:r>
            <a:r>
              <a:rPr sz="1450" dirty="0">
                <a:latin typeface="Segoe UI"/>
                <a:cs typeface="Segoe UI"/>
              </a:rPr>
              <a:t>par</a:t>
            </a:r>
            <a:r>
              <a:rPr sz="1450" spc="90" dirty="0">
                <a:latin typeface="Segoe UI"/>
                <a:cs typeface="Segoe UI"/>
              </a:rPr>
              <a:t> </a:t>
            </a:r>
            <a:r>
              <a:rPr sz="1450" spc="-10" dirty="0">
                <a:latin typeface="Segoe UI"/>
                <a:cs typeface="Segoe UI"/>
              </a:rPr>
              <a:t>adhésion</a:t>
            </a:r>
            <a:endParaRPr sz="1450">
              <a:latin typeface="Segoe UI"/>
              <a:cs typeface="Segoe UI"/>
            </a:endParaRPr>
          </a:p>
        </p:txBody>
      </p:sp>
      <p:sp>
        <p:nvSpPr>
          <p:cNvPr id="31" name="object 31"/>
          <p:cNvSpPr txBox="1"/>
          <p:nvPr/>
        </p:nvSpPr>
        <p:spPr>
          <a:xfrm>
            <a:off x="7056035" y="9250241"/>
            <a:ext cx="2707005" cy="1043305"/>
          </a:xfrm>
          <a:prstGeom prst="rect">
            <a:avLst/>
          </a:prstGeom>
        </p:spPr>
        <p:txBody>
          <a:bodyPr vert="horz" wrap="square" lIns="0" tIns="240665" rIns="0" bIns="0" rtlCol="0">
            <a:spAutoFit/>
          </a:bodyPr>
          <a:lstStyle/>
          <a:p>
            <a:pPr algn="ctr">
              <a:lnSpc>
                <a:spcPct val="100000"/>
              </a:lnSpc>
              <a:spcBef>
                <a:spcPts val="1895"/>
              </a:spcBef>
            </a:pPr>
            <a:r>
              <a:rPr sz="2950" dirty="0">
                <a:latin typeface="Segoe UI"/>
                <a:cs typeface="Segoe UI"/>
              </a:rPr>
              <a:t>27</a:t>
            </a:r>
            <a:r>
              <a:rPr sz="2950" spc="5" dirty="0">
                <a:latin typeface="Segoe UI"/>
                <a:cs typeface="Segoe UI"/>
              </a:rPr>
              <a:t> </a:t>
            </a:r>
            <a:r>
              <a:rPr sz="2950" spc="-25" dirty="0">
                <a:latin typeface="Segoe UI"/>
                <a:cs typeface="Segoe UI"/>
              </a:rPr>
              <a:t>091</a:t>
            </a:r>
            <a:endParaRPr sz="2950" dirty="0">
              <a:latin typeface="Segoe UI"/>
              <a:cs typeface="Segoe UI"/>
            </a:endParaRPr>
          </a:p>
          <a:p>
            <a:pPr algn="ctr">
              <a:lnSpc>
                <a:spcPct val="100000"/>
              </a:lnSpc>
              <a:spcBef>
                <a:spcPts val="930"/>
              </a:spcBef>
            </a:pPr>
            <a:r>
              <a:rPr sz="1450" dirty="0">
                <a:latin typeface="Segoe UI"/>
                <a:cs typeface="Segoe UI"/>
              </a:rPr>
              <a:t>nouveaux</a:t>
            </a:r>
            <a:r>
              <a:rPr sz="1450" spc="95" dirty="0">
                <a:latin typeface="Segoe UI"/>
                <a:cs typeface="Segoe UI"/>
              </a:rPr>
              <a:t> </a:t>
            </a:r>
            <a:r>
              <a:rPr sz="1450" dirty="0">
                <a:latin typeface="Segoe UI"/>
                <a:cs typeface="Segoe UI"/>
              </a:rPr>
              <a:t>salariés</a:t>
            </a:r>
            <a:r>
              <a:rPr sz="1450" spc="95" dirty="0">
                <a:latin typeface="Segoe UI"/>
                <a:cs typeface="Segoe UI"/>
              </a:rPr>
              <a:t> </a:t>
            </a:r>
            <a:r>
              <a:rPr sz="1450" dirty="0">
                <a:latin typeface="Segoe UI"/>
                <a:cs typeface="Segoe UI"/>
              </a:rPr>
              <a:t>hors</a:t>
            </a:r>
            <a:r>
              <a:rPr sz="1450" spc="95" dirty="0">
                <a:latin typeface="Segoe UI"/>
                <a:cs typeface="Segoe UI"/>
              </a:rPr>
              <a:t> </a:t>
            </a:r>
            <a:r>
              <a:rPr sz="1450" spc="-10" dirty="0">
                <a:latin typeface="Segoe UI"/>
                <a:cs typeface="Segoe UI"/>
              </a:rPr>
              <a:t>adhésion</a:t>
            </a:r>
            <a:endParaRPr sz="1450" dirty="0">
              <a:latin typeface="Segoe UI"/>
              <a:cs typeface="Segoe UI"/>
            </a:endParaRPr>
          </a:p>
        </p:txBody>
      </p:sp>
      <p:sp>
        <p:nvSpPr>
          <p:cNvPr id="32" name="object 32"/>
          <p:cNvSpPr txBox="1"/>
          <p:nvPr/>
        </p:nvSpPr>
        <p:spPr>
          <a:xfrm>
            <a:off x="1608368" y="5920162"/>
            <a:ext cx="294830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1</a:t>
            </a:r>
            <a:r>
              <a:rPr sz="3600" spc="5" dirty="0">
                <a:latin typeface="Segoe UI"/>
                <a:cs typeface="Segoe UI"/>
              </a:rPr>
              <a:t> </a:t>
            </a:r>
            <a:r>
              <a:rPr sz="3600" spc="-25" dirty="0">
                <a:latin typeface="Segoe UI"/>
                <a:cs typeface="Segoe UI"/>
              </a:rPr>
              <a:t>078</a:t>
            </a:r>
            <a:endParaRPr sz="3600">
              <a:latin typeface="Segoe UI"/>
              <a:cs typeface="Segoe UI"/>
            </a:endParaRPr>
          </a:p>
          <a:p>
            <a:pPr algn="ctr">
              <a:lnSpc>
                <a:spcPct val="100000"/>
              </a:lnSpc>
              <a:spcBef>
                <a:spcPts val="850"/>
              </a:spcBef>
            </a:pPr>
            <a:r>
              <a:rPr sz="1650" dirty="0">
                <a:latin typeface="Segoe UI"/>
                <a:cs typeface="Segoe UI"/>
              </a:rPr>
              <a:t>nouveaux</a:t>
            </a:r>
            <a:r>
              <a:rPr sz="1650" spc="-60" dirty="0">
                <a:latin typeface="Segoe UI"/>
                <a:cs typeface="Segoe UI"/>
              </a:rPr>
              <a:t> </a:t>
            </a:r>
            <a:r>
              <a:rPr sz="1650" dirty="0">
                <a:latin typeface="Segoe UI"/>
                <a:cs typeface="Segoe UI"/>
              </a:rPr>
              <a:t>adhérents</a:t>
            </a:r>
            <a:r>
              <a:rPr sz="1650" spc="-60" dirty="0">
                <a:latin typeface="Segoe UI"/>
                <a:cs typeface="Segoe UI"/>
              </a:rPr>
              <a:t> </a:t>
            </a:r>
            <a:r>
              <a:rPr sz="1650" dirty="0">
                <a:latin typeface="Segoe UI"/>
                <a:cs typeface="Segoe UI"/>
              </a:rPr>
              <a:t>sur</a:t>
            </a:r>
            <a:r>
              <a:rPr sz="1650" spc="-60" dirty="0">
                <a:latin typeface="Segoe UI"/>
                <a:cs typeface="Segoe UI"/>
              </a:rPr>
              <a:t> </a:t>
            </a:r>
            <a:r>
              <a:rPr sz="1650" spc="-10" dirty="0">
                <a:latin typeface="Segoe UI"/>
                <a:cs typeface="Segoe UI"/>
              </a:rPr>
              <a:t>l'année</a:t>
            </a:r>
            <a:endParaRPr sz="1650">
              <a:latin typeface="Segoe UI"/>
              <a:cs typeface="Segoe UI"/>
            </a:endParaRPr>
          </a:p>
        </p:txBody>
      </p:sp>
      <p:sp>
        <p:nvSpPr>
          <p:cNvPr id="34" name="Organigramme : Données stockées 33">
            <a:extLst>
              <a:ext uri="{FF2B5EF4-FFF2-40B4-BE49-F238E27FC236}">
                <a16:creationId xmlns:a16="http://schemas.microsoft.com/office/drawing/2014/main" id="{988115D1-8888-9F2E-6FA0-9B82EC4FBF1E}"/>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itre 1">
            <a:extLst>
              <a:ext uri="{FF2B5EF4-FFF2-40B4-BE49-F238E27FC236}">
                <a16:creationId xmlns:a16="http://schemas.microsoft.com/office/drawing/2014/main" id="{BC470DF7-93C2-8B83-2562-6F544C50B6FE}"/>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NOS EFFECTIFS EN TOTALITE</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extLst>
      <p:ext uri="{BB962C8B-B14F-4D97-AF65-F5344CB8AC3E}">
        <p14:creationId xmlns:p14="http://schemas.microsoft.com/office/powerpoint/2010/main" val="395192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6768" y="2725636"/>
            <a:ext cx="2774950" cy="4005579"/>
          </a:xfrm>
          <a:custGeom>
            <a:avLst/>
            <a:gdLst/>
            <a:ahLst/>
            <a:cxnLst/>
            <a:rect l="l" t="t" r="r" b="b"/>
            <a:pathLst>
              <a:path w="2774950" h="4005579">
                <a:moveTo>
                  <a:pt x="2358565" y="4005113"/>
                </a:moveTo>
                <a:lnTo>
                  <a:pt x="416217" y="4005113"/>
                </a:lnTo>
                <a:lnTo>
                  <a:pt x="395582" y="4004599"/>
                </a:lnTo>
                <a:lnTo>
                  <a:pt x="355012" y="4000587"/>
                </a:lnTo>
                <a:lnTo>
                  <a:pt x="314823" y="3992571"/>
                </a:lnTo>
                <a:lnTo>
                  <a:pt x="275852" y="3980728"/>
                </a:lnTo>
                <a:lnTo>
                  <a:pt x="238027" y="3965037"/>
                </a:lnTo>
                <a:lnTo>
                  <a:pt x="202063" y="3945789"/>
                </a:lnTo>
                <a:lnTo>
                  <a:pt x="168015" y="3923006"/>
                </a:lnTo>
                <a:lnTo>
                  <a:pt x="136565" y="3897165"/>
                </a:lnTo>
                <a:lnTo>
                  <a:pt x="107662" y="3868231"/>
                </a:lnTo>
                <a:lnTo>
                  <a:pt x="81830" y="3836728"/>
                </a:lnTo>
                <a:lnTo>
                  <a:pt x="59073" y="3802630"/>
                </a:lnTo>
                <a:lnTo>
                  <a:pt x="39859" y="3766630"/>
                </a:lnTo>
                <a:lnTo>
                  <a:pt x="24329" y="3729114"/>
                </a:lnTo>
                <a:lnTo>
                  <a:pt x="12417" y="3689793"/>
                </a:lnTo>
                <a:lnTo>
                  <a:pt x="4458" y="3649626"/>
                </a:lnTo>
                <a:lnTo>
                  <a:pt x="492" y="3609085"/>
                </a:lnTo>
                <a:lnTo>
                  <a:pt x="0" y="416217"/>
                </a:lnTo>
                <a:lnTo>
                  <a:pt x="518" y="395516"/>
                </a:lnTo>
                <a:lnTo>
                  <a:pt x="4529" y="354992"/>
                </a:lnTo>
                <a:lnTo>
                  <a:pt x="12536" y="314846"/>
                </a:lnTo>
                <a:lnTo>
                  <a:pt x="24364" y="275904"/>
                </a:lnTo>
                <a:lnTo>
                  <a:pt x="40057" y="238063"/>
                </a:lnTo>
                <a:lnTo>
                  <a:pt x="59310" y="202085"/>
                </a:lnTo>
                <a:lnTo>
                  <a:pt x="82096" y="168028"/>
                </a:lnTo>
                <a:lnTo>
                  <a:pt x="107961" y="136551"/>
                </a:lnTo>
                <a:lnTo>
                  <a:pt x="136933" y="107616"/>
                </a:lnTo>
                <a:lnTo>
                  <a:pt x="168476" y="81763"/>
                </a:lnTo>
                <a:lnTo>
                  <a:pt x="202537" y="59041"/>
                </a:lnTo>
                <a:lnTo>
                  <a:pt x="238428" y="39884"/>
                </a:lnTo>
                <a:lnTo>
                  <a:pt x="276255" y="24241"/>
                </a:lnTo>
                <a:lnTo>
                  <a:pt x="315259" y="12431"/>
                </a:lnTo>
                <a:lnTo>
                  <a:pt x="355422" y="4467"/>
                </a:lnTo>
                <a:lnTo>
                  <a:pt x="395955" y="495"/>
                </a:lnTo>
                <a:lnTo>
                  <a:pt x="416217" y="0"/>
                </a:lnTo>
                <a:lnTo>
                  <a:pt x="2358576" y="0"/>
                </a:lnTo>
                <a:lnTo>
                  <a:pt x="2399363" y="2004"/>
                </a:lnTo>
                <a:lnTo>
                  <a:pt x="2439762" y="7997"/>
                </a:lnTo>
                <a:lnTo>
                  <a:pt x="2479671" y="18011"/>
                </a:lnTo>
                <a:lnTo>
                  <a:pt x="2517841" y="31682"/>
                </a:lnTo>
                <a:lnTo>
                  <a:pt x="2554991" y="49268"/>
                </a:lnTo>
                <a:lnTo>
                  <a:pt x="2589801" y="70145"/>
                </a:lnTo>
                <a:lnTo>
                  <a:pt x="2622803" y="94638"/>
                </a:lnTo>
                <a:lnTo>
                  <a:pt x="2652874" y="121907"/>
                </a:lnTo>
                <a:lnTo>
                  <a:pt x="2680446" y="152345"/>
                </a:lnTo>
                <a:lnTo>
                  <a:pt x="2704635" y="184979"/>
                </a:lnTo>
                <a:lnTo>
                  <a:pt x="2725712" y="220158"/>
                </a:lnTo>
                <a:lnTo>
                  <a:pt x="2743098" y="256938"/>
                </a:lnTo>
                <a:lnTo>
                  <a:pt x="2756913" y="295574"/>
                </a:lnTo>
                <a:lnTo>
                  <a:pt x="2766784" y="335017"/>
                </a:lnTo>
                <a:lnTo>
                  <a:pt x="2772803" y="375690"/>
                </a:lnTo>
                <a:lnTo>
                  <a:pt x="2774784" y="416217"/>
                </a:lnTo>
                <a:lnTo>
                  <a:pt x="2774784" y="3588922"/>
                </a:lnTo>
                <a:lnTo>
                  <a:pt x="2772745" y="3630001"/>
                </a:lnTo>
                <a:lnTo>
                  <a:pt x="2766785" y="3670094"/>
                </a:lnTo>
                <a:lnTo>
                  <a:pt x="2756780" y="3709974"/>
                </a:lnTo>
                <a:lnTo>
                  <a:pt x="2743099" y="3748174"/>
                </a:lnTo>
                <a:lnTo>
                  <a:pt x="2725523" y="3785307"/>
                </a:lnTo>
                <a:lnTo>
                  <a:pt x="2704637" y="3820131"/>
                </a:lnTo>
                <a:lnTo>
                  <a:pt x="2680112" y="3853172"/>
                </a:lnTo>
                <a:lnTo>
                  <a:pt x="2652876" y="3883205"/>
                </a:lnTo>
                <a:lnTo>
                  <a:pt x="2622412" y="3910796"/>
                </a:lnTo>
                <a:lnTo>
                  <a:pt x="2589802" y="3934966"/>
                </a:lnTo>
                <a:lnTo>
                  <a:pt x="2554608" y="3956050"/>
                </a:lnTo>
                <a:lnTo>
                  <a:pt x="2517842" y="3973429"/>
                </a:lnTo>
                <a:lnTo>
                  <a:pt x="2479139" y="3987263"/>
                </a:lnTo>
                <a:lnTo>
                  <a:pt x="2439762" y="3997115"/>
                </a:lnTo>
                <a:lnTo>
                  <a:pt x="2399050" y="4003136"/>
                </a:lnTo>
                <a:lnTo>
                  <a:pt x="2358565" y="4005113"/>
                </a:lnTo>
                <a:close/>
              </a:path>
            </a:pathLst>
          </a:custGeom>
          <a:solidFill>
            <a:schemeClr val="accent6">
              <a:lumMod val="50000"/>
              <a:alpha val="9999"/>
            </a:schemeClr>
          </a:solidFill>
        </p:spPr>
        <p:txBody>
          <a:bodyPr wrap="square" lIns="0" tIns="0" rIns="0" bIns="0" rtlCol="0"/>
          <a:lstStyle/>
          <a:p>
            <a:endParaRPr/>
          </a:p>
        </p:txBody>
      </p:sp>
      <p:sp>
        <p:nvSpPr>
          <p:cNvPr id="4" name="object 4"/>
          <p:cNvSpPr/>
          <p:nvPr/>
        </p:nvSpPr>
        <p:spPr>
          <a:xfrm>
            <a:off x="16234815" y="2589743"/>
            <a:ext cx="3534410" cy="8638540"/>
          </a:xfrm>
          <a:custGeom>
            <a:avLst/>
            <a:gdLst/>
            <a:ahLst/>
            <a:cxnLst/>
            <a:rect l="l" t="t" r="r" b="b"/>
            <a:pathLst>
              <a:path w="3534409" h="8638540">
                <a:moveTo>
                  <a:pt x="3003835" y="8638479"/>
                </a:moveTo>
                <a:lnTo>
                  <a:pt x="530088" y="8638479"/>
                </a:lnTo>
                <a:lnTo>
                  <a:pt x="503848" y="8637828"/>
                </a:lnTo>
                <a:lnTo>
                  <a:pt x="452260" y="8632736"/>
                </a:lnTo>
                <a:lnTo>
                  <a:pt x="401151" y="8622559"/>
                </a:lnTo>
                <a:lnTo>
                  <a:pt x="351401" y="8607454"/>
                </a:lnTo>
                <a:lnTo>
                  <a:pt x="303209" y="8587471"/>
                </a:lnTo>
                <a:lnTo>
                  <a:pt x="257432" y="8562980"/>
                </a:lnTo>
                <a:lnTo>
                  <a:pt x="214061" y="8533969"/>
                </a:lnTo>
                <a:lnTo>
                  <a:pt x="173992" y="8501059"/>
                </a:lnTo>
                <a:lnTo>
                  <a:pt x="137149" y="8464188"/>
                </a:lnTo>
                <a:lnTo>
                  <a:pt x="104244" y="8424065"/>
                </a:lnTo>
                <a:lnTo>
                  <a:pt x="75282" y="8380682"/>
                </a:lnTo>
                <a:lnTo>
                  <a:pt x="50835" y="8334906"/>
                </a:lnTo>
                <a:lnTo>
                  <a:pt x="30895" y="8286709"/>
                </a:lnTo>
                <a:lnTo>
                  <a:pt x="15850" y="8237043"/>
                </a:lnTo>
                <a:lnTo>
                  <a:pt x="5697" y="8185879"/>
                </a:lnTo>
                <a:lnTo>
                  <a:pt x="631" y="8134227"/>
                </a:lnTo>
                <a:lnTo>
                  <a:pt x="0" y="530088"/>
                </a:lnTo>
                <a:lnTo>
                  <a:pt x="656" y="503773"/>
                </a:lnTo>
                <a:lnTo>
                  <a:pt x="5764" y="452135"/>
                </a:lnTo>
                <a:lnTo>
                  <a:pt x="15965" y="400983"/>
                </a:lnTo>
                <a:lnTo>
                  <a:pt x="31052" y="351329"/>
                </a:lnTo>
                <a:lnTo>
                  <a:pt x="51033" y="303160"/>
                </a:lnTo>
                <a:lnTo>
                  <a:pt x="75515" y="257407"/>
                </a:lnTo>
                <a:lnTo>
                  <a:pt x="104513" y="214056"/>
                </a:lnTo>
                <a:lnTo>
                  <a:pt x="137445" y="173965"/>
                </a:lnTo>
                <a:lnTo>
                  <a:pt x="174336" y="137111"/>
                </a:lnTo>
                <a:lnTo>
                  <a:pt x="214472" y="104203"/>
                </a:lnTo>
                <a:lnTo>
                  <a:pt x="257849" y="75252"/>
                </a:lnTo>
                <a:lnTo>
                  <a:pt x="303615" y="50816"/>
                </a:lnTo>
                <a:lnTo>
                  <a:pt x="351808" y="30882"/>
                </a:lnTo>
                <a:lnTo>
                  <a:pt x="401471" y="15841"/>
                </a:lnTo>
                <a:lnTo>
                  <a:pt x="452624" y="5694"/>
                </a:lnTo>
                <a:lnTo>
                  <a:pt x="504265" y="631"/>
                </a:lnTo>
                <a:lnTo>
                  <a:pt x="530088" y="0"/>
                </a:lnTo>
                <a:lnTo>
                  <a:pt x="3003835" y="0"/>
                </a:lnTo>
                <a:lnTo>
                  <a:pt x="3055792" y="2552"/>
                </a:lnTo>
                <a:lnTo>
                  <a:pt x="3107249" y="10185"/>
                </a:lnTo>
                <a:lnTo>
                  <a:pt x="3157711" y="22825"/>
                </a:lnTo>
                <a:lnTo>
                  <a:pt x="3206695" y="40352"/>
                </a:lnTo>
                <a:lnTo>
                  <a:pt x="3253716" y="62592"/>
                </a:lnTo>
                <a:lnTo>
                  <a:pt x="3298335" y="89335"/>
                </a:lnTo>
                <a:lnTo>
                  <a:pt x="3340119" y="120324"/>
                </a:lnTo>
                <a:lnTo>
                  <a:pt x="3378685" y="155281"/>
                </a:lnTo>
                <a:lnTo>
                  <a:pt x="3413598" y="193803"/>
                </a:lnTo>
                <a:lnTo>
                  <a:pt x="3444587" y="235587"/>
                </a:lnTo>
                <a:lnTo>
                  <a:pt x="3471331" y="280206"/>
                </a:lnTo>
                <a:lnTo>
                  <a:pt x="3493572" y="327232"/>
                </a:lnTo>
                <a:lnTo>
                  <a:pt x="3511098" y="376211"/>
                </a:lnTo>
                <a:lnTo>
                  <a:pt x="3523737" y="426673"/>
                </a:lnTo>
                <a:lnTo>
                  <a:pt x="3531371" y="478130"/>
                </a:lnTo>
                <a:lnTo>
                  <a:pt x="3533923" y="530088"/>
                </a:lnTo>
                <a:lnTo>
                  <a:pt x="3533923" y="8108400"/>
                </a:lnTo>
                <a:lnTo>
                  <a:pt x="3531371" y="8160348"/>
                </a:lnTo>
                <a:lnTo>
                  <a:pt x="3523731" y="8211838"/>
                </a:lnTo>
                <a:lnTo>
                  <a:pt x="3511098" y="8262268"/>
                </a:lnTo>
                <a:lnTo>
                  <a:pt x="3493549" y="8311301"/>
                </a:lnTo>
                <a:lnTo>
                  <a:pt x="3471330" y="8358274"/>
                </a:lnTo>
                <a:lnTo>
                  <a:pt x="3444581" y="8402900"/>
                </a:lnTo>
                <a:lnTo>
                  <a:pt x="3413599" y="8444677"/>
                </a:lnTo>
                <a:lnTo>
                  <a:pt x="3378650" y="8483234"/>
                </a:lnTo>
                <a:lnTo>
                  <a:pt x="3340119" y="8518155"/>
                </a:lnTo>
                <a:lnTo>
                  <a:pt x="3298271" y="8549185"/>
                </a:lnTo>
                <a:lnTo>
                  <a:pt x="3253716" y="8575888"/>
                </a:lnTo>
                <a:lnTo>
                  <a:pt x="3206647" y="8598146"/>
                </a:lnTo>
                <a:lnTo>
                  <a:pt x="3157408" y="8615743"/>
                </a:lnTo>
                <a:lnTo>
                  <a:pt x="3107249" y="8628294"/>
                </a:lnTo>
                <a:lnTo>
                  <a:pt x="3055792" y="8635928"/>
                </a:lnTo>
                <a:lnTo>
                  <a:pt x="3003835" y="8638479"/>
                </a:lnTo>
                <a:close/>
              </a:path>
            </a:pathLst>
          </a:custGeom>
          <a:solidFill>
            <a:srgbClr val="FFC000">
              <a:alpha val="9999"/>
            </a:srgbClr>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7145" rIns="0" bIns="0" rtlCol="0">
            <a:spAutoFit/>
          </a:bodyPr>
          <a:lstStyle/>
          <a:p>
            <a:pPr marL="2068830">
              <a:lnSpc>
                <a:spcPct val="100000"/>
              </a:lnSpc>
              <a:spcBef>
                <a:spcPts val="135"/>
              </a:spcBef>
            </a:pPr>
            <a:r>
              <a:rPr dirty="0"/>
              <a:t>Salariés</a:t>
            </a:r>
            <a:r>
              <a:rPr spc="110" dirty="0"/>
              <a:t> </a:t>
            </a:r>
            <a:r>
              <a:rPr spc="-10" dirty="0"/>
              <a:t>suivis</a:t>
            </a:r>
          </a:p>
        </p:txBody>
      </p:sp>
      <p:sp>
        <p:nvSpPr>
          <p:cNvPr id="11" name="object 11"/>
          <p:cNvSpPr txBox="1"/>
          <p:nvPr/>
        </p:nvSpPr>
        <p:spPr>
          <a:xfrm>
            <a:off x="16433782" y="4765970"/>
            <a:ext cx="3016250" cy="1454150"/>
          </a:xfrm>
          <a:prstGeom prst="rect">
            <a:avLst/>
          </a:prstGeom>
        </p:spPr>
        <p:txBody>
          <a:bodyPr vert="horz" wrap="square" lIns="0" tIns="250825" rIns="0" bIns="0" rtlCol="0">
            <a:spAutoFit/>
          </a:bodyPr>
          <a:lstStyle/>
          <a:p>
            <a:pPr marL="57150" algn="ctr">
              <a:lnSpc>
                <a:spcPct val="100000"/>
              </a:lnSpc>
              <a:spcBef>
                <a:spcPts val="1975"/>
              </a:spcBef>
            </a:pPr>
            <a:r>
              <a:rPr sz="3600" spc="-25" dirty="0">
                <a:latin typeface="Segoe UI"/>
                <a:cs typeface="Segoe UI"/>
              </a:rPr>
              <a:t>78</a:t>
            </a:r>
            <a:endParaRPr sz="3600">
              <a:latin typeface="Segoe UI"/>
              <a:cs typeface="Segoe UI"/>
            </a:endParaRPr>
          </a:p>
          <a:p>
            <a:pPr marL="12700" marR="5080" algn="ctr">
              <a:lnSpc>
                <a:spcPct val="112400"/>
              </a:lnSpc>
              <a:spcBef>
                <a:spcPts val="600"/>
              </a:spcBef>
            </a:pPr>
            <a:r>
              <a:rPr sz="1650" dirty="0">
                <a:latin typeface="Segoe UI"/>
                <a:cs typeface="Segoe UI"/>
              </a:rPr>
              <a:t>salariés</a:t>
            </a:r>
            <a:r>
              <a:rPr sz="1650" spc="-55" dirty="0">
                <a:latin typeface="Segoe UI"/>
                <a:cs typeface="Segoe UI"/>
              </a:rPr>
              <a:t> </a:t>
            </a:r>
            <a:r>
              <a:rPr sz="1650" dirty="0">
                <a:latin typeface="Segoe UI"/>
                <a:cs typeface="Segoe UI"/>
              </a:rPr>
              <a:t>de</a:t>
            </a:r>
            <a:r>
              <a:rPr sz="1650" spc="-55" dirty="0">
                <a:latin typeface="Segoe UI"/>
                <a:cs typeface="Segoe UI"/>
              </a:rPr>
              <a:t> </a:t>
            </a:r>
            <a:r>
              <a:rPr sz="1650" dirty="0">
                <a:latin typeface="Segoe UI"/>
                <a:cs typeface="Segoe UI"/>
              </a:rPr>
              <a:t>particulier</a:t>
            </a:r>
            <a:r>
              <a:rPr sz="1650" spc="-50" dirty="0">
                <a:latin typeface="Segoe UI"/>
                <a:cs typeface="Segoe UI"/>
              </a:rPr>
              <a:t> </a:t>
            </a:r>
            <a:r>
              <a:rPr sz="1650" spc="-10" dirty="0">
                <a:latin typeface="Segoe UI"/>
                <a:cs typeface="Segoe UI"/>
              </a:rPr>
              <a:t>employeur suivis</a:t>
            </a:r>
            <a:endParaRPr sz="1650">
              <a:latin typeface="Segoe UI"/>
              <a:cs typeface="Segoe UI"/>
            </a:endParaRPr>
          </a:p>
        </p:txBody>
      </p:sp>
      <p:sp>
        <p:nvSpPr>
          <p:cNvPr id="12" name="object 12"/>
          <p:cNvSpPr txBox="1"/>
          <p:nvPr/>
        </p:nvSpPr>
        <p:spPr>
          <a:xfrm>
            <a:off x="16576244" y="6807791"/>
            <a:ext cx="2700020" cy="1454150"/>
          </a:xfrm>
          <a:prstGeom prst="rect">
            <a:avLst/>
          </a:prstGeom>
        </p:spPr>
        <p:txBody>
          <a:bodyPr vert="horz" wrap="square" lIns="0" tIns="250825" rIns="0" bIns="0" rtlCol="0">
            <a:spAutoFit/>
          </a:bodyPr>
          <a:lstStyle/>
          <a:p>
            <a:pPr marL="57150" algn="ctr">
              <a:lnSpc>
                <a:spcPct val="100000"/>
              </a:lnSpc>
              <a:spcBef>
                <a:spcPts val="1975"/>
              </a:spcBef>
            </a:pPr>
            <a:r>
              <a:rPr sz="3600" dirty="0">
                <a:latin typeface="Segoe UI"/>
                <a:cs typeface="Segoe UI"/>
              </a:rPr>
              <a:t>4</a:t>
            </a:r>
            <a:r>
              <a:rPr sz="3600" spc="5" dirty="0">
                <a:latin typeface="Segoe UI"/>
                <a:cs typeface="Segoe UI"/>
              </a:rPr>
              <a:t> </a:t>
            </a:r>
            <a:r>
              <a:rPr sz="3600" spc="-25" dirty="0">
                <a:latin typeface="Segoe UI"/>
                <a:cs typeface="Segoe UI"/>
              </a:rPr>
              <a:t>236</a:t>
            </a:r>
            <a:endParaRPr sz="3600">
              <a:latin typeface="Segoe UI"/>
              <a:cs typeface="Segoe UI"/>
            </a:endParaRPr>
          </a:p>
          <a:p>
            <a:pPr marL="12700" marR="5080" algn="ctr">
              <a:lnSpc>
                <a:spcPct val="112400"/>
              </a:lnSpc>
              <a:spcBef>
                <a:spcPts val="600"/>
              </a:spcBef>
            </a:pPr>
            <a:r>
              <a:rPr sz="1650" dirty="0">
                <a:latin typeface="Segoe UI"/>
                <a:cs typeface="Segoe UI"/>
              </a:rPr>
              <a:t>salariés</a:t>
            </a:r>
            <a:r>
              <a:rPr sz="1650" spc="-55" dirty="0">
                <a:latin typeface="Segoe UI"/>
                <a:cs typeface="Segoe UI"/>
              </a:rPr>
              <a:t> </a:t>
            </a:r>
            <a:r>
              <a:rPr sz="1650" dirty="0">
                <a:latin typeface="Segoe UI"/>
                <a:cs typeface="Segoe UI"/>
              </a:rPr>
              <a:t>de</a:t>
            </a:r>
            <a:r>
              <a:rPr sz="1650" spc="-55" dirty="0">
                <a:latin typeface="Segoe UI"/>
                <a:cs typeface="Segoe UI"/>
              </a:rPr>
              <a:t> </a:t>
            </a:r>
            <a:r>
              <a:rPr sz="1650" dirty="0">
                <a:latin typeface="Segoe UI"/>
                <a:cs typeface="Segoe UI"/>
              </a:rPr>
              <a:t>travailleur</a:t>
            </a:r>
            <a:r>
              <a:rPr sz="1650" spc="-50" dirty="0">
                <a:latin typeface="Segoe UI"/>
                <a:cs typeface="Segoe UI"/>
              </a:rPr>
              <a:t> </a:t>
            </a:r>
            <a:r>
              <a:rPr sz="1650" spc="-10" dirty="0">
                <a:latin typeface="Segoe UI"/>
                <a:cs typeface="Segoe UI"/>
              </a:rPr>
              <a:t>éloigné suivis</a:t>
            </a:r>
            <a:endParaRPr sz="1650">
              <a:latin typeface="Segoe UI"/>
              <a:cs typeface="Segoe UI"/>
            </a:endParaRPr>
          </a:p>
        </p:txBody>
      </p:sp>
      <p:sp>
        <p:nvSpPr>
          <p:cNvPr id="13" name="object 13"/>
          <p:cNvSpPr txBox="1"/>
          <p:nvPr/>
        </p:nvSpPr>
        <p:spPr>
          <a:xfrm>
            <a:off x="16566918" y="8833908"/>
            <a:ext cx="2749550" cy="1454150"/>
          </a:xfrm>
          <a:prstGeom prst="rect">
            <a:avLst/>
          </a:prstGeom>
        </p:spPr>
        <p:txBody>
          <a:bodyPr vert="horz" wrap="square" lIns="0" tIns="250825" rIns="0" bIns="0" rtlCol="0">
            <a:spAutoFit/>
          </a:bodyPr>
          <a:lstStyle/>
          <a:p>
            <a:pPr marL="57150" algn="ctr">
              <a:lnSpc>
                <a:spcPct val="100000"/>
              </a:lnSpc>
              <a:spcBef>
                <a:spcPts val="1975"/>
              </a:spcBef>
            </a:pPr>
            <a:r>
              <a:rPr sz="3600" spc="10" dirty="0">
                <a:latin typeface="Segoe UI"/>
                <a:cs typeface="Segoe UI"/>
              </a:rPr>
              <a:t>7</a:t>
            </a:r>
            <a:endParaRPr sz="3600">
              <a:latin typeface="Segoe UI"/>
              <a:cs typeface="Segoe UI"/>
            </a:endParaRPr>
          </a:p>
          <a:p>
            <a:pPr marL="12700" marR="5080" algn="ctr">
              <a:lnSpc>
                <a:spcPct val="112400"/>
              </a:lnSpc>
              <a:spcBef>
                <a:spcPts val="600"/>
              </a:spcBef>
            </a:pPr>
            <a:r>
              <a:rPr sz="1650" dirty="0">
                <a:latin typeface="Segoe UI"/>
                <a:cs typeface="Segoe UI"/>
              </a:rPr>
              <a:t>salariés</a:t>
            </a:r>
            <a:r>
              <a:rPr sz="1650" spc="-55" dirty="0">
                <a:latin typeface="Segoe UI"/>
                <a:cs typeface="Segoe UI"/>
              </a:rPr>
              <a:t> </a:t>
            </a:r>
            <a:r>
              <a:rPr sz="1650" dirty="0">
                <a:latin typeface="Segoe UI"/>
                <a:cs typeface="Segoe UI"/>
              </a:rPr>
              <a:t>de</a:t>
            </a:r>
            <a:r>
              <a:rPr sz="1650" spc="-55" dirty="0">
                <a:latin typeface="Segoe UI"/>
                <a:cs typeface="Segoe UI"/>
              </a:rPr>
              <a:t> </a:t>
            </a:r>
            <a:r>
              <a:rPr sz="1650" dirty="0">
                <a:latin typeface="Segoe UI"/>
                <a:cs typeface="Segoe UI"/>
              </a:rPr>
              <a:t>travailleur</a:t>
            </a:r>
            <a:r>
              <a:rPr sz="1650" spc="-50" dirty="0">
                <a:latin typeface="Segoe UI"/>
                <a:cs typeface="Segoe UI"/>
              </a:rPr>
              <a:t> </a:t>
            </a:r>
            <a:r>
              <a:rPr sz="1650" spc="-10" dirty="0">
                <a:latin typeface="Segoe UI"/>
                <a:cs typeface="Segoe UI"/>
              </a:rPr>
              <a:t>détaché suivis</a:t>
            </a:r>
            <a:endParaRPr sz="1650">
              <a:latin typeface="Segoe UI"/>
              <a:cs typeface="Segoe UI"/>
            </a:endParaRPr>
          </a:p>
        </p:txBody>
      </p:sp>
      <p:sp>
        <p:nvSpPr>
          <p:cNvPr id="14" name="object 14"/>
          <p:cNvSpPr txBox="1"/>
          <p:nvPr/>
        </p:nvSpPr>
        <p:spPr>
          <a:xfrm>
            <a:off x="1017439" y="3585376"/>
            <a:ext cx="2186940" cy="1454150"/>
          </a:xfrm>
          <a:prstGeom prst="rect">
            <a:avLst/>
          </a:prstGeom>
        </p:spPr>
        <p:txBody>
          <a:bodyPr vert="horz" wrap="square" lIns="0" tIns="250825" rIns="0" bIns="0" rtlCol="0">
            <a:spAutoFit/>
          </a:bodyPr>
          <a:lstStyle/>
          <a:p>
            <a:pPr marL="57150" algn="ctr">
              <a:lnSpc>
                <a:spcPct val="100000"/>
              </a:lnSpc>
              <a:spcBef>
                <a:spcPts val="1975"/>
              </a:spcBef>
            </a:pPr>
            <a:r>
              <a:rPr sz="3600" dirty="0">
                <a:latin typeface="Segoe UI"/>
                <a:cs typeface="Segoe UI"/>
              </a:rPr>
              <a:t>18</a:t>
            </a:r>
            <a:r>
              <a:rPr sz="3600" spc="5" dirty="0">
                <a:latin typeface="Segoe UI"/>
                <a:cs typeface="Segoe UI"/>
              </a:rPr>
              <a:t> </a:t>
            </a:r>
            <a:r>
              <a:rPr sz="3600" spc="-25" dirty="0">
                <a:latin typeface="Segoe UI"/>
                <a:cs typeface="Segoe UI"/>
              </a:rPr>
              <a:t>095</a:t>
            </a:r>
            <a:endParaRPr sz="3600">
              <a:latin typeface="Segoe UI"/>
              <a:cs typeface="Segoe UI"/>
            </a:endParaRPr>
          </a:p>
          <a:p>
            <a:pPr marL="12700" marR="5080" algn="ctr">
              <a:lnSpc>
                <a:spcPct val="112400"/>
              </a:lnSpc>
              <a:spcBef>
                <a:spcPts val="600"/>
              </a:spcBef>
            </a:pPr>
            <a:r>
              <a:rPr sz="1650" dirty="0">
                <a:latin typeface="Segoe UI"/>
                <a:cs typeface="Segoe UI"/>
              </a:rPr>
              <a:t>multi</a:t>
            </a:r>
            <a:r>
              <a:rPr sz="1650" spc="-70" dirty="0">
                <a:latin typeface="Segoe UI"/>
                <a:cs typeface="Segoe UI"/>
              </a:rPr>
              <a:t> </a:t>
            </a:r>
            <a:r>
              <a:rPr sz="1650" dirty="0">
                <a:latin typeface="Segoe UI"/>
                <a:cs typeface="Segoe UI"/>
              </a:rPr>
              <a:t>employeurs</a:t>
            </a:r>
            <a:r>
              <a:rPr sz="1650" spc="-65" dirty="0">
                <a:latin typeface="Segoe UI"/>
                <a:cs typeface="Segoe UI"/>
              </a:rPr>
              <a:t> </a:t>
            </a:r>
            <a:r>
              <a:rPr sz="1650" spc="-10" dirty="0">
                <a:latin typeface="Segoe UI"/>
                <a:cs typeface="Segoe UI"/>
              </a:rPr>
              <a:t>suivis </a:t>
            </a:r>
            <a:r>
              <a:rPr sz="1650" dirty="0">
                <a:latin typeface="Segoe UI"/>
                <a:cs typeface="Segoe UI"/>
              </a:rPr>
              <a:t>en</a:t>
            </a:r>
            <a:r>
              <a:rPr sz="1650" spc="-40" dirty="0">
                <a:latin typeface="Segoe UI"/>
                <a:cs typeface="Segoe UI"/>
              </a:rPr>
              <a:t> </a:t>
            </a:r>
            <a:r>
              <a:rPr sz="1650" dirty="0">
                <a:latin typeface="Segoe UI"/>
                <a:cs typeface="Segoe UI"/>
              </a:rPr>
              <a:t>début</a:t>
            </a:r>
            <a:r>
              <a:rPr sz="1650" spc="-35" dirty="0">
                <a:latin typeface="Segoe UI"/>
                <a:cs typeface="Segoe UI"/>
              </a:rPr>
              <a:t> </a:t>
            </a:r>
            <a:r>
              <a:rPr sz="1650" spc="-10" dirty="0">
                <a:latin typeface="Segoe UI"/>
                <a:cs typeface="Segoe UI"/>
              </a:rPr>
              <a:t>d'année</a:t>
            </a:r>
            <a:endParaRPr sz="1650">
              <a:latin typeface="Segoe UI"/>
              <a:cs typeface="Segoe UI"/>
            </a:endParaRPr>
          </a:p>
        </p:txBody>
      </p:sp>
      <p:sp>
        <p:nvSpPr>
          <p:cNvPr id="18" name="object 18"/>
          <p:cNvSpPr txBox="1"/>
          <p:nvPr/>
        </p:nvSpPr>
        <p:spPr>
          <a:xfrm>
            <a:off x="16833189" y="2890102"/>
            <a:ext cx="2346325" cy="654050"/>
          </a:xfrm>
          <a:prstGeom prst="rect">
            <a:avLst/>
          </a:prstGeom>
        </p:spPr>
        <p:txBody>
          <a:bodyPr vert="horz" wrap="square" lIns="0" tIns="12065" rIns="0" bIns="0" rtlCol="0">
            <a:spAutoFit/>
          </a:bodyPr>
          <a:lstStyle/>
          <a:p>
            <a:pPr marL="248285" marR="5080" indent="-236220">
              <a:lnSpc>
                <a:spcPct val="114500"/>
              </a:lnSpc>
              <a:spcBef>
                <a:spcPts val="95"/>
              </a:spcBef>
            </a:pPr>
            <a:r>
              <a:rPr sz="1800" b="1" dirty="0">
                <a:solidFill>
                  <a:srgbClr val="252423"/>
                </a:solidFill>
                <a:latin typeface="Segoe UI"/>
                <a:cs typeface="Segoe UI"/>
              </a:rPr>
              <a:t>Calculé</a:t>
            </a:r>
            <a:r>
              <a:rPr sz="1800" b="1" spc="-5" dirty="0">
                <a:solidFill>
                  <a:srgbClr val="252423"/>
                </a:solidFill>
                <a:latin typeface="Segoe UI"/>
                <a:cs typeface="Segoe UI"/>
              </a:rPr>
              <a:t> </a:t>
            </a:r>
            <a:r>
              <a:rPr sz="1800" b="1" dirty="0">
                <a:solidFill>
                  <a:srgbClr val="252423"/>
                </a:solidFill>
                <a:latin typeface="Segoe UI"/>
                <a:cs typeface="Segoe UI"/>
              </a:rPr>
              <a:t>sur</a:t>
            </a:r>
            <a:r>
              <a:rPr sz="1800" b="1" spc="-5" dirty="0">
                <a:solidFill>
                  <a:srgbClr val="252423"/>
                </a:solidFill>
                <a:latin typeface="Segoe UI"/>
                <a:cs typeface="Segoe UI"/>
              </a:rPr>
              <a:t> </a:t>
            </a:r>
            <a:r>
              <a:rPr sz="1800" b="1" dirty="0">
                <a:solidFill>
                  <a:srgbClr val="252423"/>
                </a:solidFill>
                <a:latin typeface="Segoe UI"/>
                <a:cs typeface="Segoe UI"/>
              </a:rPr>
              <a:t>la</a:t>
            </a:r>
            <a:r>
              <a:rPr sz="1800" b="1" spc="-5" dirty="0">
                <a:solidFill>
                  <a:srgbClr val="252423"/>
                </a:solidFill>
                <a:latin typeface="Segoe UI"/>
                <a:cs typeface="Segoe UI"/>
              </a:rPr>
              <a:t> </a:t>
            </a:r>
            <a:r>
              <a:rPr sz="1800" b="1" dirty="0">
                <a:solidFill>
                  <a:srgbClr val="252423"/>
                </a:solidFill>
                <a:latin typeface="Segoe UI"/>
                <a:cs typeface="Segoe UI"/>
              </a:rPr>
              <a:t>base</a:t>
            </a:r>
            <a:r>
              <a:rPr sz="1800" b="1" spc="-5" dirty="0">
                <a:solidFill>
                  <a:srgbClr val="252423"/>
                </a:solidFill>
                <a:latin typeface="Segoe UI"/>
                <a:cs typeface="Segoe UI"/>
              </a:rPr>
              <a:t> </a:t>
            </a:r>
            <a:r>
              <a:rPr sz="1800" b="1" spc="-25" dirty="0">
                <a:solidFill>
                  <a:srgbClr val="252423"/>
                </a:solidFill>
                <a:latin typeface="Segoe UI"/>
                <a:cs typeface="Segoe UI"/>
              </a:rPr>
              <a:t>du </a:t>
            </a:r>
            <a:r>
              <a:rPr sz="1800" b="1" dirty="0">
                <a:solidFill>
                  <a:srgbClr val="252423"/>
                </a:solidFill>
                <a:latin typeface="Segoe UI"/>
                <a:cs typeface="Segoe UI"/>
              </a:rPr>
              <a:t>type </a:t>
            </a:r>
            <a:r>
              <a:rPr sz="1800" b="1" spc="-10" dirty="0">
                <a:solidFill>
                  <a:srgbClr val="252423"/>
                </a:solidFill>
                <a:latin typeface="Segoe UI"/>
                <a:cs typeface="Segoe UI"/>
              </a:rPr>
              <a:t>d'entreprise</a:t>
            </a:r>
            <a:endParaRPr sz="1800">
              <a:latin typeface="Segoe UI"/>
              <a:cs typeface="Segoe UI"/>
            </a:endParaRPr>
          </a:p>
        </p:txBody>
      </p:sp>
      <p:sp>
        <p:nvSpPr>
          <p:cNvPr id="19" name="object 19"/>
          <p:cNvSpPr/>
          <p:nvPr/>
        </p:nvSpPr>
        <p:spPr>
          <a:xfrm>
            <a:off x="775442" y="1663070"/>
            <a:ext cx="2748915" cy="659765"/>
          </a:xfrm>
          <a:custGeom>
            <a:avLst/>
            <a:gdLst/>
            <a:ahLst/>
            <a:cxnLst/>
            <a:rect l="l" t="t" r="r" b="b"/>
            <a:pathLst>
              <a:path w="2748915" h="659764">
                <a:moveTo>
                  <a:pt x="2686227" y="659665"/>
                </a:moveTo>
                <a:lnTo>
                  <a:pt x="69111" y="659665"/>
                </a:lnTo>
                <a:lnTo>
                  <a:pt x="61514" y="656938"/>
                </a:lnTo>
                <a:lnTo>
                  <a:pt x="29177" y="635320"/>
                </a:lnTo>
                <a:lnTo>
                  <a:pt x="7573" y="602967"/>
                </a:lnTo>
                <a:lnTo>
                  <a:pt x="0" y="564854"/>
                </a:lnTo>
                <a:lnTo>
                  <a:pt x="0" y="99680"/>
                </a:lnTo>
                <a:lnTo>
                  <a:pt x="7599" y="61505"/>
                </a:lnTo>
                <a:lnTo>
                  <a:pt x="29196" y="29195"/>
                </a:lnTo>
                <a:lnTo>
                  <a:pt x="61534" y="7587"/>
                </a:lnTo>
                <a:lnTo>
                  <a:pt x="99679" y="0"/>
                </a:lnTo>
                <a:lnTo>
                  <a:pt x="2655661" y="0"/>
                </a:lnTo>
                <a:lnTo>
                  <a:pt x="2665480" y="474"/>
                </a:lnTo>
                <a:lnTo>
                  <a:pt x="2702696" y="11783"/>
                </a:lnTo>
                <a:lnTo>
                  <a:pt x="2732752" y="36474"/>
                </a:lnTo>
                <a:lnTo>
                  <a:pt x="2748607" y="63914"/>
                </a:lnTo>
                <a:lnTo>
                  <a:pt x="2748607" y="600620"/>
                </a:lnTo>
                <a:lnTo>
                  <a:pt x="2726143" y="635338"/>
                </a:lnTo>
                <a:lnTo>
                  <a:pt x="2693805" y="656946"/>
                </a:lnTo>
                <a:lnTo>
                  <a:pt x="2686227" y="659665"/>
                </a:lnTo>
                <a:close/>
              </a:path>
            </a:pathLst>
          </a:custGeom>
          <a:solidFill>
            <a:schemeClr val="accent5">
              <a:lumMod val="60000"/>
              <a:lumOff val="40000"/>
              <a:alpha val="29998"/>
            </a:schemeClr>
          </a:solidFill>
        </p:spPr>
        <p:txBody>
          <a:bodyPr wrap="square" lIns="0" tIns="0" rIns="0" bIns="0" rtlCol="0"/>
          <a:lstStyle/>
          <a:p>
            <a:endParaRPr/>
          </a:p>
        </p:txBody>
      </p:sp>
      <p:sp>
        <p:nvSpPr>
          <p:cNvPr id="20" name="object 20"/>
          <p:cNvSpPr txBox="1"/>
          <p:nvPr/>
        </p:nvSpPr>
        <p:spPr>
          <a:xfrm>
            <a:off x="1116723" y="1787205"/>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01/01/2023</a:t>
            </a:r>
            <a:endParaRPr sz="2300">
              <a:latin typeface="Segoe UI"/>
              <a:cs typeface="Segoe UI"/>
            </a:endParaRPr>
          </a:p>
        </p:txBody>
      </p:sp>
      <p:sp>
        <p:nvSpPr>
          <p:cNvPr id="21" name="object 21"/>
          <p:cNvSpPr/>
          <p:nvPr/>
        </p:nvSpPr>
        <p:spPr>
          <a:xfrm>
            <a:off x="14708825" y="1576138"/>
            <a:ext cx="2748915" cy="659765"/>
          </a:xfrm>
          <a:custGeom>
            <a:avLst/>
            <a:gdLst/>
            <a:ahLst/>
            <a:cxnLst/>
            <a:rect l="l" t="t" r="r" b="b"/>
            <a:pathLst>
              <a:path w="2748915" h="659764">
                <a:moveTo>
                  <a:pt x="2686228" y="659665"/>
                </a:moveTo>
                <a:lnTo>
                  <a:pt x="69112" y="659665"/>
                </a:lnTo>
                <a:lnTo>
                  <a:pt x="61527" y="656943"/>
                </a:lnTo>
                <a:lnTo>
                  <a:pt x="29189" y="635332"/>
                </a:lnTo>
                <a:lnTo>
                  <a:pt x="7583" y="602991"/>
                </a:lnTo>
                <a:lnTo>
                  <a:pt x="0" y="564854"/>
                </a:lnTo>
                <a:lnTo>
                  <a:pt x="0" y="99680"/>
                </a:lnTo>
                <a:lnTo>
                  <a:pt x="7587" y="61533"/>
                </a:lnTo>
                <a:lnTo>
                  <a:pt x="29195" y="29195"/>
                </a:lnTo>
                <a:lnTo>
                  <a:pt x="61534" y="7587"/>
                </a:lnTo>
                <a:lnTo>
                  <a:pt x="99680" y="0"/>
                </a:lnTo>
                <a:lnTo>
                  <a:pt x="2655661" y="0"/>
                </a:lnTo>
                <a:lnTo>
                  <a:pt x="2665480" y="474"/>
                </a:lnTo>
                <a:lnTo>
                  <a:pt x="2702697" y="11783"/>
                </a:lnTo>
                <a:lnTo>
                  <a:pt x="2732753" y="36474"/>
                </a:lnTo>
                <a:lnTo>
                  <a:pt x="2748607" y="63914"/>
                </a:lnTo>
                <a:lnTo>
                  <a:pt x="2748607" y="600620"/>
                </a:lnTo>
                <a:lnTo>
                  <a:pt x="2726140" y="635343"/>
                </a:lnTo>
                <a:lnTo>
                  <a:pt x="2693799" y="656949"/>
                </a:lnTo>
                <a:lnTo>
                  <a:pt x="2686228" y="659665"/>
                </a:lnTo>
                <a:close/>
              </a:path>
            </a:pathLst>
          </a:custGeom>
          <a:solidFill>
            <a:schemeClr val="accent5">
              <a:lumMod val="60000"/>
              <a:lumOff val="40000"/>
              <a:alpha val="29998"/>
            </a:schemeClr>
          </a:solidFill>
        </p:spPr>
        <p:txBody>
          <a:bodyPr wrap="square" lIns="0" tIns="0" rIns="0" bIns="0" rtlCol="0"/>
          <a:lstStyle/>
          <a:p>
            <a:endParaRPr/>
          </a:p>
        </p:txBody>
      </p:sp>
      <p:sp>
        <p:nvSpPr>
          <p:cNvPr id="22" name="object 22"/>
          <p:cNvSpPr txBox="1"/>
          <p:nvPr/>
        </p:nvSpPr>
        <p:spPr>
          <a:xfrm>
            <a:off x="15142647" y="1699121"/>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31/12/2023</a:t>
            </a:r>
            <a:endParaRPr sz="2300" dirty="0">
              <a:latin typeface="Segoe UI"/>
              <a:cs typeface="Segoe UI"/>
            </a:endParaRPr>
          </a:p>
        </p:txBody>
      </p:sp>
      <p:sp>
        <p:nvSpPr>
          <p:cNvPr id="23" name="object 23"/>
          <p:cNvSpPr/>
          <p:nvPr/>
        </p:nvSpPr>
        <p:spPr>
          <a:xfrm>
            <a:off x="4775446" y="2632229"/>
            <a:ext cx="3534410" cy="8638540"/>
          </a:xfrm>
          <a:custGeom>
            <a:avLst/>
            <a:gdLst/>
            <a:ahLst/>
            <a:cxnLst/>
            <a:rect l="l" t="t" r="r" b="b"/>
            <a:pathLst>
              <a:path w="3534409" h="8638540">
                <a:moveTo>
                  <a:pt x="3003834" y="8638479"/>
                </a:moveTo>
                <a:lnTo>
                  <a:pt x="530088" y="8638479"/>
                </a:lnTo>
                <a:lnTo>
                  <a:pt x="503855" y="8637828"/>
                </a:lnTo>
                <a:lnTo>
                  <a:pt x="452256" y="8632735"/>
                </a:lnTo>
                <a:lnTo>
                  <a:pt x="401143" y="8622557"/>
                </a:lnTo>
                <a:lnTo>
                  <a:pt x="351394" y="8607451"/>
                </a:lnTo>
                <a:lnTo>
                  <a:pt x="303236" y="8587484"/>
                </a:lnTo>
                <a:lnTo>
                  <a:pt x="257485" y="8563013"/>
                </a:lnTo>
                <a:lnTo>
                  <a:pt x="214119" y="8534014"/>
                </a:lnTo>
                <a:lnTo>
                  <a:pt x="174001" y="8501067"/>
                </a:lnTo>
                <a:lnTo>
                  <a:pt x="137145" y="8464182"/>
                </a:lnTo>
                <a:lnTo>
                  <a:pt x="104232" y="8424048"/>
                </a:lnTo>
                <a:lnTo>
                  <a:pt x="75254" y="8380635"/>
                </a:lnTo>
                <a:lnTo>
                  <a:pt x="50807" y="8334845"/>
                </a:lnTo>
                <a:lnTo>
                  <a:pt x="30986" y="8286973"/>
                </a:lnTo>
                <a:lnTo>
                  <a:pt x="15832" y="8236967"/>
                </a:lnTo>
                <a:lnTo>
                  <a:pt x="5737" y="8186171"/>
                </a:lnTo>
                <a:lnTo>
                  <a:pt x="629" y="8134166"/>
                </a:lnTo>
                <a:lnTo>
                  <a:pt x="0" y="8108391"/>
                </a:lnTo>
                <a:lnTo>
                  <a:pt x="0" y="530088"/>
                </a:lnTo>
                <a:lnTo>
                  <a:pt x="2552" y="478130"/>
                </a:lnTo>
                <a:lnTo>
                  <a:pt x="10195" y="426627"/>
                </a:lnTo>
                <a:lnTo>
                  <a:pt x="22825" y="376211"/>
                </a:lnTo>
                <a:lnTo>
                  <a:pt x="40351" y="327231"/>
                </a:lnTo>
                <a:lnTo>
                  <a:pt x="62592" y="280206"/>
                </a:lnTo>
                <a:lnTo>
                  <a:pt x="89354" y="235559"/>
                </a:lnTo>
                <a:lnTo>
                  <a:pt x="120324" y="193803"/>
                </a:lnTo>
                <a:lnTo>
                  <a:pt x="155272" y="155246"/>
                </a:lnTo>
                <a:lnTo>
                  <a:pt x="193803" y="120324"/>
                </a:lnTo>
                <a:lnTo>
                  <a:pt x="235642" y="89299"/>
                </a:lnTo>
                <a:lnTo>
                  <a:pt x="280206" y="62592"/>
                </a:lnTo>
                <a:lnTo>
                  <a:pt x="327248" y="40344"/>
                </a:lnTo>
                <a:lnTo>
                  <a:pt x="376211" y="22825"/>
                </a:lnTo>
                <a:lnTo>
                  <a:pt x="426703" y="10179"/>
                </a:lnTo>
                <a:lnTo>
                  <a:pt x="478130" y="2552"/>
                </a:lnTo>
                <a:lnTo>
                  <a:pt x="530088" y="0"/>
                </a:lnTo>
                <a:lnTo>
                  <a:pt x="3003846" y="0"/>
                </a:lnTo>
                <a:lnTo>
                  <a:pt x="3055793" y="2552"/>
                </a:lnTo>
                <a:lnTo>
                  <a:pt x="3107250" y="10185"/>
                </a:lnTo>
                <a:lnTo>
                  <a:pt x="3157711" y="22825"/>
                </a:lnTo>
                <a:lnTo>
                  <a:pt x="3206689" y="40350"/>
                </a:lnTo>
                <a:lnTo>
                  <a:pt x="3253717" y="62592"/>
                </a:lnTo>
                <a:lnTo>
                  <a:pt x="3298334" y="89335"/>
                </a:lnTo>
                <a:lnTo>
                  <a:pt x="3340119" y="120324"/>
                </a:lnTo>
                <a:lnTo>
                  <a:pt x="3378662" y="155258"/>
                </a:lnTo>
                <a:lnTo>
                  <a:pt x="3413599" y="193803"/>
                </a:lnTo>
                <a:lnTo>
                  <a:pt x="3444586" y="235586"/>
                </a:lnTo>
                <a:lnTo>
                  <a:pt x="3471331" y="280206"/>
                </a:lnTo>
                <a:lnTo>
                  <a:pt x="3493570" y="327232"/>
                </a:lnTo>
                <a:lnTo>
                  <a:pt x="3511179" y="376491"/>
                </a:lnTo>
                <a:lnTo>
                  <a:pt x="3523736" y="426672"/>
                </a:lnTo>
                <a:lnTo>
                  <a:pt x="3531371" y="478130"/>
                </a:lnTo>
                <a:lnTo>
                  <a:pt x="3533923" y="530088"/>
                </a:lnTo>
                <a:lnTo>
                  <a:pt x="3533923" y="8108391"/>
                </a:lnTo>
                <a:lnTo>
                  <a:pt x="3531371" y="8160348"/>
                </a:lnTo>
                <a:lnTo>
                  <a:pt x="3523737" y="8211806"/>
                </a:lnTo>
                <a:lnTo>
                  <a:pt x="3511098" y="8262268"/>
                </a:lnTo>
                <a:lnTo>
                  <a:pt x="3493564" y="8311266"/>
                </a:lnTo>
                <a:lnTo>
                  <a:pt x="3471330" y="8358274"/>
                </a:lnTo>
                <a:lnTo>
                  <a:pt x="3444587" y="8402892"/>
                </a:lnTo>
                <a:lnTo>
                  <a:pt x="3413599" y="8444677"/>
                </a:lnTo>
                <a:lnTo>
                  <a:pt x="3378644" y="8483240"/>
                </a:lnTo>
                <a:lnTo>
                  <a:pt x="3340119" y="8518155"/>
                </a:lnTo>
                <a:lnTo>
                  <a:pt x="3298336" y="8549142"/>
                </a:lnTo>
                <a:lnTo>
                  <a:pt x="3253716" y="8575888"/>
                </a:lnTo>
                <a:lnTo>
                  <a:pt x="3206670" y="8598137"/>
                </a:lnTo>
                <a:lnTo>
                  <a:pt x="3157411" y="8615742"/>
                </a:lnTo>
                <a:lnTo>
                  <a:pt x="3107250" y="8628294"/>
                </a:lnTo>
                <a:lnTo>
                  <a:pt x="3055793" y="8635928"/>
                </a:lnTo>
                <a:lnTo>
                  <a:pt x="3003834" y="8638479"/>
                </a:lnTo>
                <a:close/>
              </a:path>
            </a:pathLst>
          </a:custGeom>
          <a:solidFill>
            <a:schemeClr val="accent6">
              <a:lumMod val="75000"/>
              <a:alpha val="9999"/>
            </a:schemeClr>
          </a:solidFill>
        </p:spPr>
        <p:txBody>
          <a:bodyPr wrap="square" lIns="0" tIns="0" rIns="0" bIns="0" rtlCol="0"/>
          <a:lstStyle/>
          <a:p>
            <a:endParaRPr/>
          </a:p>
        </p:txBody>
      </p:sp>
      <p:sp>
        <p:nvSpPr>
          <p:cNvPr id="24" name="object 24"/>
          <p:cNvSpPr/>
          <p:nvPr/>
        </p:nvSpPr>
        <p:spPr>
          <a:xfrm>
            <a:off x="8513552" y="2632229"/>
            <a:ext cx="3534410" cy="8638540"/>
          </a:xfrm>
          <a:custGeom>
            <a:avLst/>
            <a:gdLst/>
            <a:ahLst/>
            <a:cxnLst/>
            <a:rect l="l" t="t" r="r" b="b"/>
            <a:pathLst>
              <a:path w="3534409" h="8638540">
                <a:moveTo>
                  <a:pt x="3003834" y="8638479"/>
                </a:moveTo>
                <a:lnTo>
                  <a:pt x="530088" y="8638479"/>
                </a:lnTo>
                <a:lnTo>
                  <a:pt x="503859" y="8637828"/>
                </a:lnTo>
                <a:lnTo>
                  <a:pt x="452269" y="8632737"/>
                </a:lnTo>
                <a:lnTo>
                  <a:pt x="401148" y="8622558"/>
                </a:lnTo>
                <a:lnTo>
                  <a:pt x="351400" y="8607454"/>
                </a:lnTo>
                <a:lnTo>
                  <a:pt x="303240" y="8587486"/>
                </a:lnTo>
                <a:lnTo>
                  <a:pt x="257469" y="8563003"/>
                </a:lnTo>
                <a:lnTo>
                  <a:pt x="214086" y="8533989"/>
                </a:lnTo>
                <a:lnTo>
                  <a:pt x="173985" y="8501052"/>
                </a:lnTo>
                <a:lnTo>
                  <a:pt x="137136" y="8464173"/>
                </a:lnTo>
                <a:lnTo>
                  <a:pt x="104229" y="8424045"/>
                </a:lnTo>
                <a:lnTo>
                  <a:pt x="75269" y="8380660"/>
                </a:lnTo>
                <a:lnTo>
                  <a:pt x="50823" y="8334881"/>
                </a:lnTo>
                <a:lnTo>
                  <a:pt x="30882" y="8286672"/>
                </a:lnTo>
                <a:lnTo>
                  <a:pt x="15827" y="8236949"/>
                </a:lnTo>
                <a:lnTo>
                  <a:pt x="5737" y="8186171"/>
                </a:lnTo>
                <a:lnTo>
                  <a:pt x="628" y="8134134"/>
                </a:lnTo>
                <a:lnTo>
                  <a:pt x="0" y="8108391"/>
                </a:lnTo>
                <a:lnTo>
                  <a:pt x="0" y="530088"/>
                </a:lnTo>
                <a:lnTo>
                  <a:pt x="2552" y="478130"/>
                </a:lnTo>
                <a:lnTo>
                  <a:pt x="10207" y="426568"/>
                </a:lnTo>
                <a:lnTo>
                  <a:pt x="22825" y="376211"/>
                </a:lnTo>
                <a:lnTo>
                  <a:pt x="40361" y="327206"/>
                </a:lnTo>
                <a:lnTo>
                  <a:pt x="62592" y="280206"/>
                </a:lnTo>
                <a:lnTo>
                  <a:pt x="89354" y="235559"/>
                </a:lnTo>
                <a:lnTo>
                  <a:pt x="120324" y="193803"/>
                </a:lnTo>
                <a:lnTo>
                  <a:pt x="155272" y="155246"/>
                </a:lnTo>
                <a:lnTo>
                  <a:pt x="193803" y="120324"/>
                </a:lnTo>
                <a:lnTo>
                  <a:pt x="235596" y="89330"/>
                </a:lnTo>
                <a:lnTo>
                  <a:pt x="280206" y="62592"/>
                </a:lnTo>
                <a:lnTo>
                  <a:pt x="327248" y="40344"/>
                </a:lnTo>
                <a:lnTo>
                  <a:pt x="376211" y="22825"/>
                </a:lnTo>
                <a:lnTo>
                  <a:pt x="426703" y="10179"/>
                </a:lnTo>
                <a:lnTo>
                  <a:pt x="478130" y="2552"/>
                </a:lnTo>
                <a:lnTo>
                  <a:pt x="530088" y="0"/>
                </a:lnTo>
                <a:lnTo>
                  <a:pt x="3003846" y="0"/>
                </a:lnTo>
                <a:lnTo>
                  <a:pt x="3055793" y="2552"/>
                </a:lnTo>
                <a:lnTo>
                  <a:pt x="3107250" y="10185"/>
                </a:lnTo>
                <a:lnTo>
                  <a:pt x="3157711" y="22825"/>
                </a:lnTo>
                <a:lnTo>
                  <a:pt x="3206688" y="40350"/>
                </a:lnTo>
                <a:lnTo>
                  <a:pt x="3253717" y="62592"/>
                </a:lnTo>
                <a:lnTo>
                  <a:pt x="3298333" y="89335"/>
                </a:lnTo>
                <a:lnTo>
                  <a:pt x="3340119" y="120324"/>
                </a:lnTo>
                <a:lnTo>
                  <a:pt x="3378662" y="155258"/>
                </a:lnTo>
                <a:lnTo>
                  <a:pt x="3413599" y="193803"/>
                </a:lnTo>
                <a:lnTo>
                  <a:pt x="3444584" y="235586"/>
                </a:lnTo>
                <a:lnTo>
                  <a:pt x="3471331" y="280206"/>
                </a:lnTo>
                <a:lnTo>
                  <a:pt x="3493571" y="327231"/>
                </a:lnTo>
                <a:lnTo>
                  <a:pt x="3511098" y="376211"/>
                </a:lnTo>
                <a:lnTo>
                  <a:pt x="3523736" y="426672"/>
                </a:lnTo>
                <a:lnTo>
                  <a:pt x="3531371" y="478130"/>
                </a:lnTo>
                <a:lnTo>
                  <a:pt x="3533923" y="530088"/>
                </a:lnTo>
                <a:lnTo>
                  <a:pt x="3533923" y="8108391"/>
                </a:lnTo>
                <a:lnTo>
                  <a:pt x="3531371" y="8160348"/>
                </a:lnTo>
                <a:lnTo>
                  <a:pt x="3523737" y="8211806"/>
                </a:lnTo>
                <a:lnTo>
                  <a:pt x="3511098" y="8262268"/>
                </a:lnTo>
                <a:lnTo>
                  <a:pt x="3493571" y="8311247"/>
                </a:lnTo>
                <a:lnTo>
                  <a:pt x="3471330" y="8358274"/>
                </a:lnTo>
                <a:lnTo>
                  <a:pt x="3444586" y="8402892"/>
                </a:lnTo>
                <a:lnTo>
                  <a:pt x="3413400" y="8444914"/>
                </a:lnTo>
                <a:lnTo>
                  <a:pt x="3378663" y="8483220"/>
                </a:lnTo>
                <a:lnTo>
                  <a:pt x="3340119" y="8518155"/>
                </a:lnTo>
                <a:lnTo>
                  <a:pt x="3298334" y="8549142"/>
                </a:lnTo>
                <a:lnTo>
                  <a:pt x="3253450" y="8576026"/>
                </a:lnTo>
                <a:lnTo>
                  <a:pt x="3206689" y="8598129"/>
                </a:lnTo>
                <a:lnTo>
                  <a:pt x="3157454" y="8615730"/>
                </a:lnTo>
                <a:lnTo>
                  <a:pt x="3107248" y="8628294"/>
                </a:lnTo>
                <a:lnTo>
                  <a:pt x="3055444" y="8635958"/>
                </a:lnTo>
                <a:lnTo>
                  <a:pt x="3003834" y="8638479"/>
                </a:lnTo>
                <a:close/>
              </a:path>
            </a:pathLst>
          </a:custGeom>
          <a:solidFill>
            <a:schemeClr val="accent6">
              <a:lumMod val="75000"/>
              <a:alpha val="9999"/>
            </a:schemeClr>
          </a:solidFill>
        </p:spPr>
        <p:txBody>
          <a:bodyPr wrap="square" lIns="0" tIns="0" rIns="0" bIns="0" rtlCol="0"/>
          <a:lstStyle/>
          <a:p>
            <a:endParaRPr/>
          </a:p>
        </p:txBody>
      </p:sp>
      <p:sp>
        <p:nvSpPr>
          <p:cNvPr id="25" name="object 25"/>
          <p:cNvSpPr txBox="1"/>
          <p:nvPr/>
        </p:nvSpPr>
        <p:spPr>
          <a:xfrm>
            <a:off x="4894777" y="6473326"/>
            <a:ext cx="3279775" cy="1171575"/>
          </a:xfrm>
          <a:prstGeom prst="rect">
            <a:avLst/>
          </a:prstGeom>
        </p:spPr>
        <p:txBody>
          <a:bodyPr vert="horz" wrap="square" lIns="0" tIns="250825" rIns="0" bIns="0" rtlCol="0">
            <a:spAutoFit/>
          </a:bodyPr>
          <a:lstStyle/>
          <a:p>
            <a:pPr algn="ctr">
              <a:lnSpc>
                <a:spcPct val="100000"/>
              </a:lnSpc>
              <a:spcBef>
                <a:spcPts val="1975"/>
              </a:spcBef>
            </a:pPr>
            <a:r>
              <a:rPr lang="fr-FR" sz="3600" dirty="0">
                <a:latin typeface="Segoe UI"/>
                <a:cs typeface="Segoe UI"/>
              </a:rPr>
              <a:t>10 250</a:t>
            </a:r>
            <a:endParaRPr sz="3600" dirty="0">
              <a:latin typeface="Segoe UI"/>
              <a:cs typeface="Segoe UI"/>
            </a:endParaRPr>
          </a:p>
          <a:p>
            <a:pPr algn="ctr">
              <a:lnSpc>
                <a:spcPct val="100000"/>
              </a:lnSpc>
              <a:spcBef>
                <a:spcPts val="850"/>
              </a:spcBef>
            </a:pPr>
            <a:r>
              <a:rPr sz="1650" dirty="0">
                <a:latin typeface="Segoe UI"/>
                <a:cs typeface="Segoe UI"/>
              </a:rPr>
              <a:t>intérimaires</a:t>
            </a:r>
            <a:r>
              <a:rPr sz="1650" spc="-50" dirty="0">
                <a:latin typeface="Segoe UI"/>
                <a:cs typeface="Segoe UI"/>
              </a:rPr>
              <a:t> </a:t>
            </a:r>
            <a:r>
              <a:rPr sz="1650" dirty="0">
                <a:latin typeface="Segoe UI"/>
                <a:cs typeface="Segoe UI"/>
              </a:rPr>
              <a:t>suivis</a:t>
            </a:r>
            <a:r>
              <a:rPr sz="1650" spc="-45" dirty="0">
                <a:latin typeface="Segoe UI"/>
                <a:cs typeface="Segoe UI"/>
              </a:rPr>
              <a:t> </a:t>
            </a:r>
            <a:r>
              <a:rPr sz="1650" dirty="0">
                <a:latin typeface="Segoe UI"/>
                <a:cs typeface="Segoe UI"/>
              </a:rPr>
              <a:t>au</a:t>
            </a:r>
            <a:r>
              <a:rPr sz="1650" spc="-45" dirty="0">
                <a:latin typeface="Segoe UI"/>
                <a:cs typeface="Segoe UI"/>
              </a:rPr>
              <a:t> </a:t>
            </a:r>
            <a:r>
              <a:rPr sz="1650" dirty="0">
                <a:latin typeface="Segoe UI"/>
                <a:cs typeface="Segoe UI"/>
              </a:rPr>
              <a:t>moins</a:t>
            </a:r>
            <a:r>
              <a:rPr sz="1650" spc="-45" dirty="0">
                <a:latin typeface="Segoe UI"/>
                <a:cs typeface="Segoe UI"/>
              </a:rPr>
              <a:t> </a:t>
            </a:r>
            <a:r>
              <a:rPr sz="1650" dirty="0">
                <a:latin typeface="Segoe UI"/>
                <a:cs typeface="Segoe UI"/>
              </a:rPr>
              <a:t>un</a:t>
            </a:r>
            <a:r>
              <a:rPr sz="1650" spc="-50" dirty="0">
                <a:latin typeface="Segoe UI"/>
                <a:cs typeface="Segoe UI"/>
              </a:rPr>
              <a:t> </a:t>
            </a:r>
            <a:r>
              <a:rPr sz="1650" spc="-20" dirty="0">
                <a:latin typeface="Segoe UI"/>
                <a:cs typeface="Segoe UI"/>
              </a:rPr>
              <a:t>jour</a:t>
            </a:r>
            <a:endParaRPr sz="1650" dirty="0">
              <a:latin typeface="Segoe UI"/>
              <a:cs typeface="Segoe UI"/>
            </a:endParaRPr>
          </a:p>
        </p:txBody>
      </p:sp>
      <p:sp>
        <p:nvSpPr>
          <p:cNvPr id="26" name="object 26"/>
          <p:cNvSpPr txBox="1"/>
          <p:nvPr/>
        </p:nvSpPr>
        <p:spPr>
          <a:xfrm>
            <a:off x="5003740" y="5028343"/>
            <a:ext cx="3061970"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7</a:t>
            </a:r>
            <a:r>
              <a:rPr sz="3600" spc="5" dirty="0">
                <a:latin typeface="Segoe UI"/>
                <a:cs typeface="Segoe UI"/>
              </a:rPr>
              <a:t> </a:t>
            </a:r>
            <a:r>
              <a:rPr sz="3600" spc="-25" dirty="0">
                <a:latin typeface="Segoe UI"/>
                <a:cs typeface="Segoe UI"/>
              </a:rPr>
              <a:t>943</a:t>
            </a:r>
            <a:endParaRPr sz="3600">
              <a:latin typeface="Segoe UI"/>
              <a:cs typeface="Segoe UI"/>
            </a:endParaRPr>
          </a:p>
          <a:p>
            <a:pPr algn="ctr">
              <a:lnSpc>
                <a:spcPct val="100000"/>
              </a:lnSpc>
              <a:spcBef>
                <a:spcPts val="850"/>
              </a:spcBef>
            </a:pPr>
            <a:r>
              <a:rPr sz="1650" dirty="0">
                <a:latin typeface="Segoe UI"/>
                <a:cs typeface="Segoe UI"/>
              </a:rPr>
              <a:t>apprentis</a:t>
            </a:r>
            <a:r>
              <a:rPr sz="1650" spc="-45" dirty="0">
                <a:latin typeface="Segoe UI"/>
                <a:cs typeface="Segoe UI"/>
              </a:rPr>
              <a:t> </a:t>
            </a:r>
            <a:r>
              <a:rPr sz="1650" dirty="0">
                <a:latin typeface="Segoe UI"/>
                <a:cs typeface="Segoe UI"/>
              </a:rPr>
              <a:t>suivis</a:t>
            </a:r>
            <a:r>
              <a:rPr sz="1650" spc="-45" dirty="0">
                <a:latin typeface="Segoe UI"/>
                <a:cs typeface="Segoe UI"/>
              </a:rPr>
              <a:t> </a:t>
            </a:r>
            <a:r>
              <a:rPr sz="1650" dirty="0">
                <a:latin typeface="Segoe UI"/>
                <a:cs typeface="Segoe UI"/>
              </a:rPr>
              <a:t>au</a:t>
            </a:r>
            <a:r>
              <a:rPr sz="1650" spc="-40" dirty="0">
                <a:latin typeface="Segoe UI"/>
                <a:cs typeface="Segoe UI"/>
              </a:rPr>
              <a:t> </a:t>
            </a:r>
            <a:r>
              <a:rPr sz="1650" dirty="0">
                <a:latin typeface="Segoe UI"/>
                <a:cs typeface="Segoe UI"/>
              </a:rPr>
              <a:t>moins</a:t>
            </a:r>
            <a:r>
              <a:rPr sz="1650" spc="-45" dirty="0">
                <a:latin typeface="Segoe UI"/>
                <a:cs typeface="Segoe UI"/>
              </a:rPr>
              <a:t> </a:t>
            </a:r>
            <a:r>
              <a:rPr sz="1650" dirty="0">
                <a:latin typeface="Segoe UI"/>
                <a:cs typeface="Segoe UI"/>
              </a:rPr>
              <a:t>un</a:t>
            </a:r>
            <a:r>
              <a:rPr sz="1650" spc="-40" dirty="0">
                <a:latin typeface="Segoe UI"/>
                <a:cs typeface="Segoe UI"/>
              </a:rPr>
              <a:t> </a:t>
            </a:r>
            <a:r>
              <a:rPr sz="1650" spc="-20" dirty="0">
                <a:latin typeface="Segoe UI"/>
                <a:cs typeface="Segoe UI"/>
              </a:rPr>
              <a:t>jour</a:t>
            </a:r>
            <a:endParaRPr sz="1650">
              <a:latin typeface="Segoe UI"/>
              <a:cs typeface="Segoe UI"/>
            </a:endParaRPr>
          </a:p>
        </p:txBody>
      </p:sp>
      <p:sp>
        <p:nvSpPr>
          <p:cNvPr id="27" name="object 27"/>
          <p:cNvSpPr txBox="1"/>
          <p:nvPr/>
        </p:nvSpPr>
        <p:spPr>
          <a:xfrm>
            <a:off x="8696813" y="4777043"/>
            <a:ext cx="3016250" cy="1454150"/>
          </a:xfrm>
          <a:prstGeom prst="rect">
            <a:avLst/>
          </a:prstGeom>
        </p:spPr>
        <p:txBody>
          <a:bodyPr vert="horz" wrap="square" lIns="0" tIns="250825" rIns="0" bIns="0" rtlCol="0">
            <a:spAutoFit/>
          </a:bodyPr>
          <a:lstStyle/>
          <a:p>
            <a:pPr marL="57150" algn="ctr">
              <a:lnSpc>
                <a:spcPct val="100000"/>
              </a:lnSpc>
              <a:spcBef>
                <a:spcPts val="1975"/>
              </a:spcBef>
            </a:pPr>
            <a:r>
              <a:rPr sz="3600" spc="-25" dirty="0">
                <a:latin typeface="Segoe UI"/>
                <a:cs typeface="Segoe UI"/>
              </a:rPr>
              <a:t>100</a:t>
            </a:r>
            <a:endParaRPr sz="3600">
              <a:latin typeface="Segoe UI"/>
              <a:cs typeface="Segoe UI"/>
            </a:endParaRPr>
          </a:p>
          <a:p>
            <a:pPr marL="12700" marR="5080" algn="ctr">
              <a:lnSpc>
                <a:spcPct val="112400"/>
              </a:lnSpc>
              <a:spcBef>
                <a:spcPts val="600"/>
              </a:spcBef>
            </a:pPr>
            <a:r>
              <a:rPr sz="1650" dirty="0">
                <a:latin typeface="Segoe UI"/>
                <a:cs typeface="Segoe UI"/>
              </a:rPr>
              <a:t>salariés</a:t>
            </a:r>
            <a:r>
              <a:rPr sz="1650" spc="-55" dirty="0">
                <a:latin typeface="Segoe UI"/>
                <a:cs typeface="Segoe UI"/>
              </a:rPr>
              <a:t> </a:t>
            </a:r>
            <a:r>
              <a:rPr sz="1650" dirty="0">
                <a:latin typeface="Segoe UI"/>
                <a:cs typeface="Segoe UI"/>
              </a:rPr>
              <a:t>de</a:t>
            </a:r>
            <a:r>
              <a:rPr sz="1650" spc="-55" dirty="0">
                <a:latin typeface="Segoe UI"/>
                <a:cs typeface="Segoe UI"/>
              </a:rPr>
              <a:t> </a:t>
            </a:r>
            <a:r>
              <a:rPr sz="1650" dirty="0">
                <a:latin typeface="Segoe UI"/>
                <a:cs typeface="Segoe UI"/>
              </a:rPr>
              <a:t>particulier</a:t>
            </a:r>
            <a:r>
              <a:rPr sz="1650" spc="-50" dirty="0">
                <a:latin typeface="Segoe UI"/>
                <a:cs typeface="Segoe UI"/>
              </a:rPr>
              <a:t> </a:t>
            </a:r>
            <a:r>
              <a:rPr sz="1650" spc="-10" dirty="0">
                <a:latin typeface="Segoe UI"/>
                <a:cs typeface="Segoe UI"/>
              </a:rPr>
              <a:t>employeur </a:t>
            </a:r>
            <a:r>
              <a:rPr sz="1650" dirty="0">
                <a:latin typeface="Segoe UI"/>
                <a:cs typeface="Segoe UI"/>
              </a:rPr>
              <a:t>suivis</a:t>
            </a:r>
            <a:r>
              <a:rPr sz="1650" spc="-35" dirty="0">
                <a:latin typeface="Segoe UI"/>
                <a:cs typeface="Segoe UI"/>
              </a:rPr>
              <a:t> </a:t>
            </a:r>
            <a:r>
              <a:rPr sz="1650" dirty="0">
                <a:latin typeface="Segoe UI"/>
                <a:cs typeface="Segoe UI"/>
              </a:rPr>
              <a:t>au</a:t>
            </a:r>
            <a:r>
              <a:rPr sz="1650" spc="-35" dirty="0">
                <a:latin typeface="Segoe UI"/>
                <a:cs typeface="Segoe UI"/>
              </a:rPr>
              <a:t> </a:t>
            </a:r>
            <a:r>
              <a:rPr sz="1650" dirty="0">
                <a:latin typeface="Segoe UI"/>
                <a:cs typeface="Segoe UI"/>
              </a:rPr>
              <a:t>moins</a:t>
            </a:r>
            <a:r>
              <a:rPr sz="1650" spc="-35" dirty="0">
                <a:latin typeface="Segoe UI"/>
                <a:cs typeface="Segoe UI"/>
              </a:rPr>
              <a:t> </a:t>
            </a:r>
            <a:r>
              <a:rPr sz="1650" dirty="0">
                <a:latin typeface="Segoe UI"/>
                <a:cs typeface="Segoe UI"/>
              </a:rPr>
              <a:t>un</a:t>
            </a:r>
            <a:r>
              <a:rPr sz="1650" spc="-35" dirty="0">
                <a:latin typeface="Segoe UI"/>
                <a:cs typeface="Segoe UI"/>
              </a:rPr>
              <a:t> </a:t>
            </a:r>
            <a:r>
              <a:rPr sz="1650" spc="-20" dirty="0">
                <a:latin typeface="Segoe UI"/>
                <a:cs typeface="Segoe UI"/>
              </a:rPr>
              <a:t>jour</a:t>
            </a:r>
            <a:endParaRPr sz="1650">
              <a:latin typeface="Segoe UI"/>
              <a:cs typeface="Segoe UI"/>
            </a:endParaRPr>
          </a:p>
        </p:txBody>
      </p:sp>
      <p:sp>
        <p:nvSpPr>
          <p:cNvPr id="28" name="object 28"/>
          <p:cNvSpPr txBox="1"/>
          <p:nvPr/>
        </p:nvSpPr>
        <p:spPr>
          <a:xfrm>
            <a:off x="8839274" y="6818864"/>
            <a:ext cx="2700020" cy="1454150"/>
          </a:xfrm>
          <a:prstGeom prst="rect">
            <a:avLst/>
          </a:prstGeom>
        </p:spPr>
        <p:txBody>
          <a:bodyPr vert="horz" wrap="square" lIns="0" tIns="250825" rIns="0" bIns="0" rtlCol="0">
            <a:spAutoFit/>
          </a:bodyPr>
          <a:lstStyle/>
          <a:p>
            <a:pPr marL="57150" algn="ctr">
              <a:lnSpc>
                <a:spcPct val="100000"/>
              </a:lnSpc>
              <a:spcBef>
                <a:spcPts val="1975"/>
              </a:spcBef>
            </a:pPr>
            <a:r>
              <a:rPr sz="3600" dirty="0">
                <a:latin typeface="Segoe UI"/>
                <a:cs typeface="Segoe UI"/>
              </a:rPr>
              <a:t>5</a:t>
            </a:r>
            <a:r>
              <a:rPr sz="3600" spc="5" dirty="0">
                <a:latin typeface="Segoe UI"/>
                <a:cs typeface="Segoe UI"/>
              </a:rPr>
              <a:t> </a:t>
            </a:r>
            <a:r>
              <a:rPr sz="3600" spc="-25" dirty="0">
                <a:latin typeface="Segoe UI"/>
                <a:cs typeface="Segoe UI"/>
              </a:rPr>
              <a:t>133</a:t>
            </a:r>
            <a:endParaRPr sz="3600">
              <a:latin typeface="Segoe UI"/>
              <a:cs typeface="Segoe UI"/>
            </a:endParaRPr>
          </a:p>
          <a:p>
            <a:pPr marL="12065" marR="5080" algn="ctr">
              <a:lnSpc>
                <a:spcPct val="112400"/>
              </a:lnSpc>
              <a:spcBef>
                <a:spcPts val="600"/>
              </a:spcBef>
            </a:pPr>
            <a:r>
              <a:rPr sz="1650" dirty="0">
                <a:latin typeface="Segoe UI"/>
                <a:cs typeface="Segoe UI"/>
              </a:rPr>
              <a:t>salariés</a:t>
            </a:r>
            <a:r>
              <a:rPr sz="1650" spc="-55" dirty="0">
                <a:latin typeface="Segoe UI"/>
                <a:cs typeface="Segoe UI"/>
              </a:rPr>
              <a:t> </a:t>
            </a:r>
            <a:r>
              <a:rPr sz="1650" dirty="0">
                <a:latin typeface="Segoe UI"/>
                <a:cs typeface="Segoe UI"/>
              </a:rPr>
              <a:t>de</a:t>
            </a:r>
            <a:r>
              <a:rPr sz="1650" spc="-55" dirty="0">
                <a:latin typeface="Segoe UI"/>
                <a:cs typeface="Segoe UI"/>
              </a:rPr>
              <a:t> </a:t>
            </a:r>
            <a:r>
              <a:rPr sz="1650" dirty="0">
                <a:latin typeface="Segoe UI"/>
                <a:cs typeface="Segoe UI"/>
              </a:rPr>
              <a:t>travailleur</a:t>
            </a:r>
            <a:r>
              <a:rPr sz="1650" spc="-50" dirty="0">
                <a:latin typeface="Segoe UI"/>
                <a:cs typeface="Segoe UI"/>
              </a:rPr>
              <a:t> </a:t>
            </a:r>
            <a:r>
              <a:rPr sz="1650" spc="-10" dirty="0">
                <a:latin typeface="Segoe UI"/>
                <a:cs typeface="Segoe UI"/>
              </a:rPr>
              <a:t>éloigné </a:t>
            </a:r>
            <a:r>
              <a:rPr sz="1650" dirty="0">
                <a:latin typeface="Segoe UI"/>
                <a:cs typeface="Segoe UI"/>
              </a:rPr>
              <a:t>suivis</a:t>
            </a:r>
            <a:r>
              <a:rPr sz="1650" spc="-35" dirty="0">
                <a:latin typeface="Segoe UI"/>
                <a:cs typeface="Segoe UI"/>
              </a:rPr>
              <a:t> </a:t>
            </a:r>
            <a:r>
              <a:rPr sz="1650" dirty="0">
                <a:latin typeface="Segoe UI"/>
                <a:cs typeface="Segoe UI"/>
              </a:rPr>
              <a:t>au</a:t>
            </a:r>
            <a:r>
              <a:rPr sz="1650" spc="-35" dirty="0">
                <a:latin typeface="Segoe UI"/>
                <a:cs typeface="Segoe UI"/>
              </a:rPr>
              <a:t> </a:t>
            </a:r>
            <a:r>
              <a:rPr sz="1650" dirty="0">
                <a:latin typeface="Segoe UI"/>
                <a:cs typeface="Segoe UI"/>
              </a:rPr>
              <a:t>moins</a:t>
            </a:r>
            <a:r>
              <a:rPr sz="1650" spc="-35" dirty="0">
                <a:latin typeface="Segoe UI"/>
                <a:cs typeface="Segoe UI"/>
              </a:rPr>
              <a:t> </a:t>
            </a:r>
            <a:r>
              <a:rPr sz="1650" dirty="0">
                <a:latin typeface="Segoe UI"/>
                <a:cs typeface="Segoe UI"/>
              </a:rPr>
              <a:t>un</a:t>
            </a:r>
            <a:r>
              <a:rPr sz="1650" spc="-35" dirty="0">
                <a:latin typeface="Segoe UI"/>
                <a:cs typeface="Segoe UI"/>
              </a:rPr>
              <a:t> </a:t>
            </a:r>
            <a:r>
              <a:rPr sz="1650" spc="-20" dirty="0">
                <a:latin typeface="Segoe UI"/>
                <a:cs typeface="Segoe UI"/>
              </a:rPr>
              <a:t>jour</a:t>
            </a:r>
            <a:endParaRPr sz="1650">
              <a:latin typeface="Segoe UI"/>
              <a:cs typeface="Segoe UI"/>
            </a:endParaRPr>
          </a:p>
        </p:txBody>
      </p:sp>
      <p:sp>
        <p:nvSpPr>
          <p:cNvPr id="29" name="object 29"/>
          <p:cNvSpPr txBox="1"/>
          <p:nvPr/>
        </p:nvSpPr>
        <p:spPr>
          <a:xfrm>
            <a:off x="8829949" y="8844981"/>
            <a:ext cx="2749550" cy="1454150"/>
          </a:xfrm>
          <a:prstGeom prst="rect">
            <a:avLst/>
          </a:prstGeom>
        </p:spPr>
        <p:txBody>
          <a:bodyPr vert="horz" wrap="square" lIns="0" tIns="250825" rIns="0" bIns="0" rtlCol="0">
            <a:spAutoFit/>
          </a:bodyPr>
          <a:lstStyle/>
          <a:p>
            <a:pPr marL="57150" algn="ctr">
              <a:lnSpc>
                <a:spcPct val="100000"/>
              </a:lnSpc>
              <a:spcBef>
                <a:spcPts val="1975"/>
              </a:spcBef>
            </a:pPr>
            <a:r>
              <a:rPr sz="3600" spc="10" dirty="0">
                <a:latin typeface="Segoe UI"/>
                <a:cs typeface="Segoe UI"/>
              </a:rPr>
              <a:t>7</a:t>
            </a:r>
            <a:endParaRPr sz="3600">
              <a:latin typeface="Segoe UI"/>
              <a:cs typeface="Segoe UI"/>
            </a:endParaRPr>
          </a:p>
          <a:p>
            <a:pPr marL="12700" marR="5080" algn="ctr">
              <a:lnSpc>
                <a:spcPct val="112400"/>
              </a:lnSpc>
              <a:spcBef>
                <a:spcPts val="600"/>
              </a:spcBef>
            </a:pPr>
            <a:r>
              <a:rPr sz="1650" dirty="0">
                <a:latin typeface="Segoe UI"/>
                <a:cs typeface="Segoe UI"/>
              </a:rPr>
              <a:t>salariés</a:t>
            </a:r>
            <a:r>
              <a:rPr sz="1650" spc="-55" dirty="0">
                <a:latin typeface="Segoe UI"/>
                <a:cs typeface="Segoe UI"/>
              </a:rPr>
              <a:t> </a:t>
            </a:r>
            <a:r>
              <a:rPr sz="1650" dirty="0">
                <a:latin typeface="Segoe UI"/>
                <a:cs typeface="Segoe UI"/>
              </a:rPr>
              <a:t>de</a:t>
            </a:r>
            <a:r>
              <a:rPr sz="1650" spc="-55" dirty="0">
                <a:latin typeface="Segoe UI"/>
                <a:cs typeface="Segoe UI"/>
              </a:rPr>
              <a:t> </a:t>
            </a:r>
            <a:r>
              <a:rPr sz="1650" dirty="0">
                <a:latin typeface="Segoe UI"/>
                <a:cs typeface="Segoe UI"/>
              </a:rPr>
              <a:t>travailleur</a:t>
            </a:r>
            <a:r>
              <a:rPr sz="1650" spc="-50" dirty="0">
                <a:latin typeface="Segoe UI"/>
                <a:cs typeface="Segoe UI"/>
              </a:rPr>
              <a:t> </a:t>
            </a:r>
            <a:r>
              <a:rPr sz="1650" spc="-10" dirty="0">
                <a:latin typeface="Segoe UI"/>
                <a:cs typeface="Segoe UI"/>
              </a:rPr>
              <a:t>détaché </a:t>
            </a:r>
            <a:r>
              <a:rPr sz="1650" dirty="0">
                <a:latin typeface="Segoe UI"/>
                <a:cs typeface="Segoe UI"/>
              </a:rPr>
              <a:t>suivis</a:t>
            </a:r>
            <a:r>
              <a:rPr sz="1650" spc="-35" dirty="0">
                <a:latin typeface="Segoe UI"/>
                <a:cs typeface="Segoe UI"/>
              </a:rPr>
              <a:t> </a:t>
            </a:r>
            <a:r>
              <a:rPr sz="1650" dirty="0">
                <a:latin typeface="Segoe UI"/>
                <a:cs typeface="Segoe UI"/>
              </a:rPr>
              <a:t>au</a:t>
            </a:r>
            <a:r>
              <a:rPr sz="1650" spc="-35" dirty="0">
                <a:latin typeface="Segoe UI"/>
                <a:cs typeface="Segoe UI"/>
              </a:rPr>
              <a:t> </a:t>
            </a:r>
            <a:r>
              <a:rPr sz="1650" dirty="0">
                <a:latin typeface="Segoe UI"/>
                <a:cs typeface="Segoe UI"/>
              </a:rPr>
              <a:t>moins</a:t>
            </a:r>
            <a:r>
              <a:rPr sz="1650" spc="-35" dirty="0">
                <a:latin typeface="Segoe UI"/>
                <a:cs typeface="Segoe UI"/>
              </a:rPr>
              <a:t> </a:t>
            </a:r>
            <a:r>
              <a:rPr sz="1650" dirty="0">
                <a:latin typeface="Segoe UI"/>
                <a:cs typeface="Segoe UI"/>
              </a:rPr>
              <a:t>un</a:t>
            </a:r>
            <a:r>
              <a:rPr sz="1650" spc="-35" dirty="0">
                <a:latin typeface="Segoe UI"/>
                <a:cs typeface="Segoe UI"/>
              </a:rPr>
              <a:t> </a:t>
            </a:r>
            <a:r>
              <a:rPr sz="1650" spc="-20" dirty="0">
                <a:latin typeface="Segoe UI"/>
                <a:cs typeface="Segoe UI"/>
              </a:rPr>
              <a:t>jour</a:t>
            </a:r>
            <a:endParaRPr sz="1650">
              <a:latin typeface="Segoe UI"/>
              <a:cs typeface="Segoe UI"/>
            </a:endParaRPr>
          </a:p>
        </p:txBody>
      </p:sp>
      <p:sp>
        <p:nvSpPr>
          <p:cNvPr id="30" name="object 30"/>
          <p:cNvSpPr txBox="1"/>
          <p:nvPr/>
        </p:nvSpPr>
        <p:spPr>
          <a:xfrm>
            <a:off x="4931466" y="7918309"/>
            <a:ext cx="3180715" cy="2899410"/>
          </a:xfrm>
          <a:prstGeom prst="rect">
            <a:avLst/>
          </a:prstGeom>
        </p:spPr>
        <p:txBody>
          <a:bodyPr vert="horz" wrap="square" lIns="0" tIns="250825" rIns="0" bIns="0" rtlCol="0">
            <a:spAutoFit/>
          </a:bodyPr>
          <a:lstStyle/>
          <a:p>
            <a:pPr marL="57150" algn="ctr">
              <a:lnSpc>
                <a:spcPct val="100000"/>
              </a:lnSpc>
              <a:spcBef>
                <a:spcPts val="1975"/>
              </a:spcBef>
            </a:pPr>
            <a:r>
              <a:rPr sz="3600" spc="10" dirty="0">
                <a:latin typeface="Segoe UI"/>
                <a:cs typeface="Segoe UI"/>
              </a:rPr>
              <a:t>3</a:t>
            </a:r>
            <a:endParaRPr sz="3600">
              <a:latin typeface="Segoe UI"/>
              <a:cs typeface="Segoe UI"/>
            </a:endParaRPr>
          </a:p>
          <a:p>
            <a:pPr marL="12700" marR="5080" algn="ctr">
              <a:lnSpc>
                <a:spcPct val="112400"/>
              </a:lnSpc>
              <a:spcBef>
                <a:spcPts val="600"/>
              </a:spcBef>
            </a:pPr>
            <a:r>
              <a:rPr sz="1650" dirty="0">
                <a:latin typeface="Segoe UI"/>
                <a:cs typeface="Segoe UI"/>
              </a:rPr>
              <a:t>travailleurs</a:t>
            </a:r>
            <a:r>
              <a:rPr sz="1650" spc="-80" dirty="0">
                <a:latin typeface="Segoe UI"/>
                <a:cs typeface="Segoe UI"/>
              </a:rPr>
              <a:t> </a:t>
            </a:r>
            <a:r>
              <a:rPr sz="1650" dirty="0">
                <a:latin typeface="Segoe UI"/>
                <a:cs typeface="Segoe UI"/>
              </a:rPr>
              <a:t>indépendants</a:t>
            </a:r>
            <a:r>
              <a:rPr sz="1650" spc="-75" dirty="0">
                <a:latin typeface="Segoe UI"/>
                <a:cs typeface="Segoe UI"/>
              </a:rPr>
              <a:t> </a:t>
            </a:r>
            <a:r>
              <a:rPr sz="1650" dirty="0">
                <a:latin typeface="Segoe UI"/>
                <a:cs typeface="Segoe UI"/>
              </a:rPr>
              <a:t>suivis</a:t>
            </a:r>
            <a:r>
              <a:rPr sz="1650" spc="-80" dirty="0">
                <a:latin typeface="Segoe UI"/>
                <a:cs typeface="Segoe UI"/>
              </a:rPr>
              <a:t> </a:t>
            </a:r>
            <a:r>
              <a:rPr sz="1650" spc="-25" dirty="0">
                <a:latin typeface="Segoe UI"/>
                <a:cs typeface="Segoe UI"/>
              </a:rPr>
              <a:t>au </a:t>
            </a:r>
            <a:r>
              <a:rPr sz="1650" dirty="0">
                <a:latin typeface="Segoe UI"/>
                <a:cs typeface="Segoe UI"/>
              </a:rPr>
              <a:t>moins</a:t>
            </a:r>
            <a:r>
              <a:rPr sz="1650" spc="-40" dirty="0">
                <a:latin typeface="Segoe UI"/>
                <a:cs typeface="Segoe UI"/>
              </a:rPr>
              <a:t> </a:t>
            </a:r>
            <a:r>
              <a:rPr sz="1650" dirty="0">
                <a:latin typeface="Segoe UI"/>
                <a:cs typeface="Segoe UI"/>
              </a:rPr>
              <a:t>un</a:t>
            </a:r>
            <a:r>
              <a:rPr sz="1650" spc="-35" dirty="0">
                <a:latin typeface="Segoe UI"/>
                <a:cs typeface="Segoe UI"/>
              </a:rPr>
              <a:t> </a:t>
            </a:r>
            <a:r>
              <a:rPr sz="1650" spc="-20" dirty="0">
                <a:latin typeface="Segoe UI"/>
                <a:cs typeface="Segoe UI"/>
              </a:rPr>
              <a:t>jour</a:t>
            </a:r>
            <a:endParaRPr sz="1650">
              <a:latin typeface="Segoe UI"/>
              <a:cs typeface="Segoe UI"/>
            </a:endParaRPr>
          </a:p>
          <a:p>
            <a:pPr>
              <a:lnSpc>
                <a:spcPct val="100000"/>
              </a:lnSpc>
              <a:spcBef>
                <a:spcPts val="10"/>
              </a:spcBef>
            </a:pPr>
            <a:endParaRPr sz="1500">
              <a:latin typeface="Segoe UI"/>
              <a:cs typeface="Segoe UI"/>
            </a:endParaRPr>
          </a:p>
          <a:p>
            <a:pPr marL="25400" algn="ctr">
              <a:lnSpc>
                <a:spcPct val="100000"/>
              </a:lnSpc>
              <a:spcBef>
                <a:spcPts val="5"/>
              </a:spcBef>
            </a:pPr>
            <a:r>
              <a:rPr sz="3600" spc="10" dirty="0">
                <a:latin typeface="Segoe UI"/>
                <a:cs typeface="Segoe UI"/>
              </a:rPr>
              <a:t>5</a:t>
            </a:r>
            <a:endParaRPr sz="3600">
              <a:latin typeface="Segoe UI"/>
              <a:cs typeface="Segoe UI"/>
            </a:endParaRPr>
          </a:p>
          <a:p>
            <a:pPr marL="167640" marR="191770" algn="ctr">
              <a:lnSpc>
                <a:spcPct val="112400"/>
              </a:lnSpc>
              <a:spcBef>
                <a:spcPts val="600"/>
              </a:spcBef>
            </a:pPr>
            <a:r>
              <a:rPr sz="1650" dirty="0">
                <a:latin typeface="Segoe UI"/>
                <a:cs typeface="Segoe UI"/>
              </a:rPr>
              <a:t>dirigeants</a:t>
            </a:r>
            <a:r>
              <a:rPr sz="1650" spc="-55" dirty="0">
                <a:latin typeface="Segoe UI"/>
                <a:cs typeface="Segoe UI"/>
              </a:rPr>
              <a:t> </a:t>
            </a:r>
            <a:r>
              <a:rPr sz="1650" dirty="0">
                <a:latin typeface="Segoe UI"/>
                <a:cs typeface="Segoe UI"/>
              </a:rPr>
              <a:t>non</a:t>
            </a:r>
            <a:r>
              <a:rPr sz="1650" spc="-50" dirty="0">
                <a:latin typeface="Segoe UI"/>
                <a:cs typeface="Segoe UI"/>
              </a:rPr>
              <a:t> </a:t>
            </a:r>
            <a:r>
              <a:rPr sz="1650" dirty="0">
                <a:latin typeface="Segoe UI"/>
                <a:cs typeface="Segoe UI"/>
              </a:rPr>
              <a:t>salarié</a:t>
            </a:r>
            <a:r>
              <a:rPr sz="1650" spc="-50" dirty="0">
                <a:latin typeface="Segoe UI"/>
                <a:cs typeface="Segoe UI"/>
              </a:rPr>
              <a:t> </a:t>
            </a:r>
            <a:r>
              <a:rPr sz="1650" dirty="0">
                <a:latin typeface="Segoe UI"/>
                <a:cs typeface="Segoe UI"/>
              </a:rPr>
              <a:t>suivis</a:t>
            </a:r>
            <a:r>
              <a:rPr sz="1650" spc="-55" dirty="0">
                <a:latin typeface="Segoe UI"/>
                <a:cs typeface="Segoe UI"/>
              </a:rPr>
              <a:t> </a:t>
            </a:r>
            <a:r>
              <a:rPr sz="1650" spc="-25" dirty="0">
                <a:latin typeface="Segoe UI"/>
                <a:cs typeface="Segoe UI"/>
              </a:rPr>
              <a:t>au </a:t>
            </a:r>
            <a:r>
              <a:rPr sz="1650" dirty="0">
                <a:latin typeface="Segoe UI"/>
                <a:cs typeface="Segoe UI"/>
              </a:rPr>
              <a:t>moins</a:t>
            </a:r>
            <a:r>
              <a:rPr sz="1650" spc="-40" dirty="0">
                <a:latin typeface="Segoe UI"/>
                <a:cs typeface="Segoe UI"/>
              </a:rPr>
              <a:t> </a:t>
            </a:r>
            <a:r>
              <a:rPr sz="1650" dirty="0">
                <a:latin typeface="Segoe UI"/>
                <a:cs typeface="Segoe UI"/>
              </a:rPr>
              <a:t>un</a:t>
            </a:r>
            <a:r>
              <a:rPr sz="1650" spc="-35" dirty="0">
                <a:latin typeface="Segoe UI"/>
                <a:cs typeface="Segoe UI"/>
              </a:rPr>
              <a:t> </a:t>
            </a:r>
            <a:r>
              <a:rPr sz="1650" spc="-20" dirty="0">
                <a:latin typeface="Segoe UI"/>
                <a:cs typeface="Segoe UI"/>
              </a:rPr>
              <a:t>jour</a:t>
            </a:r>
            <a:endParaRPr sz="1650">
              <a:latin typeface="Segoe UI"/>
              <a:cs typeface="Segoe UI"/>
            </a:endParaRPr>
          </a:p>
        </p:txBody>
      </p:sp>
      <p:sp>
        <p:nvSpPr>
          <p:cNvPr id="31" name="object 31"/>
          <p:cNvSpPr txBox="1"/>
          <p:nvPr/>
        </p:nvSpPr>
        <p:spPr>
          <a:xfrm>
            <a:off x="4943246" y="2885468"/>
            <a:ext cx="3214370" cy="1869439"/>
          </a:xfrm>
          <a:prstGeom prst="rect">
            <a:avLst/>
          </a:prstGeom>
        </p:spPr>
        <p:txBody>
          <a:bodyPr vert="horz" wrap="square" lIns="0" tIns="12065" rIns="0" bIns="0" rtlCol="0">
            <a:spAutoFit/>
          </a:bodyPr>
          <a:lstStyle/>
          <a:p>
            <a:pPr marL="707390" marR="508000" indent="-330835">
              <a:lnSpc>
                <a:spcPct val="114500"/>
              </a:lnSpc>
              <a:spcBef>
                <a:spcPts val="95"/>
              </a:spcBef>
            </a:pPr>
            <a:r>
              <a:rPr sz="1800" b="1" dirty="0">
                <a:solidFill>
                  <a:srgbClr val="252423"/>
                </a:solidFill>
                <a:latin typeface="Segoe UI"/>
                <a:cs typeface="Segoe UI"/>
              </a:rPr>
              <a:t>Calculé</a:t>
            </a:r>
            <a:r>
              <a:rPr sz="1800" b="1" spc="-5" dirty="0">
                <a:solidFill>
                  <a:srgbClr val="252423"/>
                </a:solidFill>
                <a:latin typeface="Segoe UI"/>
                <a:cs typeface="Segoe UI"/>
              </a:rPr>
              <a:t> </a:t>
            </a:r>
            <a:r>
              <a:rPr sz="1800" b="1" dirty="0">
                <a:solidFill>
                  <a:srgbClr val="252423"/>
                </a:solidFill>
                <a:latin typeface="Segoe UI"/>
                <a:cs typeface="Segoe UI"/>
              </a:rPr>
              <a:t>sur</a:t>
            </a:r>
            <a:r>
              <a:rPr sz="1800" b="1" spc="-5" dirty="0">
                <a:solidFill>
                  <a:srgbClr val="252423"/>
                </a:solidFill>
                <a:latin typeface="Segoe UI"/>
                <a:cs typeface="Segoe UI"/>
              </a:rPr>
              <a:t> </a:t>
            </a:r>
            <a:r>
              <a:rPr sz="1800" b="1" dirty="0">
                <a:solidFill>
                  <a:srgbClr val="252423"/>
                </a:solidFill>
                <a:latin typeface="Segoe UI"/>
                <a:cs typeface="Segoe UI"/>
              </a:rPr>
              <a:t>la</a:t>
            </a:r>
            <a:r>
              <a:rPr sz="1800" b="1" spc="-5" dirty="0">
                <a:solidFill>
                  <a:srgbClr val="252423"/>
                </a:solidFill>
                <a:latin typeface="Segoe UI"/>
                <a:cs typeface="Segoe UI"/>
              </a:rPr>
              <a:t> </a:t>
            </a:r>
            <a:r>
              <a:rPr sz="1800" b="1" dirty="0">
                <a:solidFill>
                  <a:srgbClr val="252423"/>
                </a:solidFill>
                <a:latin typeface="Segoe UI"/>
                <a:cs typeface="Segoe UI"/>
              </a:rPr>
              <a:t>base</a:t>
            </a:r>
            <a:r>
              <a:rPr sz="1800" b="1" spc="-5" dirty="0">
                <a:solidFill>
                  <a:srgbClr val="252423"/>
                </a:solidFill>
                <a:latin typeface="Segoe UI"/>
                <a:cs typeface="Segoe UI"/>
              </a:rPr>
              <a:t> </a:t>
            </a:r>
            <a:r>
              <a:rPr sz="1800" b="1" spc="-25" dirty="0">
                <a:solidFill>
                  <a:srgbClr val="252423"/>
                </a:solidFill>
                <a:latin typeface="Segoe UI"/>
                <a:cs typeface="Segoe UI"/>
              </a:rPr>
              <a:t>du </a:t>
            </a:r>
            <a:r>
              <a:rPr sz="1800" b="1" dirty="0">
                <a:solidFill>
                  <a:srgbClr val="252423"/>
                </a:solidFill>
                <a:latin typeface="Segoe UI"/>
                <a:cs typeface="Segoe UI"/>
              </a:rPr>
              <a:t>type</a:t>
            </a:r>
            <a:r>
              <a:rPr sz="1800" b="1" spc="-10" dirty="0">
                <a:solidFill>
                  <a:srgbClr val="252423"/>
                </a:solidFill>
                <a:latin typeface="Segoe UI"/>
                <a:cs typeface="Segoe UI"/>
              </a:rPr>
              <a:t> </a:t>
            </a:r>
            <a:r>
              <a:rPr sz="1800" b="1" dirty="0">
                <a:solidFill>
                  <a:srgbClr val="252423"/>
                </a:solidFill>
                <a:latin typeface="Segoe UI"/>
                <a:cs typeface="Segoe UI"/>
              </a:rPr>
              <a:t>de </a:t>
            </a:r>
            <a:r>
              <a:rPr sz="1800" b="1" spc="-10" dirty="0">
                <a:solidFill>
                  <a:srgbClr val="252423"/>
                </a:solidFill>
                <a:latin typeface="Segoe UI"/>
                <a:cs typeface="Segoe UI"/>
              </a:rPr>
              <a:t>contrat</a:t>
            </a:r>
            <a:endParaRPr sz="1800" dirty="0">
              <a:latin typeface="Segoe UI"/>
              <a:cs typeface="Segoe UI"/>
            </a:endParaRPr>
          </a:p>
          <a:p>
            <a:pPr>
              <a:lnSpc>
                <a:spcPct val="100000"/>
              </a:lnSpc>
              <a:spcBef>
                <a:spcPts val="35"/>
              </a:spcBef>
            </a:pPr>
            <a:endParaRPr sz="1800" dirty="0">
              <a:latin typeface="Segoe UI"/>
              <a:cs typeface="Segoe UI"/>
            </a:endParaRPr>
          </a:p>
          <a:p>
            <a:pPr algn="ctr">
              <a:lnSpc>
                <a:spcPct val="100000"/>
              </a:lnSpc>
            </a:pPr>
            <a:r>
              <a:rPr sz="3600" dirty="0">
                <a:latin typeface="Segoe UI"/>
                <a:cs typeface="Segoe UI"/>
              </a:rPr>
              <a:t>1</a:t>
            </a:r>
            <a:r>
              <a:rPr sz="3600" spc="5" dirty="0">
                <a:latin typeface="Segoe UI"/>
                <a:cs typeface="Segoe UI"/>
              </a:rPr>
              <a:t> </a:t>
            </a:r>
            <a:r>
              <a:rPr sz="3600" spc="-25" dirty="0">
                <a:latin typeface="Segoe UI"/>
                <a:cs typeface="Segoe UI"/>
              </a:rPr>
              <a:t>142</a:t>
            </a:r>
            <a:endParaRPr sz="3600" dirty="0">
              <a:latin typeface="Segoe UI"/>
              <a:cs typeface="Segoe UI"/>
            </a:endParaRPr>
          </a:p>
          <a:p>
            <a:pPr algn="ctr">
              <a:lnSpc>
                <a:spcPct val="100000"/>
              </a:lnSpc>
              <a:spcBef>
                <a:spcPts val="844"/>
              </a:spcBef>
            </a:pPr>
            <a:r>
              <a:rPr sz="1650" dirty="0">
                <a:latin typeface="Segoe UI"/>
                <a:cs typeface="Segoe UI"/>
              </a:rPr>
              <a:t>saisonniers</a:t>
            </a:r>
            <a:r>
              <a:rPr sz="1650" spc="-45" dirty="0">
                <a:latin typeface="Segoe UI"/>
                <a:cs typeface="Segoe UI"/>
              </a:rPr>
              <a:t> </a:t>
            </a:r>
            <a:r>
              <a:rPr sz="1650" dirty="0">
                <a:latin typeface="Segoe UI"/>
                <a:cs typeface="Segoe UI"/>
              </a:rPr>
              <a:t>suivis</a:t>
            </a:r>
            <a:r>
              <a:rPr sz="1650" spc="-45" dirty="0">
                <a:latin typeface="Segoe UI"/>
                <a:cs typeface="Segoe UI"/>
              </a:rPr>
              <a:t> </a:t>
            </a:r>
            <a:r>
              <a:rPr sz="1650" dirty="0">
                <a:latin typeface="Segoe UI"/>
                <a:cs typeface="Segoe UI"/>
              </a:rPr>
              <a:t>au</a:t>
            </a:r>
            <a:r>
              <a:rPr sz="1650" spc="-45" dirty="0">
                <a:latin typeface="Segoe UI"/>
                <a:cs typeface="Segoe UI"/>
              </a:rPr>
              <a:t> </a:t>
            </a:r>
            <a:r>
              <a:rPr sz="1650" dirty="0">
                <a:latin typeface="Segoe UI"/>
                <a:cs typeface="Segoe UI"/>
              </a:rPr>
              <a:t>moins</a:t>
            </a:r>
            <a:r>
              <a:rPr sz="1650" spc="-45" dirty="0">
                <a:latin typeface="Segoe UI"/>
                <a:cs typeface="Segoe UI"/>
              </a:rPr>
              <a:t> </a:t>
            </a:r>
            <a:r>
              <a:rPr sz="1650" dirty="0">
                <a:latin typeface="Segoe UI"/>
                <a:cs typeface="Segoe UI"/>
              </a:rPr>
              <a:t>un</a:t>
            </a:r>
            <a:r>
              <a:rPr sz="1650" spc="-45" dirty="0">
                <a:latin typeface="Segoe UI"/>
                <a:cs typeface="Segoe UI"/>
              </a:rPr>
              <a:t> </a:t>
            </a:r>
            <a:r>
              <a:rPr sz="1650" spc="-20" dirty="0">
                <a:latin typeface="Segoe UI"/>
                <a:cs typeface="Segoe UI"/>
              </a:rPr>
              <a:t>jour</a:t>
            </a:r>
            <a:endParaRPr sz="1650" dirty="0">
              <a:latin typeface="Segoe UI"/>
              <a:cs typeface="Segoe UI"/>
            </a:endParaRPr>
          </a:p>
        </p:txBody>
      </p:sp>
      <p:sp>
        <p:nvSpPr>
          <p:cNvPr id="32" name="object 32"/>
          <p:cNvSpPr txBox="1"/>
          <p:nvPr/>
        </p:nvSpPr>
        <p:spPr>
          <a:xfrm>
            <a:off x="9096220" y="2901175"/>
            <a:ext cx="2346325" cy="654050"/>
          </a:xfrm>
          <a:prstGeom prst="rect">
            <a:avLst/>
          </a:prstGeom>
        </p:spPr>
        <p:txBody>
          <a:bodyPr vert="horz" wrap="square" lIns="0" tIns="12065" rIns="0" bIns="0" rtlCol="0">
            <a:spAutoFit/>
          </a:bodyPr>
          <a:lstStyle/>
          <a:p>
            <a:pPr marL="248285" marR="5080" indent="-236220">
              <a:lnSpc>
                <a:spcPct val="114500"/>
              </a:lnSpc>
              <a:spcBef>
                <a:spcPts val="95"/>
              </a:spcBef>
            </a:pPr>
            <a:r>
              <a:rPr sz="1800" b="1" dirty="0">
                <a:solidFill>
                  <a:srgbClr val="252423"/>
                </a:solidFill>
                <a:latin typeface="Segoe UI"/>
                <a:cs typeface="Segoe UI"/>
              </a:rPr>
              <a:t>Calculé</a:t>
            </a:r>
            <a:r>
              <a:rPr sz="1800" b="1" spc="-5" dirty="0">
                <a:solidFill>
                  <a:srgbClr val="252423"/>
                </a:solidFill>
                <a:latin typeface="Segoe UI"/>
                <a:cs typeface="Segoe UI"/>
              </a:rPr>
              <a:t> </a:t>
            </a:r>
            <a:r>
              <a:rPr sz="1800" b="1" dirty="0">
                <a:solidFill>
                  <a:srgbClr val="252423"/>
                </a:solidFill>
                <a:latin typeface="Segoe UI"/>
                <a:cs typeface="Segoe UI"/>
              </a:rPr>
              <a:t>sur</a:t>
            </a:r>
            <a:r>
              <a:rPr sz="1800" b="1" spc="-5" dirty="0">
                <a:solidFill>
                  <a:srgbClr val="252423"/>
                </a:solidFill>
                <a:latin typeface="Segoe UI"/>
                <a:cs typeface="Segoe UI"/>
              </a:rPr>
              <a:t> </a:t>
            </a:r>
            <a:r>
              <a:rPr sz="1800" b="1" dirty="0">
                <a:solidFill>
                  <a:srgbClr val="252423"/>
                </a:solidFill>
                <a:latin typeface="Segoe UI"/>
                <a:cs typeface="Segoe UI"/>
              </a:rPr>
              <a:t>la</a:t>
            </a:r>
            <a:r>
              <a:rPr sz="1800" b="1" spc="-5" dirty="0">
                <a:solidFill>
                  <a:srgbClr val="252423"/>
                </a:solidFill>
                <a:latin typeface="Segoe UI"/>
                <a:cs typeface="Segoe UI"/>
              </a:rPr>
              <a:t> </a:t>
            </a:r>
            <a:r>
              <a:rPr sz="1800" b="1" dirty="0">
                <a:solidFill>
                  <a:srgbClr val="252423"/>
                </a:solidFill>
                <a:latin typeface="Segoe UI"/>
                <a:cs typeface="Segoe UI"/>
              </a:rPr>
              <a:t>base</a:t>
            </a:r>
            <a:r>
              <a:rPr sz="1800" b="1" spc="-5" dirty="0">
                <a:solidFill>
                  <a:srgbClr val="252423"/>
                </a:solidFill>
                <a:latin typeface="Segoe UI"/>
                <a:cs typeface="Segoe UI"/>
              </a:rPr>
              <a:t> </a:t>
            </a:r>
            <a:r>
              <a:rPr sz="1800" b="1" spc="-25" dirty="0">
                <a:solidFill>
                  <a:srgbClr val="252423"/>
                </a:solidFill>
                <a:latin typeface="Segoe UI"/>
                <a:cs typeface="Segoe UI"/>
              </a:rPr>
              <a:t>du </a:t>
            </a:r>
            <a:r>
              <a:rPr sz="1800" b="1" dirty="0">
                <a:solidFill>
                  <a:srgbClr val="252423"/>
                </a:solidFill>
                <a:latin typeface="Segoe UI"/>
                <a:cs typeface="Segoe UI"/>
              </a:rPr>
              <a:t>type </a:t>
            </a:r>
            <a:r>
              <a:rPr sz="1800" b="1" spc="-10" dirty="0">
                <a:solidFill>
                  <a:srgbClr val="252423"/>
                </a:solidFill>
                <a:latin typeface="Segoe UI"/>
                <a:cs typeface="Segoe UI"/>
              </a:rPr>
              <a:t>d'entreprise</a:t>
            </a:r>
            <a:endParaRPr sz="1800">
              <a:latin typeface="Segoe UI"/>
              <a:cs typeface="Segoe UI"/>
            </a:endParaRPr>
          </a:p>
        </p:txBody>
      </p:sp>
      <p:sp>
        <p:nvSpPr>
          <p:cNvPr id="33" name="object 33"/>
          <p:cNvSpPr/>
          <p:nvPr/>
        </p:nvSpPr>
        <p:spPr>
          <a:xfrm>
            <a:off x="6955217" y="1452003"/>
            <a:ext cx="2748915" cy="659765"/>
          </a:xfrm>
          <a:custGeom>
            <a:avLst/>
            <a:gdLst/>
            <a:ahLst/>
            <a:cxnLst/>
            <a:rect l="l" t="t" r="r" b="b"/>
            <a:pathLst>
              <a:path w="2748915" h="659764">
                <a:moveTo>
                  <a:pt x="2686228" y="659665"/>
                </a:moveTo>
                <a:lnTo>
                  <a:pt x="69111" y="659665"/>
                </a:lnTo>
                <a:lnTo>
                  <a:pt x="61521" y="656941"/>
                </a:lnTo>
                <a:lnTo>
                  <a:pt x="29189" y="635332"/>
                </a:lnTo>
                <a:lnTo>
                  <a:pt x="7580" y="602982"/>
                </a:lnTo>
                <a:lnTo>
                  <a:pt x="0" y="564855"/>
                </a:lnTo>
                <a:lnTo>
                  <a:pt x="0" y="99679"/>
                </a:lnTo>
                <a:lnTo>
                  <a:pt x="7593" y="61520"/>
                </a:lnTo>
                <a:lnTo>
                  <a:pt x="29195" y="29195"/>
                </a:lnTo>
                <a:lnTo>
                  <a:pt x="61539" y="7585"/>
                </a:lnTo>
                <a:lnTo>
                  <a:pt x="99679" y="0"/>
                </a:lnTo>
                <a:lnTo>
                  <a:pt x="2655661" y="0"/>
                </a:lnTo>
                <a:lnTo>
                  <a:pt x="2665480" y="474"/>
                </a:lnTo>
                <a:lnTo>
                  <a:pt x="2702697" y="11783"/>
                </a:lnTo>
                <a:lnTo>
                  <a:pt x="2732752" y="36474"/>
                </a:lnTo>
                <a:lnTo>
                  <a:pt x="2748607" y="63914"/>
                </a:lnTo>
                <a:lnTo>
                  <a:pt x="2748607" y="600620"/>
                </a:lnTo>
                <a:lnTo>
                  <a:pt x="2726144" y="635338"/>
                </a:lnTo>
                <a:lnTo>
                  <a:pt x="2693799" y="656949"/>
                </a:lnTo>
                <a:lnTo>
                  <a:pt x="2686228" y="659665"/>
                </a:lnTo>
                <a:close/>
              </a:path>
            </a:pathLst>
          </a:custGeom>
          <a:solidFill>
            <a:schemeClr val="accent5">
              <a:lumMod val="60000"/>
              <a:lumOff val="40000"/>
              <a:alpha val="29998"/>
            </a:schemeClr>
          </a:solidFill>
        </p:spPr>
        <p:txBody>
          <a:bodyPr wrap="square" lIns="0" tIns="0" rIns="0" bIns="0" rtlCol="0"/>
          <a:lstStyle/>
          <a:p>
            <a:endParaRPr/>
          </a:p>
        </p:txBody>
      </p:sp>
      <p:sp>
        <p:nvSpPr>
          <p:cNvPr id="34" name="object 34"/>
          <p:cNvSpPr txBox="1"/>
          <p:nvPr/>
        </p:nvSpPr>
        <p:spPr>
          <a:xfrm>
            <a:off x="7726214" y="1576138"/>
            <a:ext cx="123952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Sur </a:t>
            </a:r>
            <a:r>
              <a:rPr sz="2300" b="1" spc="-20" dirty="0">
                <a:latin typeface="Segoe UI"/>
                <a:cs typeface="Segoe UI"/>
              </a:rPr>
              <a:t>2023</a:t>
            </a:r>
            <a:endParaRPr sz="2300">
              <a:latin typeface="Segoe UI"/>
              <a:cs typeface="Segoe UI"/>
            </a:endParaRPr>
          </a:p>
        </p:txBody>
      </p:sp>
      <p:sp>
        <p:nvSpPr>
          <p:cNvPr id="35" name="object 35"/>
          <p:cNvSpPr/>
          <p:nvPr/>
        </p:nvSpPr>
        <p:spPr>
          <a:xfrm>
            <a:off x="4260850" y="1601658"/>
            <a:ext cx="0" cy="9580880"/>
          </a:xfrm>
          <a:custGeom>
            <a:avLst/>
            <a:gdLst/>
            <a:ahLst/>
            <a:cxnLst/>
            <a:rect l="l" t="t" r="r" b="b"/>
            <a:pathLst>
              <a:path h="9580880">
                <a:moveTo>
                  <a:pt x="0" y="0"/>
                </a:moveTo>
                <a:lnTo>
                  <a:pt x="0" y="9580859"/>
                </a:lnTo>
              </a:path>
            </a:pathLst>
          </a:custGeom>
          <a:ln w="94237">
            <a:solidFill>
              <a:srgbClr val="002EAA"/>
            </a:solidFill>
          </a:ln>
        </p:spPr>
        <p:txBody>
          <a:bodyPr wrap="square" lIns="0" tIns="0" rIns="0" bIns="0" rtlCol="0"/>
          <a:lstStyle/>
          <a:p>
            <a:endParaRPr/>
          </a:p>
        </p:txBody>
      </p:sp>
      <p:sp>
        <p:nvSpPr>
          <p:cNvPr id="36" name="object 36"/>
          <p:cNvSpPr/>
          <p:nvPr/>
        </p:nvSpPr>
        <p:spPr>
          <a:xfrm>
            <a:off x="12338050" y="1601658"/>
            <a:ext cx="0" cy="9580880"/>
          </a:xfrm>
          <a:custGeom>
            <a:avLst/>
            <a:gdLst/>
            <a:ahLst/>
            <a:cxnLst/>
            <a:rect l="l" t="t" r="r" b="b"/>
            <a:pathLst>
              <a:path h="9580880">
                <a:moveTo>
                  <a:pt x="0" y="0"/>
                </a:moveTo>
                <a:lnTo>
                  <a:pt x="0" y="9580859"/>
                </a:lnTo>
              </a:path>
            </a:pathLst>
          </a:custGeom>
          <a:ln w="94237">
            <a:solidFill>
              <a:srgbClr val="002EAA"/>
            </a:solidFill>
          </a:ln>
        </p:spPr>
        <p:txBody>
          <a:bodyPr wrap="square" lIns="0" tIns="0" rIns="0" bIns="0" rtlCol="0"/>
          <a:lstStyle/>
          <a:p>
            <a:endParaRPr/>
          </a:p>
        </p:txBody>
      </p:sp>
      <p:sp>
        <p:nvSpPr>
          <p:cNvPr id="37" name="object 37"/>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5</a:t>
            </a:r>
          </a:p>
        </p:txBody>
      </p:sp>
      <p:sp>
        <p:nvSpPr>
          <p:cNvPr id="38" name="Organigramme : Données stockées 37">
            <a:extLst>
              <a:ext uri="{FF2B5EF4-FFF2-40B4-BE49-F238E27FC236}">
                <a16:creationId xmlns:a16="http://schemas.microsoft.com/office/drawing/2014/main" id="{269F100D-D1F7-5506-0EBF-4AEBC5FDB6B2}"/>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itre 1">
            <a:extLst>
              <a:ext uri="{FF2B5EF4-FFF2-40B4-BE49-F238E27FC236}">
                <a16:creationId xmlns:a16="http://schemas.microsoft.com/office/drawing/2014/main" id="{3AF96A4F-684A-2802-E73E-B885814E9792}"/>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NOS EFFECTIFS SALARIES SUIVIS</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
        <p:nvSpPr>
          <p:cNvPr id="5" name="object 3"/>
          <p:cNvSpPr/>
          <p:nvPr/>
        </p:nvSpPr>
        <p:spPr>
          <a:xfrm>
            <a:off x="12548873" y="2589743"/>
            <a:ext cx="3534410" cy="8638540"/>
          </a:xfrm>
          <a:custGeom>
            <a:avLst/>
            <a:gdLst/>
            <a:ahLst/>
            <a:cxnLst/>
            <a:rect l="l" t="t" r="r" b="b"/>
            <a:pathLst>
              <a:path w="3534410" h="8638540">
                <a:moveTo>
                  <a:pt x="3003835" y="8638479"/>
                </a:moveTo>
                <a:lnTo>
                  <a:pt x="530035" y="8638478"/>
                </a:lnTo>
                <a:lnTo>
                  <a:pt x="478130" y="8635927"/>
                </a:lnTo>
                <a:lnTo>
                  <a:pt x="426673" y="8628294"/>
                </a:lnTo>
                <a:lnTo>
                  <a:pt x="376211" y="8615655"/>
                </a:lnTo>
                <a:lnTo>
                  <a:pt x="327152" y="8598094"/>
                </a:lnTo>
                <a:lnTo>
                  <a:pt x="280206" y="8575887"/>
                </a:lnTo>
                <a:lnTo>
                  <a:pt x="235584" y="8549141"/>
                </a:lnTo>
                <a:lnTo>
                  <a:pt x="193803" y="8518154"/>
                </a:lnTo>
                <a:lnTo>
                  <a:pt x="155249" y="8483209"/>
                </a:lnTo>
                <a:lnTo>
                  <a:pt x="120324" y="8444677"/>
                </a:lnTo>
                <a:lnTo>
                  <a:pt x="89332" y="8402886"/>
                </a:lnTo>
                <a:lnTo>
                  <a:pt x="62591" y="8358273"/>
                </a:lnTo>
                <a:lnTo>
                  <a:pt x="40351" y="8311248"/>
                </a:lnTo>
                <a:lnTo>
                  <a:pt x="22825" y="8262267"/>
                </a:lnTo>
                <a:lnTo>
                  <a:pt x="10183" y="8211792"/>
                </a:lnTo>
                <a:lnTo>
                  <a:pt x="2552" y="8160347"/>
                </a:lnTo>
                <a:lnTo>
                  <a:pt x="0" y="8108391"/>
                </a:lnTo>
                <a:lnTo>
                  <a:pt x="0" y="530088"/>
                </a:lnTo>
                <a:lnTo>
                  <a:pt x="657" y="503763"/>
                </a:lnTo>
                <a:lnTo>
                  <a:pt x="5765" y="452129"/>
                </a:lnTo>
                <a:lnTo>
                  <a:pt x="15963" y="400992"/>
                </a:lnTo>
                <a:lnTo>
                  <a:pt x="31046" y="351345"/>
                </a:lnTo>
                <a:lnTo>
                  <a:pt x="51022" y="303181"/>
                </a:lnTo>
                <a:lnTo>
                  <a:pt x="75502" y="257427"/>
                </a:lnTo>
                <a:lnTo>
                  <a:pt x="104494" y="214080"/>
                </a:lnTo>
                <a:lnTo>
                  <a:pt x="137423" y="173988"/>
                </a:lnTo>
                <a:lnTo>
                  <a:pt x="174309" y="137134"/>
                </a:lnTo>
                <a:lnTo>
                  <a:pt x="214431" y="104232"/>
                </a:lnTo>
                <a:lnTo>
                  <a:pt x="257798" y="75281"/>
                </a:lnTo>
                <a:lnTo>
                  <a:pt x="303564" y="50839"/>
                </a:lnTo>
                <a:lnTo>
                  <a:pt x="351753" y="30901"/>
                </a:lnTo>
                <a:lnTo>
                  <a:pt x="401415" y="15854"/>
                </a:lnTo>
                <a:lnTo>
                  <a:pt x="452568" y="5700"/>
                </a:lnTo>
                <a:lnTo>
                  <a:pt x="504209" y="632"/>
                </a:lnTo>
                <a:lnTo>
                  <a:pt x="530088" y="0"/>
                </a:lnTo>
                <a:lnTo>
                  <a:pt x="3003835" y="0"/>
                </a:lnTo>
                <a:lnTo>
                  <a:pt x="3055793" y="2551"/>
                </a:lnTo>
                <a:lnTo>
                  <a:pt x="3107249" y="10185"/>
                </a:lnTo>
                <a:lnTo>
                  <a:pt x="3157711" y="22824"/>
                </a:lnTo>
                <a:lnTo>
                  <a:pt x="3206691" y="40350"/>
                </a:lnTo>
                <a:lnTo>
                  <a:pt x="3253717" y="62591"/>
                </a:lnTo>
                <a:lnTo>
                  <a:pt x="3298336" y="89336"/>
                </a:lnTo>
                <a:lnTo>
                  <a:pt x="3340119" y="120323"/>
                </a:lnTo>
                <a:lnTo>
                  <a:pt x="3378663" y="155259"/>
                </a:lnTo>
                <a:lnTo>
                  <a:pt x="3413599" y="193803"/>
                </a:lnTo>
                <a:lnTo>
                  <a:pt x="3444587" y="235586"/>
                </a:lnTo>
                <a:lnTo>
                  <a:pt x="3471331" y="280205"/>
                </a:lnTo>
                <a:lnTo>
                  <a:pt x="3493572" y="327232"/>
                </a:lnTo>
                <a:lnTo>
                  <a:pt x="3511098" y="376211"/>
                </a:lnTo>
                <a:lnTo>
                  <a:pt x="3523737" y="426673"/>
                </a:lnTo>
                <a:lnTo>
                  <a:pt x="3531371" y="478130"/>
                </a:lnTo>
                <a:lnTo>
                  <a:pt x="3533923" y="530088"/>
                </a:lnTo>
                <a:lnTo>
                  <a:pt x="3533923" y="8108391"/>
                </a:lnTo>
                <a:lnTo>
                  <a:pt x="3531371" y="8160347"/>
                </a:lnTo>
                <a:lnTo>
                  <a:pt x="3523734" y="8211824"/>
                </a:lnTo>
                <a:lnTo>
                  <a:pt x="3511098" y="8262267"/>
                </a:lnTo>
                <a:lnTo>
                  <a:pt x="3493541" y="8311318"/>
                </a:lnTo>
                <a:lnTo>
                  <a:pt x="3471330" y="8358274"/>
                </a:lnTo>
                <a:lnTo>
                  <a:pt x="3444551" y="8402944"/>
                </a:lnTo>
                <a:lnTo>
                  <a:pt x="3413599" y="8444677"/>
                </a:lnTo>
                <a:lnTo>
                  <a:pt x="3378636" y="8483247"/>
                </a:lnTo>
                <a:lnTo>
                  <a:pt x="3340119" y="8518154"/>
                </a:lnTo>
                <a:lnTo>
                  <a:pt x="3298323" y="8549151"/>
                </a:lnTo>
                <a:lnTo>
                  <a:pt x="3253716" y="8575887"/>
                </a:lnTo>
                <a:lnTo>
                  <a:pt x="3206685" y="8598130"/>
                </a:lnTo>
                <a:lnTo>
                  <a:pt x="3157711" y="8615655"/>
                </a:lnTo>
                <a:lnTo>
                  <a:pt x="3107249" y="8628294"/>
                </a:lnTo>
                <a:lnTo>
                  <a:pt x="3055793" y="8635927"/>
                </a:lnTo>
                <a:lnTo>
                  <a:pt x="3003835" y="8638479"/>
                </a:lnTo>
                <a:close/>
              </a:path>
            </a:pathLst>
          </a:custGeom>
          <a:solidFill>
            <a:srgbClr val="FFC000">
              <a:alpha val="9999"/>
            </a:srgbClr>
          </a:solidFill>
        </p:spPr>
        <p:txBody>
          <a:bodyPr wrap="square" lIns="0" tIns="0" rIns="0" bIns="0" rtlCol="0"/>
          <a:lstStyle/>
          <a:p>
            <a:endParaRPr/>
          </a:p>
        </p:txBody>
      </p:sp>
      <p:sp>
        <p:nvSpPr>
          <p:cNvPr id="6" name="object 9"/>
          <p:cNvSpPr txBox="1"/>
          <p:nvPr/>
        </p:nvSpPr>
        <p:spPr>
          <a:xfrm>
            <a:off x="13436581" y="6449145"/>
            <a:ext cx="1662430" cy="1171575"/>
          </a:xfrm>
          <a:prstGeom prst="rect">
            <a:avLst/>
          </a:prstGeom>
        </p:spPr>
        <p:txBody>
          <a:bodyPr vert="horz" wrap="square" lIns="0" tIns="250825" rIns="0" bIns="0" rtlCol="0">
            <a:spAutoFit/>
          </a:bodyPr>
          <a:lstStyle/>
          <a:p>
            <a:pPr marL="146685">
              <a:lnSpc>
                <a:spcPct val="100000"/>
              </a:lnSpc>
              <a:spcBef>
                <a:spcPts val="1975"/>
              </a:spcBef>
            </a:pPr>
            <a:r>
              <a:rPr lang="fr-FR" sz="3600" dirty="0">
                <a:latin typeface="Segoe UI"/>
                <a:cs typeface="Segoe UI"/>
              </a:rPr>
              <a:t>10 250</a:t>
            </a:r>
            <a:endParaRPr sz="3600" dirty="0">
              <a:latin typeface="Segoe UI"/>
              <a:cs typeface="Segoe UI"/>
            </a:endParaRPr>
          </a:p>
          <a:p>
            <a:pPr marL="12700">
              <a:lnSpc>
                <a:spcPct val="100000"/>
              </a:lnSpc>
              <a:spcBef>
                <a:spcPts val="850"/>
              </a:spcBef>
            </a:pPr>
            <a:r>
              <a:rPr sz="1650" dirty="0">
                <a:latin typeface="Segoe UI"/>
                <a:cs typeface="Segoe UI"/>
              </a:rPr>
              <a:t>intérimaires</a:t>
            </a:r>
            <a:r>
              <a:rPr sz="1650" spc="-95" dirty="0">
                <a:latin typeface="Segoe UI"/>
                <a:cs typeface="Segoe UI"/>
              </a:rPr>
              <a:t> </a:t>
            </a:r>
            <a:r>
              <a:rPr sz="1650" spc="-10" dirty="0">
                <a:latin typeface="Segoe UI"/>
                <a:cs typeface="Segoe UI"/>
              </a:rPr>
              <a:t>suivis</a:t>
            </a:r>
            <a:endParaRPr sz="1650" dirty="0">
              <a:latin typeface="Segoe UI"/>
              <a:cs typeface="Segoe UI"/>
            </a:endParaRPr>
          </a:p>
        </p:txBody>
      </p:sp>
      <p:sp>
        <p:nvSpPr>
          <p:cNvPr id="7" name="object 10"/>
          <p:cNvSpPr txBox="1"/>
          <p:nvPr/>
        </p:nvSpPr>
        <p:spPr>
          <a:xfrm>
            <a:off x="13557903" y="5004163"/>
            <a:ext cx="1444625" cy="1171575"/>
          </a:xfrm>
          <a:prstGeom prst="rect">
            <a:avLst/>
          </a:prstGeom>
        </p:spPr>
        <p:txBody>
          <a:bodyPr vert="horz" wrap="square" lIns="0" tIns="250825" rIns="0" bIns="0" rtlCol="0">
            <a:spAutoFit/>
          </a:bodyPr>
          <a:lstStyle/>
          <a:p>
            <a:pPr algn="ctr">
              <a:lnSpc>
                <a:spcPct val="100000"/>
              </a:lnSpc>
              <a:spcBef>
                <a:spcPts val="1975"/>
              </a:spcBef>
            </a:pPr>
            <a:r>
              <a:rPr sz="3600" dirty="0">
                <a:latin typeface="Segoe UI"/>
                <a:cs typeface="Segoe UI"/>
              </a:rPr>
              <a:t>5</a:t>
            </a:r>
            <a:r>
              <a:rPr sz="3600" spc="5" dirty="0">
                <a:latin typeface="Segoe UI"/>
                <a:cs typeface="Segoe UI"/>
              </a:rPr>
              <a:t> </a:t>
            </a:r>
            <a:r>
              <a:rPr sz="3600" spc="-25" dirty="0">
                <a:latin typeface="Segoe UI"/>
                <a:cs typeface="Segoe UI"/>
              </a:rPr>
              <a:t>944</a:t>
            </a:r>
            <a:endParaRPr sz="3600">
              <a:latin typeface="Segoe UI"/>
              <a:cs typeface="Segoe UI"/>
            </a:endParaRPr>
          </a:p>
          <a:p>
            <a:pPr algn="ctr">
              <a:lnSpc>
                <a:spcPct val="100000"/>
              </a:lnSpc>
              <a:spcBef>
                <a:spcPts val="850"/>
              </a:spcBef>
            </a:pPr>
            <a:r>
              <a:rPr sz="1650" dirty="0">
                <a:latin typeface="Segoe UI"/>
                <a:cs typeface="Segoe UI"/>
              </a:rPr>
              <a:t>apprentis</a:t>
            </a:r>
            <a:r>
              <a:rPr sz="1650" spc="-75" dirty="0">
                <a:latin typeface="Segoe UI"/>
                <a:cs typeface="Segoe UI"/>
              </a:rPr>
              <a:t> </a:t>
            </a:r>
            <a:r>
              <a:rPr sz="1650" spc="-10" dirty="0">
                <a:latin typeface="Segoe UI"/>
                <a:cs typeface="Segoe UI"/>
              </a:rPr>
              <a:t>suivis</a:t>
            </a:r>
            <a:endParaRPr sz="1650">
              <a:latin typeface="Segoe UI"/>
              <a:cs typeface="Segoe UI"/>
            </a:endParaRPr>
          </a:p>
        </p:txBody>
      </p:sp>
      <p:sp>
        <p:nvSpPr>
          <p:cNvPr id="40" name="object 15"/>
          <p:cNvSpPr txBox="1"/>
          <p:nvPr/>
        </p:nvSpPr>
        <p:spPr>
          <a:xfrm>
            <a:off x="12957995" y="9354816"/>
            <a:ext cx="2644775" cy="1171575"/>
          </a:xfrm>
          <a:prstGeom prst="rect">
            <a:avLst/>
          </a:prstGeom>
        </p:spPr>
        <p:txBody>
          <a:bodyPr vert="horz" wrap="square" lIns="0" tIns="250825" rIns="0" bIns="0" rtlCol="0">
            <a:spAutoFit/>
          </a:bodyPr>
          <a:lstStyle/>
          <a:p>
            <a:pPr algn="ctr">
              <a:lnSpc>
                <a:spcPct val="100000"/>
              </a:lnSpc>
              <a:spcBef>
                <a:spcPts val="1975"/>
              </a:spcBef>
            </a:pPr>
            <a:r>
              <a:rPr sz="3600" spc="10" dirty="0">
                <a:latin typeface="Segoe UI"/>
                <a:cs typeface="Segoe UI"/>
              </a:rPr>
              <a:t>4</a:t>
            </a:r>
            <a:endParaRPr sz="3600">
              <a:latin typeface="Segoe UI"/>
              <a:cs typeface="Segoe UI"/>
            </a:endParaRPr>
          </a:p>
          <a:p>
            <a:pPr algn="ctr">
              <a:lnSpc>
                <a:spcPct val="100000"/>
              </a:lnSpc>
              <a:spcBef>
                <a:spcPts val="850"/>
              </a:spcBef>
            </a:pPr>
            <a:r>
              <a:rPr sz="1650" dirty="0">
                <a:latin typeface="Segoe UI"/>
                <a:cs typeface="Segoe UI"/>
              </a:rPr>
              <a:t>dirigeants</a:t>
            </a:r>
            <a:r>
              <a:rPr sz="1650" spc="-60" dirty="0">
                <a:latin typeface="Segoe UI"/>
                <a:cs typeface="Segoe UI"/>
              </a:rPr>
              <a:t> </a:t>
            </a:r>
            <a:r>
              <a:rPr sz="1650" dirty="0">
                <a:latin typeface="Segoe UI"/>
                <a:cs typeface="Segoe UI"/>
              </a:rPr>
              <a:t>non</a:t>
            </a:r>
            <a:r>
              <a:rPr sz="1650" spc="-55" dirty="0">
                <a:latin typeface="Segoe UI"/>
                <a:cs typeface="Segoe UI"/>
              </a:rPr>
              <a:t> </a:t>
            </a:r>
            <a:r>
              <a:rPr sz="1650" dirty="0">
                <a:latin typeface="Segoe UI"/>
                <a:cs typeface="Segoe UI"/>
              </a:rPr>
              <a:t>salariés</a:t>
            </a:r>
            <a:r>
              <a:rPr sz="1650" spc="-55" dirty="0">
                <a:latin typeface="Segoe UI"/>
                <a:cs typeface="Segoe UI"/>
              </a:rPr>
              <a:t> </a:t>
            </a:r>
            <a:r>
              <a:rPr sz="1650" spc="-10" dirty="0">
                <a:latin typeface="Segoe UI"/>
                <a:cs typeface="Segoe UI"/>
              </a:rPr>
              <a:t>suivis</a:t>
            </a:r>
            <a:endParaRPr sz="1650">
              <a:latin typeface="Segoe UI"/>
              <a:cs typeface="Segoe UI"/>
            </a:endParaRPr>
          </a:p>
        </p:txBody>
      </p:sp>
      <p:sp>
        <p:nvSpPr>
          <p:cNvPr id="41" name="object 16"/>
          <p:cNvSpPr txBox="1"/>
          <p:nvPr/>
        </p:nvSpPr>
        <p:spPr>
          <a:xfrm>
            <a:off x="12850171" y="7909834"/>
            <a:ext cx="2898140" cy="1171575"/>
          </a:xfrm>
          <a:prstGeom prst="rect">
            <a:avLst/>
          </a:prstGeom>
        </p:spPr>
        <p:txBody>
          <a:bodyPr vert="horz" wrap="square" lIns="0" tIns="250825" rIns="0" bIns="0" rtlCol="0">
            <a:spAutoFit/>
          </a:bodyPr>
          <a:lstStyle/>
          <a:p>
            <a:pPr algn="ctr">
              <a:lnSpc>
                <a:spcPct val="100000"/>
              </a:lnSpc>
              <a:spcBef>
                <a:spcPts val="1975"/>
              </a:spcBef>
            </a:pPr>
            <a:r>
              <a:rPr sz="3600" spc="10" dirty="0">
                <a:latin typeface="Segoe UI"/>
                <a:cs typeface="Segoe UI"/>
              </a:rPr>
              <a:t>3</a:t>
            </a:r>
            <a:endParaRPr sz="3600">
              <a:latin typeface="Segoe UI"/>
              <a:cs typeface="Segoe UI"/>
            </a:endParaRPr>
          </a:p>
          <a:p>
            <a:pPr algn="ctr">
              <a:lnSpc>
                <a:spcPct val="100000"/>
              </a:lnSpc>
              <a:spcBef>
                <a:spcPts val="850"/>
              </a:spcBef>
            </a:pPr>
            <a:r>
              <a:rPr sz="1650" dirty="0">
                <a:latin typeface="Segoe UI"/>
                <a:cs typeface="Segoe UI"/>
              </a:rPr>
              <a:t>travailleurs</a:t>
            </a:r>
            <a:r>
              <a:rPr sz="1650" spc="-95" dirty="0">
                <a:latin typeface="Segoe UI"/>
                <a:cs typeface="Segoe UI"/>
              </a:rPr>
              <a:t> </a:t>
            </a:r>
            <a:r>
              <a:rPr sz="1650" dirty="0">
                <a:latin typeface="Segoe UI"/>
                <a:cs typeface="Segoe UI"/>
              </a:rPr>
              <a:t>indépendants</a:t>
            </a:r>
            <a:r>
              <a:rPr sz="1650" spc="-95" dirty="0">
                <a:latin typeface="Segoe UI"/>
                <a:cs typeface="Segoe UI"/>
              </a:rPr>
              <a:t> </a:t>
            </a:r>
            <a:r>
              <a:rPr sz="1650" spc="-10" dirty="0">
                <a:latin typeface="Segoe UI"/>
                <a:cs typeface="Segoe UI"/>
              </a:rPr>
              <a:t>suivis</a:t>
            </a:r>
            <a:endParaRPr sz="1650">
              <a:latin typeface="Segoe UI"/>
              <a:cs typeface="Segoe UI"/>
            </a:endParaRPr>
          </a:p>
        </p:txBody>
      </p:sp>
      <p:sp>
        <p:nvSpPr>
          <p:cNvPr id="42" name="object 17"/>
          <p:cNvSpPr txBox="1"/>
          <p:nvPr/>
        </p:nvSpPr>
        <p:spPr>
          <a:xfrm>
            <a:off x="13128351" y="2890101"/>
            <a:ext cx="2346325" cy="1838325"/>
          </a:xfrm>
          <a:prstGeom prst="rect">
            <a:avLst/>
          </a:prstGeom>
        </p:spPr>
        <p:txBody>
          <a:bodyPr vert="horz" wrap="square" lIns="0" tIns="12065" rIns="0" bIns="0" rtlCol="0">
            <a:spAutoFit/>
          </a:bodyPr>
          <a:lstStyle/>
          <a:p>
            <a:pPr marL="12700" marR="5080" algn="ctr">
              <a:lnSpc>
                <a:spcPct val="114500"/>
              </a:lnSpc>
              <a:spcBef>
                <a:spcPts val="95"/>
              </a:spcBef>
            </a:pPr>
            <a:r>
              <a:rPr sz="1800" b="1" dirty="0">
                <a:solidFill>
                  <a:srgbClr val="252423"/>
                </a:solidFill>
                <a:latin typeface="Segoe UI"/>
                <a:cs typeface="Segoe UI"/>
              </a:rPr>
              <a:t>Calculé</a:t>
            </a:r>
            <a:r>
              <a:rPr sz="1800" b="1" spc="-5" dirty="0">
                <a:solidFill>
                  <a:srgbClr val="252423"/>
                </a:solidFill>
                <a:latin typeface="Segoe UI"/>
                <a:cs typeface="Segoe UI"/>
              </a:rPr>
              <a:t> </a:t>
            </a:r>
            <a:r>
              <a:rPr sz="1800" b="1" dirty="0">
                <a:solidFill>
                  <a:srgbClr val="252423"/>
                </a:solidFill>
                <a:latin typeface="Segoe UI"/>
                <a:cs typeface="Segoe UI"/>
              </a:rPr>
              <a:t>sur</a:t>
            </a:r>
            <a:r>
              <a:rPr sz="1800" b="1" spc="-5" dirty="0">
                <a:solidFill>
                  <a:srgbClr val="252423"/>
                </a:solidFill>
                <a:latin typeface="Segoe UI"/>
                <a:cs typeface="Segoe UI"/>
              </a:rPr>
              <a:t> </a:t>
            </a:r>
            <a:r>
              <a:rPr sz="1800" b="1" dirty="0">
                <a:solidFill>
                  <a:srgbClr val="252423"/>
                </a:solidFill>
                <a:latin typeface="Segoe UI"/>
                <a:cs typeface="Segoe UI"/>
              </a:rPr>
              <a:t>la</a:t>
            </a:r>
            <a:r>
              <a:rPr sz="1800" b="1" spc="-5" dirty="0">
                <a:solidFill>
                  <a:srgbClr val="252423"/>
                </a:solidFill>
                <a:latin typeface="Segoe UI"/>
                <a:cs typeface="Segoe UI"/>
              </a:rPr>
              <a:t> </a:t>
            </a:r>
            <a:r>
              <a:rPr sz="1800" b="1" dirty="0">
                <a:solidFill>
                  <a:srgbClr val="252423"/>
                </a:solidFill>
                <a:latin typeface="Segoe UI"/>
                <a:cs typeface="Segoe UI"/>
              </a:rPr>
              <a:t>base</a:t>
            </a:r>
            <a:r>
              <a:rPr sz="1800" b="1" spc="-5" dirty="0">
                <a:solidFill>
                  <a:srgbClr val="252423"/>
                </a:solidFill>
                <a:latin typeface="Segoe UI"/>
                <a:cs typeface="Segoe UI"/>
              </a:rPr>
              <a:t> </a:t>
            </a:r>
            <a:r>
              <a:rPr sz="1800" b="1" spc="-25" dirty="0">
                <a:solidFill>
                  <a:srgbClr val="252423"/>
                </a:solidFill>
                <a:latin typeface="Segoe UI"/>
                <a:cs typeface="Segoe UI"/>
              </a:rPr>
              <a:t>du </a:t>
            </a:r>
            <a:r>
              <a:rPr sz="1800" b="1" dirty="0">
                <a:solidFill>
                  <a:srgbClr val="252423"/>
                </a:solidFill>
                <a:latin typeface="Segoe UI"/>
                <a:cs typeface="Segoe UI"/>
              </a:rPr>
              <a:t>type de </a:t>
            </a:r>
            <a:r>
              <a:rPr sz="1800" b="1" spc="-10" dirty="0">
                <a:solidFill>
                  <a:srgbClr val="252423"/>
                </a:solidFill>
                <a:latin typeface="Segoe UI"/>
                <a:cs typeface="Segoe UI"/>
              </a:rPr>
              <a:t>contrat</a:t>
            </a:r>
            <a:endParaRPr sz="1800" dirty="0">
              <a:latin typeface="Segoe UI"/>
              <a:cs typeface="Segoe UI"/>
            </a:endParaRPr>
          </a:p>
          <a:p>
            <a:pPr>
              <a:lnSpc>
                <a:spcPct val="100000"/>
              </a:lnSpc>
              <a:spcBef>
                <a:spcPts val="55"/>
              </a:spcBef>
            </a:pPr>
            <a:endParaRPr sz="1600" dirty="0">
              <a:latin typeface="Segoe UI"/>
              <a:cs typeface="Segoe UI"/>
            </a:endParaRPr>
          </a:p>
          <a:p>
            <a:pPr marL="12700" algn="ctr">
              <a:lnSpc>
                <a:spcPct val="100000"/>
              </a:lnSpc>
            </a:pPr>
            <a:r>
              <a:rPr sz="3600" spc="-25" dirty="0">
                <a:latin typeface="Segoe UI"/>
                <a:cs typeface="Segoe UI"/>
              </a:rPr>
              <a:t>404</a:t>
            </a:r>
            <a:endParaRPr sz="3600" dirty="0">
              <a:latin typeface="Segoe UI"/>
              <a:cs typeface="Segoe UI"/>
            </a:endParaRPr>
          </a:p>
          <a:p>
            <a:pPr marL="12700" algn="ctr">
              <a:lnSpc>
                <a:spcPct val="100000"/>
              </a:lnSpc>
              <a:spcBef>
                <a:spcPts val="844"/>
              </a:spcBef>
            </a:pPr>
            <a:r>
              <a:rPr sz="1650" dirty="0">
                <a:latin typeface="Segoe UI"/>
                <a:cs typeface="Segoe UI"/>
              </a:rPr>
              <a:t>saisonniers</a:t>
            </a:r>
            <a:r>
              <a:rPr sz="1650" spc="-90" dirty="0">
                <a:latin typeface="Segoe UI"/>
                <a:cs typeface="Segoe UI"/>
              </a:rPr>
              <a:t> </a:t>
            </a:r>
            <a:r>
              <a:rPr sz="1650" spc="-10" dirty="0">
                <a:latin typeface="Segoe UI"/>
                <a:cs typeface="Segoe UI"/>
              </a:rPr>
              <a:t>suivis</a:t>
            </a:r>
            <a:endParaRPr sz="1650" dirty="0">
              <a:latin typeface="Segoe UI"/>
              <a:cs typeface="Segoe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dirty="0"/>
              <a:t>Adhérents</a:t>
            </a:r>
            <a:r>
              <a:rPr spc="65" dirty="0"/>
              <a:t> </a:t>
            </a:r>
            <a:r>
              <a:rPr dirty="0"/>
              <a:t>et</a:t>
            </a:r>
            <a:r>
              <a:rPr spc="70" dirty="0"/>
              <a:t> </a:t>
            </a:r>
            <a:r>
              <a:rPr dirty="0"/>
              <a:t>salariés</a:t>
            </a:r>
            <a:r>
              <a:rPr spc="70" dirty="0"/>
              <a:t> </a:t>
            </a:r>
            <a:r>
              <a:rPr dirty="0"/>
              <a:t>suivis</a:t>
            </a:r>
            <a:r>
              <a:rPr spc="65" dirty="0"/>
              <a:t> </a:t>
            </a:r>
            <a:r>
              <a:rPr dirty="0"/>
              <a:t>-</a:t>
            </a:r>
            <a:r>
              <a:rPr spc="70" dirty="0"/>
              <a:t> </a:t>
            </a:r>
            <a:r>
              <a:rPr dirty="0"/>
              <a:t>sur</a:t>
            </a:r>
            <a:r>
              <a:rPr spc="70" dirty="0"/>
              <a:t> </a:t>
            </a:r>
            <a:r>
              <a:rPr spc="-10" dirty="0"/>
              <a:t>l'année</a:t>
            </a:r>
          </a:p>
        </p:txBody>
      </p:sp>
      <p:sp>
        <p:nvSpPr>
          <p:cNvPr id="6" name="object 6"/>
          <p:cNvSpPr/>
          <p:nvPr/>
        </p:nvSpPr>
        <p:spPr>
          <a:xfrm>
            <a:off x="2505159" y="7028581"/>
            <a:ext cx="15093950" cy="3126105"/>
          </a:xfrm>
          <a:custGeom>
            <a:avLst/>
            <a:gdLst/>
            <a:ahLst/>
            <a:cxnLst/>
            <a:rect l="l" t="t" r="r" b="b"/>
            <a:pathLst>
              <a:path w="15093950" h="3126104">
                <a:moveTo>
                  <a:pt x="0" y="2819285"/>
                </a:moveTo>
                <a:lnTo>
                  <a:pt x="0" y="306273"/>
                </a:lnTo>
                <a:lnTo>
                  <a:pt x="92" y="298754"/>
                </a:lnTo>
                <a:lnTo>
                  <a:pt x="4508" y="253914"/>
                </a:lnTo>
                <a:lnTo>
                  <a:pt x="15458" y="210198"/>
                </a:lnTo>
                <a:lnTo>
                  <a:pt x="32701" y="168571"/>
                </a:lnTo>
                <a:lnTo>
                  <a:pt x="55870" y="129916"/>
                </a:lnTo>
                <a:lnTo>
                  <a:pt x="84454" y="95087"/>
                </a:lnTo>
                <a:lnTo>
                  <a:pt x="117846" y="64822"/>
                </a:lnTo>
                <a:lnTo>
                  <a:pt x="155309" y="39789"/>
                </a:lnTo>
                <a:lnTo>
                  <a:pt x="196049" y="20521"/>
                </a:lnTo>
                <a:lnTo>
                  <a:pt x="239166" y="7442"/>
                </a:lnTo>
                <a:lnTo>
                  <a:pt x="283744" y="829"/>
                </a:lnTo>
                <a:lnTo>
                  <a:pt x="306273" y="0"/>
                </a:lnTo>
                <a:lnTo>
                  <a:pt x="14787506" y="0"/>
                </a:lnTo>
                <a:lnTo>
                  <a:pt x="14832446" y="3314"/>
                </a:lnTo>
                <a:lnTo>
                  <a:pt x="14876412" y="13188"/>
                </a:lnTo>
                <a:lnTo>
                  <a:pt x="14918454" y="29405"/>
                </a:lnTo>
                <a:lnTo>
                  <a:pt x="14957661" y="51616"/>
                </a:lnTo>
                <a:lnTo>
                  <a:pt x="14993186" y="79339"/>
                </a:lnTo>
                <a:lnTo>
                  <a:pt x="15024256" y="111975"/>
                </a:lnTo>
                <a:lnTo>
                  <a:pt x="15050203" y="148817"/>
                </a:lnTo>
                <a:lnTo>
                  <a:pt x="15070464" y="189067"/>
                </a:lnTo>
                <a:lnTo>
                  <a:pt x="15084601" y="231854"/>
                </a:lnTo>
                <a:lnTo>
                  <a:pt x="15092304" y="276253"/>
                </a:lnTo>
                <a:lnTo>
                  <a:pt x="15093780" y="306273"/>
                </a:lnTo>
                <a:lnTo>
                  <a:pt x="15093780" y="2819285"/>
                </a:lnTo>
                <a:lnTo>
                  <a:pt x="15090465" y="2864225"/>
                </a:lnTo>
                <a:lnTo>
                  <a:pt x="15080591" y="2908192"/>
                </a:lnTo>
                <a:lnTo>
                  <a:pt x="15064372" y="2950234"/>
                </a:lnTo>
                <a:lnTo>
                  <a:pt x="15042161" y="2989442"/>
                </a:lnTo>
                <a:lnTo>
                  <a:pt x="15014439" y="3024966"/>
                </a:lnTo>
                <a:lnTo>
                  <a:pt x="14981804" y="3056038"/>
                </a:lnTo>
                <a:lnTo>
                  <a:pt x="14944960" y="3081985"/>
                </a:lnTo>
                <a:lnTo>
                  <a:pt x="14904709" y="3102245"/>
                </a:lnTo>
                <a:lnTo>
                  <a:pt x="14861924" y="3116380"/>
                </a:lnTo>
                <a:lnTo>
                  <a:pt x="14817526" y="3124084"/>
                </a:lnTo>
                <a:lnTo>
                  <a:pt x="14787506" y="3125559"/>
                </a:lnTo>
                <a:lnTo>
                  <a:pt x="306273" y="3125559"/>
                </a:lnTo>
                <a:lnTo>
                  <a:pt x="261333" y="3122244"/>
                </a:lnTo>
                <a:lnTo>
                  <a:pt x="217366" y="3112370"/>
                </a:lnTo>
                <a:lnTo>
                  <a:pt x="175324" y="3096153"/>
                </a:lnTo>
                <a:lnTo>
                  <a:pt x="136116" y="3073942"/>
                </a:lnTo>
                <a:lnTo>
                  <a:pt x="100592" y="3046219"/>
                </a:lnTo>
                <a:lnTo>
                  <a:pt x="69520" y="3013583"/>
                </a:lnTo>
                <a:lnTo>
                  <a:pt x="43573" y="2976741"/>
                </a:lnTo>
                <a:lnTo>
                  <a:pt x="23313" y="2936491"/>
                </a:lnTo>
                <a:lnTo>
                  <a:pt x="9178" y="2893704"/>
                </a:lnTo>
                <a:lnTo>
                  <a:pt x="1474" y="2849305"/>
                </a:lnTo>
                <a:lnTo>
                  <a:pt x="0" y="2819285"/>
                </a:lnTo>
                <a:close/>
              </a:path>
            </a:pathLst>
          </a:custGeom>
          <a:ln w="15706">
            <a:solidFill>
              <a:srgbClr val="003FE2"/>
            </a:solidFill>
          </a:ln>
        </p:spPr>
        <p:txBody>
          <a:bodyPr wrap="square" lIns="0" tIns="0" rIns="0" bIns="0" rtlCol="0"/>
          <a:lstStyle/>
          <a:p>
            <a:endParaRPr/>
          </a:p>
        </p:txBody>
      </p:sp>
      <p:sp>
        <p:nvSpPr>
          <p:cNvPr id="7" name="object 7"/>
          <p:cNvSpPr txBox="1"/>
          <p:nvPr/>
        </p:nvSpPr>
        <p:spPr>
          <a:xfrm>
            <a:off x="7260556" y="7139019"/>
            <a:ext cx="5612765"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Répartition</a:t>
            </a:r>
            <a:r>
              <a:rPr sz="1800" b="1" spc="-10" dirty="0">
                <a:solidFill>
                  <a:srgbClr val="252423"/>
                </a:solidFill>
                <a:latin typeface="Segoe UI"/>
                <a:cs typeface="Segoe UI"/>
              </a:rPr>
              <a:t> </a:t>
            </a:r>
            <a:r>
              <a:rPr sz="1800" b="1" dirty="0">
                <a:solidFill>
                  <a:srgbClr val="252423"/>
                </a:solidFill>
                <a:latin typeface="Segoe UI"/>
                <a:cs typeface="Segoe UI"/>
              </a:rPr>
              <a:t>des</a:t>
            </a:r>
            <a:r>
              <a:rPr sz="1800" b="1" spc="-5" dirty="0">
                <a:solidFill>
                  <a:srgbClr val="252423"/>
                </a:solidFill>
                <a:latin typeface="Segoe UI"/>
                <a:cs typeface="Segoe UI"/>
              </a:rPr>
              <a:t> </a:t>
            </a:r>
            <a:r>
              <a:rPr sz="1800" b="1" dirty="0">
                <a:solidFill>
                  <a:srgbClr val="252423"/>
                </a:solidFill>
                <a:latin typeface="Segoe UI"/>
                <a:cs typeface="Segoe UI"/>
              </a:rPr>
              <a:t>salariés</a:t>
            </a:r>
            <a:r>
              <a:rPr sz="1800" b="1" spc="-5" dirty="0">
                <a:solidFill>
                  <a:srgbClr val="252423"/>
                </a:solidFill>
                <a:latin typeface="Segoe UI"/>
                <a:cs typeface="Segoe UI"/>
              </a:rPr>
              <a:t> </a:t>
            </a:r>
            <a:r>
              <a:rPr sz="1800" b="1" dirty="0">
                <a:solidFill>
                  <a:srgbClr val="252423"/>
                </a:solidFill>
                <a:latin typeface="Segoe UI"/>
                <a:cs typeface="Segoe UI"/>
              </a:rPr>
              <a:t>SIR</a:t>
            </a:r>
            <a:r>
              <a:rPr sz="1800" b="1" spc="-10" dirty="0">
                <a:solidFill>
                  <a:srgbClr val="252423"/>
                </a:solidFill>
                <a:latin typeface="Segoe UI"/>
                <a:cs typeface="Segoe UI"/>
              </a:rPr>
              <a:t> </a:t>
            </a:r>
            <a:r>
              <a:rPr sz="1800" b="1" dirty="0">
                <a:solidFill>
                  <a:srgbClr val="252423"/>
                </a:solidFill>
                <a:latin typeface="Segoe UI"/>
                <a:cs typeface="Segoe UI"/>
              </a:rPr>
              <a:t>par</a:t>
            </a:r>
            <a:r>
              <a:rPr sz="1800" b="1" spc="-5" dirty="0">
                <a:solidFill>
                  <a:srgbClr val="252423"/>
                </a:solidFill>
                <a:latin typeface="Segoe UI"/>
                <a:cs typeface="Segoe UI"/>
              </a:rPr>
              <a:t> </a:t>
            </a:r>
            <a:r>
              <a:rPr sz="1800" b="1" dirty="0">
                <a:solidFill>
                  <a:srgbClr val="252423"/>
                </a:solidFill>
                <a:latin typeface="Segoe UI"/>
                <a:cs typeface="Segoe UI"/>
              </a:rPr>
              <a:t>catégorie</a:t>
            </a:r>
            <a:r>
              <a:rPr sz="1800" b="1" spc="-5" dirty="0">
                <a:solidFill>
                  <a:srgbClr val="252423"/>
                </a:solidFill>
                <a:latin typeface="Segoe UI"/>
                <a:cs typeface="Segoe UI"/>
              </a:rPr>
              <a:t> </a:t>
            </a:r>
            <a:r>
              <a:rPr sz="1800" b="1" spc="-10" dirty="0">
                <a:solidFill>
                  <a:srgbClr val="252423"/>
                </a:solidFill>
                <a:latin typeface="Segoe UI"/>
                <a:cs typeface="Segoe UI"/>
              </a:rPr>
              <a:t>entreprise</a:t>
            </a:r>
            <a:endParaRPr sz="1800">
              <a:latin typeface="Segoe UI"/>
              <a:cs typeface="Segoe UI"/>
            </a:endParaRPr>
          </a:p>
        </p:txBody>
      </p:sp>
      <p:sp>
        <p:nvSpPr>
          <p:cNvPr id="8" name="object 8"/>
          <p:cNvSpPr/>
          <p:nvPr/>
        </p:nvSpPr>
        <p:spPr>
          <a:xfrm>
            <a:off x="2685770" y="7523335"/>
            <a:ext cx="14591665" cy="1225550"/>
          </a:xfrm>
          <a:custGeom>
            <a:avLst/>
            <a:gdLst/>
            <a:ahLst/>
            <a:cxnLst/>
            <a:rect l="l" t="t" r="r" b="b"/>
            <a:pathLst>
              <a:path w="14591665" h="1225550">
                <a:moveTo>
                  <a:pt x="14591183" y="0"/>
                </a:moveTo>
                <a:lnTo>
                  <a:pt x="14591183" y="0"/>
                </a:lnTo>
                <a:lnTo>
                  <a:pt x="0" y="0"/>
                </a:lnTo>
                <a:lnTo>
                  <a:pt x="0" y="910971"/>
                </a:lnTo>
                <a:lnTo>
                  <a:pt x="0" y="1225092"/>
                </a:lnTo>
                <a:lnTo>
                  <a:pt x="2638666" y="1225092"/>
                </a:lnTo>
                <a:lnTo>
                  <a:pt x="4523422" y="1225092"/>
                </a:lnTo>
                <a:lnTo>
                  <a:pt x="14591183" y="1225092"/>
                </a:lnTo>
                <a:lnTo>
                  <a:pt x="14591183" y="910971"/>
                </a:lnTo>
                <a:lnTo>
                  <a:pt x="14591183" y="0"/>
                </a:lnTo>
                <a:close/>
              </a:path>
            </a:pathLst>
          </a:custGeom>
          <a:solidFill>
            <a:srgbClr val="FFFFFF"/>
          </a:solidFill>
        </p:spPr>
        <p:txBody>
          <a:bodyPr wrap="square" lIns="0" tIns="0" rIns="0" bIns="0" rtlCol="0"/>
          <a:lstStyle/>
          <a:p>
            <a:endParaRPr/>
          </a:p>
        </p:txBody>
      </p:sp>
      <p:sp>
        <p:nvSpPr>
          <p:cNvPr id="9" name="object 9"/>
          <p:cNvSpPr/>
          <p:nvPr/>
        </p:nvSpPr>
        <p:spPr>
          <a:xfrm>
            <a:off x="2685770" y="9062562"/>
            <a:ext cx="14591665" cy="314325"/>
          </a:xfrm>
          <a:custGeom>
            <a:avLst/>
            <a:gdLst/>
            <a:ahLst/>
            <a:cxnLst/>
            <a:rect l="l" t="t" r="r" b="b"/>
            <a:pathLst>
              <a:path w="14591665" h="314325">
                <a:moveTo>
                  <a:pt x="14591183" y="0"/>
                </a:moveTo>
                <a:lnTo>
                  <a:pt x="14591183" y="0"/>
                </a:lnTo>
                <a:lnTo>
                  <a:pt x="0" y="0"/>
                </a:lnTo>
                <a:lnTo>
                  <a:pt x="0" y="314121"/>
                </a:lnTo>
                <a:lnTo>
                  <a:pt x="14591183" y="314121"/>
                </a:lnTo>
                <a:lnTo>
                  <a:pt x="14591183" y="0"/>
                </a:lnTo>
                <a:close/>
              </a:path>
            </a:pathLst>
          </a:custGeom>
          <a:solidFill>
            <a:srgbClr val="FFFFFF"/>
          </a:solidFill>
        </p:spPr>
        <p:txBody>
          <a:bodyPr wrap="square" lIns="0" tIns="0" rIns="0" bIns="0" rtlCol="0"/>
          <a:lstStyle/>
          <a:p>
            <a:endParaRPr/>
          </a:p>
        </p:txBody>
      </p:sp>
      <p:graphicFrame>
        <p:nvGraphicFramePr>
          <p:cNvPr id="10" name="object 10"/>
          <p:cNvGraphicFramePr>
            <a:graphicFrameLocks noGrp="1"/>
          </p:cNvGraphicFramePr>
          <p:nvPr>
            <p:extLst>
              <p:ext uri="{D42A27DB-BD31-4B8C-83A1-F6EECF244321}">
                <p14:modId xmlns:p14="http://schemas.microsoft.com/office/powerpoint/2010/main" val="1962740803"/>
              </p:ext>
            </p:extLst>
          </p:nvPr>
        </p:nvGraphicFramePr>
        <p:xfrm>
          <a:off x="2685781" y="7523330"/>
          <a:ext cx="14592934" cy="2039303"/>
        </p:xfrm>
        <a:graphic>
          <a:graphicData uri="http://schemas.openxmlformats.org/drawingml/2006/table">
            <a:tbl>
              <a:tblPr firstRow="1" bandRow="1">
                <a:tableStyleId>{2D5ABB26-0587-4C30-8999-92F81FD0307C}</a:tableStyleId>
              </a:tblPr>
              <a:tblGrid>
                <a:gridCol w="2630805">
                  <a:extLst>
                    <a:ext uri="{9D8B030D-6E8A-4147-A177-3AD203B41FA5}">
                      <a16:colId xmlns:a16="http://schemas.microsoft.com/office/drawing/2014/main" val="20000"/>
                    </a:ext>
                  </a:extLst>
                </a:gridCol>
                <a:gridCol w="1884680">
                  <a:extLst>
                    <a:ext uri="{9D8B030D-6E8A-4147-A177-3AD203B41FA5}">
                      <a16:colId xmlns:a16="http://schemas.microsoft.com/office/drawing/2014/main" val="20001"/>
                    </a:ext>
                  </a:extLst>
                </a:gridCol>
                <a:gridCol w="1853564">
                  <a:extLst>
                    <a:ext uri="{9D8B030D-6E8A-4147-A177-3AD203B41FA5}">
                      <a16:colId xmlns:a16="http://schemas.microsoft.com/office/drawing/2014/main" val="20002"/>
                    </a:ext>
                  </a:extLst>
                </a:gridCol>
                <a:gridCol w="1853565">
                  <a:extLst>
                    <a:ext uri="{9D8B030D-6E8A-4147-A177-3AD203B41FA5}">
                      <a16:colId xmlns:a16="http://schemas.microsoft.com/office/drawing/2014/main" val="20003"/>
                    </a:ext>
                  </a:extLst>
                </a:gridCol>
                <a:gridCol w="1869440">
                  <a:extLst>
                    <a:ext uri="{9D8B030D-6E8A-4147-A177-3AD203B41FA5}">
                      <a16:colId xmlns:a16="http://schemas.microsoft.com/office/drawing/2014/main" val="20004"/>
                    </a:ext>
                  </a:extLst>
                </a:gridCol>
                <a:gridCol w="2293620">
                  <a:extLst>
                    <a:ext uri="{9D8B030D-6E8A-4147-A177-3AD203B41FA5}">
                      <a16:colId xmlns:a16="http://schemas.microsoft.com/office/drawing/2014/main" val="20005"/>
                    </a:ext>
                  </a:extLst>
                </a:gridCol>
                <a:gridCol w="2207260">
                  <a:extLst>
                    <a:ext uri="{9D8B030D-6E8A-4147-A177-3AD203B41FA5}">
                      <a16:colId xmlns:a16="http://schemas.microsoft.com/office/drawing/2014/main" val="20006"/>
                    </a:ext>
                  </a:extLst>
                </a:gridCol>
              </a:tblGrid>
              <a:tr h="902969">
                <a:tc>
                  <a:txBody>
                    <a:bodyPr/>
                    <a:lstStyle/>
                    <a:p>
                      <a:pPr marL="78105" algn="ctr">
                        <a:lnSpc>
                          <a:spcPct val="100000"/>
                        </a:lnSpc>
                        <a:spcBef>
                          <a:spcPts val="280"/>
                        </a:spcBef>
                      </a:pPr>
                      <a:r>
                        <a:rPr sz="1600" dirty="0">
                          <a:solidFill>
                            <a:srgbClr val="252423"/>
                          </a:solidFill>
                          <a:latin typeface="Segoe UI"/>
                          <a:cs typeface="Segoe UI"/>
                        </a:rPr>
                        <a:t>Catégorie</a:t>
                      </a:r>
                      <a:r>
                        <a:rPr sz="1600" spc="125" dirty="0">
                          <a:solidFill>
                            <a:srgbClr val="252423"/>
                          </a:solidFill>
                          <a:latin typeface="Segoe UI"/>
                          <a:cs typeface="Segoe UI"/>
                        </a:rPr>
                        <a:t> </a:t>
                      </a:r>
                      <a:r>
                        <a:rPr sz="1600" spc="-10" dirty="0">
                          <a:solidFill>
                            <a:srgbClr val="252423"/>
                          </a:solidFill>
                          <a:latin typeface="Segoe UI"/>
                          <a:cs typeface="Segoe UI"/>
                        </a:rPr>
                        <a:t>entreprise</a:t>
                      </a:r>
                      <a:endParaRPr sz="1600" dirty="0">
                        <a:latin typeface="Segoe UI"/>
                        <a:cs typeface="Segoe UI"/>
                      </a:endParaRPr>
                    </a:p>
                  </a:txBody>
                  <a:tcPr marL="0" marR="0" marT="35560" marB="0">
                    <a:lnR w="19050">
                      <a:solidFill>
                        <a:srgbClr val="003FE2"/>
                      </a:solidFill>
                      <a:prstDash val="solid"/>
                    </a:lnR>
                    <a:lnB w="19050">
                      <a:solidFill>
                        <a:srgbClr val="003FE2"/>
                      </a:solidFill>
                      <a:prstDash val="solid"/>
                    </a:lnB>
                  </a:tcPr>
                </a:tc>
                <a:tc>
                  <a:txBody>
                    <a:bodyPr/>
                    <a:lstStyle/>
                    <a:p>
                      <a:pPr marL="91440" algn="ctr">
                        <a:lnSpc>
                          <a:spcPct val="100000"/>
                        </a:lnSpc>
                        <a:spcBef>
                          <a:spcPts val="280"/>
                        </a:spcBef>
                      </a:pPr>
                      <a:r>
                        <a:rPr sz="1600" dirty="0" err="1">
                          <a:solidFill>
                            <a:srgbClr val="252423"/>
                          </a:solidFill>
                          <a:latin typeface="Segoe UI"/>
                          <a:cs typeface="Segoe UI"/>
                        </a:rPr>
                        <a:t>salariés</a:t>
                      </a:r>
                      <a:r>
                        <a:rPr sz="1600" spc="65" dirty="0">
                          <a:solidFill>
                            <a:srgbClr val="252423"/>
                          </a:solidFill>
                          <a:latin typeface="Segoe UI"/>
                          <a:cs typeface="Segoe UI"/>
                        </a:rPr>
                        <a:t> </a:t>
                      </a:r>
                      <a:r>
                        <a:rPr sz="1600" dirty="0">
                          <a:solidFill>
                            <a:srgbClr val="252423"/>
                          </a:solidFill>
                          <a:latin typeface="Segoe UI"/>
                          <a:cs typeface="Segoe UI"/>
                        </a:rPr>
                        <a:t>suivis</a:t>
                      </a:r>
                      <a:r>
                        <a:rPr sz="1600" spc="65" dirty="0">
                          <a:solidFill>
                            <a:srgbClr val="252423"/>
                          </a:solidFill>
                          <a:latin typeface="Segoe UI"/>
                          <a:cs typeface="Segoe UI"/>
                        </a:rPr>
                        <a:t> </a:t>
                      </a:r>
                      <a:r>
                        <a:rPr sz="1600" spc="-25" dirty="0">
                          <a:solidFill>
                            <a:srgbClr val="252423"/>
                          </a:solidFill>
                          <a:latin typeface="Segoe UI"/>
                          <a:cs typeface="Segoe UI"/>
                        </a:rPr>
                        <a:t>SIR</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6360" marR="174625" algn="ctr">
                        <a:lnSpc>
                          <a:spcPct val="113700"/>
                        </a:lnSpc>
                        <a:spcBef>
                          <a:spcPts val="40"/>
                        </a:spcBef>
                      </a:pPr>
                      <a:r>
                        <a:rPr sz="1600" dirty="0" err="1">
                          <a:solidFill>
                            <a:srgbClr val="252423"/>
                          </a:solidFill>
                          <a:latin typeface="Segoe UI"/>
                          <a:cs typeface="Segoe UI"/>
                        </a:rPr>
                        <a:t>salariés</a:t>
                      </a:r>
                      <a:r>
                        <a:rPr sz="1600" spc="65" dirty="0">
                          <a:solidFill>
                            <a:srgbClr val="252423"/>
                          </a:solidFill>
                          <a:latin typeface="Segoe UI"/>
                          <a:cs typeface="Segoe UI"/>
                        </a:rPr>
                        <a:t> </a:t>
                      </a:r>
                      <a:r>
                        <a:rPr sz="1600" dirty="0">
                          <a:solidFill>
                            <a:srgbClr val="252423"/>
                          </a:solidFill>
                          <a:latin typeface="Segoe UI"/>
                          <a:cs typeface="Segoe UI"/>
                        </a:rPr>
                        <a:t>suivis</a:t>
                      </a:r>
                      <a:r>
                        <a:rPr sz="1600" spc="65" dirty="0">
                          <a:solidFill>
                            <a:srgbClr val="252423"/>
                          </a:solidFill>
                          <a:latin typeface="Segoe UI"/>
                          <a:cs typeface="Segoe UI"/>
                        </a:rPr>
                        <a:t> </a:t>
                      </a:r>
                      <a:r>
                        <a:rPr sz="1600" spc="-25" dirty="0">
                          <a:solidFill>
                            <a:srgbClr val="252423"/>
                          </a:solidFill>
                          <a:latin typeface="Segoe UI"/>
                          <a:cs typeface="Segoe UI"/>
                        </a:rPr>
                        <a:t>SIR </a:t>
                      </a:r>
                      <a:r>
                        <a:rPr sz="1600" dirty="0">
                          <a:solidFill>
                            <a:srgbClr val="252423"/>
                          </a:solidFill>
                          <a:latin typeface="Segoe UI"/>
                          <a:cs typeface="Segoe UI"/>
                        </a:rPr>
                        <a:t>INB</a:t>
                      </a:r>
                      <a:r>
                        <a:rPr sz="1600" spc="50" dirty="0">
                          <a:solidFill>
                            <a:srgbClr val="252423"/>
                          </a:solidFill>
                          <a:latin typeface="Segoe UI"/>
                          <a:cs typeface="Segoe UI"/>
                        </a:rPr>
                        <a:t> </a:t>
                      </a:r>
                      <a:r>
                        <a:rPr sz="1600" spc="-50" dirty="0">
                          <a:solidFill>
                            <a:srgbClr val="252423"/>
                          </a:solidFill>
                          <a:latin typeface="Segoe UI"/>
                          <a:cs typeface="Segoe UI"/>
                        </a:rPr>
                        <a:t>A</a:t>
                      </a:r>
                      <a:endParaRPr sz="1600" dirty="0">
                        <a:latin typeface="Segoe UI"/>
                        <a:cs typeface="Segoe UI"/>
                      </a:endParaRPr>
                    </a:p>
                    <a:p>
                      <a:pPr>
                        <a:lnSpc>
                          <a:spcPct val="100000"/>
                        </a:lnSpc>
                        <a:spcBef>
                          <a:spcPts val="20"/>
                        </a:spcBef>
                      </a:pPr>
                      <a:endParaRPr sz="1800" dirty="0">
                        <a:latin typeface="Times New Roman"/>
                        <a:cs typeface="Times New Roman"/>
                      </a:endParaRPr>
                    </a:p>
                    <a:p>
                      <a:pPr marL="86360">
                        <a:lnSpc>
                          <a:spcPts val="1035"/>
                        </a:lnSpc>
                      </a:pPr>
                      <a:r>
                        <a:rPr sz="1000" dirty="0">
                          <a:solidFill>
                            <a:srgbClr val="252423"/>
                          </a:solidFill>
                          <a:latin typeface="Arial"/>
                          <a:cs typeface="Arial"/>
                        </a:rPr>
                        <a:t>V</a:t>
                      </a:r>
                      <a:endParaRPr sz="1000" dirty="0">
                        <a:latin typeface="Arial"/>
                        <a:cs typeface="Arial"/>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79375" marR="180975" algn="ctr">
                        <a:lnSpc>
                          <a:spcPct val="113700"/>
                        </a:lnSpc>
                        <a:spcBef>
                          <a:spcPts val="40"/>
                        </a:spcBef>
                      </a:pPr>
                      <a:r>
                        <a:rPr sz="1600" dirty="0" err="1">
                          <a:solidFill>
                            <a:srgbClr val="252423"/>
                          </a:solidFill>
                          <a:latin typeface="Segoe UI"/>
                          <a:cs typeface="Segoe UI"/>
                        </a:rPr>
                        <a:t>salariés</a:t>
                      </a:r>
                      <a:r>
                        <a:rPr sz="1600" spc="65" dirty="0">
                          <a:solidFill>
                            <a:srgbClr val="252423"/>
                          </a:solidFill>
                          <a:latin typeface="Segoe UI"/>
                          <a:cs typeface="Segoe UI"/>
                        </a:rPr>
                        <a:t> </a:t>
                      </a:r>
                      <a:r>
                        <a:rPr sz="1600" dirty="0">
                          <a:solidFill>
                            <a:srgbClr val="252423"/>
                          </a:solidFill>
                          <a:latin typeface="Segoe UI"/>
                          <a:cs typeface="Segoe UI"/>
                        </a:rPr>
                        <a:t>suivis</a:t>
                      </a:r>
                      <a:r>
                        <a:rPr sz="1600" spc="65" dirty="0">
                          <a:solidFill>
                            <a:srgbClr val="252423"/>
                          </a:solidFill>
                          <a:latin typeface="Segoe UI"/>
                          <a:cs typeface="Segoe UI"/>
                        </a:rPr>
                        <a:t> </a:t>
                      </a:r>
                      <a:r>
                        <a:rPr sz="1600" spc="-25" dirty="0">
                          <a:solidFill>
                            <a:srgbClr val="252423"/>
                          </a:solidFill>
                          <a:latin typeface="Segoe UI"/>
                          <a:cs typeface="Segoe UI"/>
                        </a:rPr>
                        <a:t>SIR </a:t>
                      </a:r>
                      <a:r>
                        <a:rPr sz="1600" dirty="0">
                          <a:solidFill>
                            <a:srgbClr val="252423"/>
                          </a:solidFill>
                          <a:latin typeface="Segoe UI"/>
                          <a:cs typeface="Segoe UI"/>
                        </a:rPr>
                        <a:t>INB</a:t>
                      </a:r>
                      <a:r>
                        <a:rPr sz="1600" spc="50" dirty="0">
                          <a:solidFill>
                            <a:srgbClr val="252423"/>
                          </a:solidFill>
                          <a:latin typeface="Segoe UI"/>
                          <a:cs typeface="Segoe UI"/>
                        </a:rPr>
                        <a:t> </a:t>
                      </a:r>
                      <a:r>
                        <a:rPr sz="1600" spc="-50" dirty="0">
                          <a:solidFill>
                            <a:srgbClr val="252423"/>
                          </a:solidFill>
                          <a:latin typeface="Segoe UI"/>
                          <a:cs typeface="Segoe UI"/>
                        </a:rPr>
                        <a:t>B</a:t>
                      </a:r>
                      <a:endParaRPr sz="1600" dirty="0">
                        <a:latin typeface="Segoe UI"/>
                        <a:cs typeface="Segoe UI"/>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3820" marR="172085" algn="ctr">
                        <a:lnSpc>
                          <a:spcPct val="113700"/>
                        </a:lnSpc>
                        <a:spcBef>
                          <a:spcPts val="40"/>
                        </a:spcBef>
                      </a:pPr>
                      <a:r>
                        <a:rPr sz="1600" dirty="0" err="1">
                          <a:solidFill>
                            <a:srgbClr val="252423"/>
                          </a:solidFill>
                          <a:latin typeface="Segoe UI"/>
                          <a:cs typeface="Segoe UI"/>
                        </a:rPr>
                        <a:t>salariés</a:t>
                      </a:r>
                      <a:r>
                        <a:rPr sz="1600" spc="65" dirty="0">
                          <a:solidFill>
                            <a:srgbClr val="252423"/>
                          </a:solidFill>
                          <a:latin typeface="Segoe UI"/>
                          <a:cs typeface="Segoe UI"/>
                        </a:rPr>
                        <a:t> </a:t>
                      </a:r>
                      <a:r>
                        <a:rPr sz="1600" dirty="0">
                          <a:solidFill>
                            <a:srgbClr val="252423"/>
                          </a:solidFill>
                          <a:latin typeface="Segoe UI"/>
                          <a:cs typeface="Segoe UI"/>
                        </a:rPr>
                        <a:t>suivis</a:t>
                      </a:r>
                      <a:r>
                        <a:rPr sz="1600" spc="65" dirty="0">
                          <a:solidFill>
                            <a:srgbClr val="252423"/>
                          </a:solidFill>
                          <a:latin typeface="Segoe UI"/>
                          <a:cs typeface="Segoe UI"/>
                        </a:rPr>
                        <a:t> </a:t>
                      </a:r>
                      <a:r>
                        <a:rPr sz="1600" spc="-25" dirty="0">
                          <a:solidFill>
                            <a:srgbClr val="252423"/>
                          </a:solidFill>
                          <a:latin typeface="Segoe UI"/>
                          <a:cs typeface="Segoe UI"/>
                        </a:rPr>
                        <a:t>SIR </a:t>
                      </a:r>
                      <a:r>
                        <a:rPr sz="1600" dirty="0">
                          <a:solidFill>
                            <a:srgbClr val="252423"/>
                          </a:solidFill>
                          <a:latin typeface="Segoe UI"/>
                          <a:cs typeface="Segoe UI"/>
                        </a:rPr>
                        <a:t>uniquement</a:t>
                      </a:r>
                      <a:r>
                        <a:rPr sz="1600" spc="155" dirty="0">
                          <a:solidFill>
                            <a:srgbClr val="252423"/>
                          </a:solidFill>
                          <a:latin typeface="Segoe UI"/>
                          <a:cs typeface="Segoe UI"/>
                        </a:rPr>
                        <a:t> </a:t>
                      </a:r>
                      <a:r>
                        <a:rPr sz="1600" spc="-20" dirty="0">
                          <a:solidFill>
                            <a:srgbClr val="252423"/>
                          </a:solidFill>
                          <a:latin typeface="Segoe UI"/>
                          <a:cs typeface="Segoe UI"/>
                        </a:rPr>
                        <a:t>CACES</a:t>
                      </a:r>
                      <a:endParaRPr sz="1600" dirty="0">
                        <a:latin typeface="Segoe UI"/>
                        <a:cs typeface="Segoe UI"/>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90170" algn="ctr">
                        <a:lnSpc>
                          <a:spcPct val="100000"/>
                        </a:lnSpc>
                        <a:spcBef>
                          <a:spcPts val="280"/>
                        </a:spcBef>
                      </a:pPr>
                      <a:r>
                        <a:rPr sz="1600" dirty="0" err="1">
                          <a:solidFill>
                            <a:srgbClr val="252423"/>
                          </a:solidFill>
                          <a:latin typeface="Segoe UI"/>
                          <a:cs typeface="Segoe UI"/>
                        </a:rPr>
                        <a:t>salariés</a:t>
                      </a:r>
                      <a:r>
                        <a:rPr sz="1600" spc="65" dirty="0">
                          <a:solidFill>
                            <a:srgbClr val="252423"/>
                          </a:solidFill>
                          <a:latin typeface="Segoe UI"/>
                          <a:cs typeface="Segoe UI"/>
                        </a:rPr>
                        <a:t> </a:t>
                      </a:r>
                      <a:r>
                        <a:rPr sz="1600" dirty="0">
                          <a:solidFill>
                            <a:srgbClr val="252423"/>
                          </a:solidFill>
                          <a:latin typeface="Segoe UI"/>
                          <a:cs typeface="Segoe UI"/>
                        </a:rPr>
                        <a:t>suivis</a:t>
                      </a:r>
                      <a:r>
                        <a:rPr sz="1600" spc="65" dirty="0">
                          <a:solidFill>
                            <a:srgbClr val="252423"/>
                          </a:solidFill>
                          <a:latin typeface="Segoe UI"/>
                          <a:cs typeface="Segoe UI"/>
                        </a:rPr>
                        <a:t> </a:t>
                      </a:r>
                      <a:r>
                        <a:rPr sz="1600" spc="-25" dirty="0">
                          <a:solidFill>
                            <a:srgbClr val="252423"/>
                          </a:solidFill>
                          <a:latin typeface="Segoe UI"/>
                          <a:cs typeface="Segoe UI"/>
                        </a:rPr>
                        <a:t>SIR</a:t>
                      </a:r>
                      <a:endParaRPr sz="1600" dirty="0">
                        <a:latin typeface="Segoe UI"/>
                        <a:cs typeface="Segoe UI"/>
                      </a:endParaRPr>
                    </a:p>
                    <a:p>
                      <a:pPr marL="90170" marR="200025" algn="ctr">
                        <a:lnSpc>
                          <a:spcPct val="113700"/>
                        </a:lnSpc>
                      </a:pPr>
                      <a:r>
                        <a:rPr sz="1600" dirty="0">
                          <a:solidFill>
                            <a:srgbClr val="252423"/>
                          </a:solidFill>
                          <a:latin typeface="Segoe UI"/>
                          <a:cs typeface="Segoe UI"/>
                        </a:rPr>
                        <a:t>uniquement</a:t>
                      </a:r>
                      <a:r>
                        <a:rPr sz="1600" spc="155" dirty="0">
                          <a:solidFill>
                            <a:srgbClr val="252423"/>
                          </a:solidFill>
                          <a:latin typeface="Segoe UI"/>
                          <a:cs typeface="Segoe UI"/>
                        </a:rPr>
                        <a:t> </a:t>
                      </a:r>
                      <a:r>
                        <a:rPr sz="1600" spc="-10" dirty="0">
                          <a:solidFill>
                            <a:srgbClr val="252423"/>
                          </a:solidFill>
                          <a:latin typeface="Segoe UI"/>
                          <a:cs typeface="Segoe UI"/>
                        </a:rPr>
                        <a:t>habilitation électrique</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8900" algn="ctr">
                        <a:lnSpc>
                          <a:spcPct val="100000"/>
                        </a:lnSpc>
                        <a:spcBef>
                          <a:spcPts val="280"/>
                        </a:spcBef>
                      </a:pPr>
                      <a:r>
                        <a:rPr sz="1600" dirty="0" err="1">
                          <a:solidFill>
                            <a:srgbClr val="252423"/>
                          </a:solidFill>
                          <a:latin typeface="Segoe UI"/>
                          <a:cs typeface="Segoe UI"/>
                        </a:rPr>
                        <a:t>salariés</a:t>
                      </a:r>
                      <a:r>
                        <a:rPr sz="1600" spc="65" dirty="0">
                          <a:solidFill>
                            <a:srgbClr val="252423"/>
                          </a:solidFill>
                          <a:latin typeface="Segoe UI"/>
                          <a:cs typeface="Segoe UI"/>
                        </a:rPr>
                        <a:t> </a:t>
                      </a:r>
                      <a:r>
                        <a:rPr sz="1600" dirty="0">
                          <a:solidFill>
                            <a:srgbClr val="252423"/>
                          </a:solidFill>
                          <a:latin typeface="Segoe UI"/>
                          <a:cs typeface="Segoe UI"/>
                        </a:rPr>
                        <a:t>suivis</a:t>
                      </a:r>
                      <a:r>
                        <a:rPr sz="1600" spc="65" dirty="0">
                          <a:solidFill>
                            <a:srgbClr val="252423"/>
                          </a:solidFill>
                          <a:latin typeface="Segoe UI"/>
                          <a:cs typeface="Segoe UI"/>
                        </a:rPr>
                        <a:t> </a:t>
                      </a:r>
                      <a:r>
                        <a:rPr sz="1600" spc="-25" dirty="0">
                          <a:solidFill>
                            <a:srgbClr val="252423"/>
                          </a:solidFill>
                          <a:latin typeface="Segoe UI"/>
                          <a:cs typeface="Segoe UI"/>
                        </a:rPr>
                        <a:t>SIR</a:t>
                      </a:r>
                      <a:endParaRPr sz="1600" dirty="0">
                        <a:latin typeface="Segoe UI"/>
                        <a:cs typeface="Segoe UI"/>
                      </a:endParaRPr>
                    </a:p>
                    <a:p>
                      <a:pPr marL="88900" marR="259079" algn="ctr">
                        <a:lnSpc>
                          <a:spcPct val="113700"/>
                        </a:lnSpc>
                      </a:pPr>
                      <a:r>
                        <a:rPr sz="1600" dirty="0">
                          <a:solidFill>
                            <a:srgbClr val="252423"/>
                          </a:solidFill>
                          <a:latin typeface="Segoe UI"/>
                          <a:cs typeface="Segoe UI"/>
                        </a:rPr>
                        <a:t>uniquement</a:t>
                      </a:r>
                      <a:r>
                        <a:rPr sz="1600" spc="105" dirty="0">
                          <a:solidFill>
                            <a:srgbClr val="252423"/>
                          </a:solidFill>
                          <a:latin typeface="Segoe UI"/>
                          <a:cs typeface="Segoe UI"/>
                        </a:rPr>
                        <a:t> </a:t>
                      </a:r>
                      <a:r>
                        <a:rPr sz="1600" dirty="0">
                          <a:solidFill>
                            <a:srgbClr val="252423"/>
                          </a:solidFill>
                          <a:latin typeface="Segoe UI"/>
                          <a:cs typeface="Segoe UI"/>
                        </a:rPr>
                        <a:t>CACES</a:t>
                      </a:r>
                      <a:r>
                        <a:rPr sz="1600" spc="110" dirty="0">
                          <a:solidFill>
                            <a:srgbClr val="252423"/>
                          </a:solidFill>
                          <a:latin typeface="Segoe UI"/>
                          <a:cs typeface="Segoe UI"/>
                        </a:rPr>
                        <a:t> </a:t>
                      </a:r>
                      <a:r>
                        <a:rPr sz="1600" spc="-25" dirty="0">
                          <a:solidFill>
                            <a:srgbClr val="252423"/>
                          </a:solidFill>
                          <a:latin typeface="Segoe UI"/>
                          <a:cs typeface="Segoe UI"/>
                        </a:rPr>
                        <a:t>ET </a:t>
                      </a:r>
                      <a:r>
                        <a:rPr sz="1600" dirty="0">
                          <a:solidFill>
                            <a:srgbClr val="252423"/>
                          </a:solidFill>
                          <a:latin typeface="Segoe UI"/>
                          <a:cs typeface="Segoe UI"/>
                        </a:rPr>
                        <a:t>habilitation</a:t>
                      </a:r>
                      <a:r>
                        <a:rPr sz="1600" spc="145" dirty="0">
                          <a:solidFill>
                            <a:srgbClr val="252423"/>
                          </a:solidFill>
                          <a:latin typeface="Segoe UI"/>
                          <a:cs typeface="Segoe UI"/>
                        </a:rPr>
                        <a:t> </a:t>
                      </a:r>
                      <a:r>
                        <a:rPr sz="1600" spc="-10" dirty="0">
                          <a:solidFill>
                            <a:srgbClr val="252423"/>
                          </a:solidFill>
                          <a:latin typeface="Segoe UI"/>
                          <a:cs typeface="Segoe UI"/>
                        </a:rPr>
                        <a:t>électrique</a:t>
                      </a:r>
                      <a:endParaRPr sz="1600" dirty="0">
                        <a:latin typeface="Segoe UI"/>
                        <a:cs typeface="Segoe UI"/>
                      </a:endParaRPr>
                    </a:p>
                  </a:txBody>
                  <a:tcPr marL="0" marR="0" marT="35560"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21945">
                <a:tc>
                  <a:txBody>
                    <a:bodyPr/>
                    <a:lstStyle/>
                    <a:p>
                      <a:pPr marL="78105">
                        <a:lnSpc>
                          <a:spcPct val="100000"/>
                        </a:lnSpc>
                        <a:spcBef>
                          <a:spcPts val="265"/>
                        </a:spcBef>
                      </a:pPr>
                      <a:r>
                        <a:rPr sz="1800" dirty="0">
                          <a:solidFill>
                            <a:srgbClr val="252423"/>
                          </a:solidFill>
                          <a:latin typeface="Segoe UI"/>
                          <a:cs typeface="Segoe UI"/>
                        </a:rPr>
                        <a:t>Entreprise</a:t>
                      </a:r>
                      <a:r>
                        <a:rPr sz="1800" spc="-80" dirty="0">
                          <a:solidFill>
                            <a:srgbClr val="252423"/>
                          </a:solidFill>
                          <a:latin typeface="Segoe UI"/>
                          <a:cs typeface="Segoe UI"/>
                        </a:rPr>
                        <a:t> </a:t>
                      </a:r>
                      <a:r>
                        <a:rPr sz="1800" spc="-10" dirty="0">
                          <a:solidFill>
                            <a:srgbClr val="252423"/>
                          </a:solidFill>
                          <a:latin typeface="Segoe UI"/>
                          <a:cs typeface="Segoe UI"/>
                        </a:rPr>
                        <a:t>privée</a:t>
                      </a:r>
                      <a:endParaRPr sz="180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78740" algn="r">
                        <a:lnSpc>
                          <a:spcPct val="100000"/>
                        </a:lnSpc>
                        <a:spcBef>
                          <a:spcPts val="265"/>
                        </a:spcBef>
                      </a:pPr>
                      <a:r>
                        <a:rPr sz="1800" dirty="0">
                          <a:solidFill>
                            <a:srgbClr val="252423"/>
                          </a:solidFill>
                          <a:latin typeface="Segoe UI"/>
                          <a:cs typeface="Segoe UI"/>
                        </a:rPr>
                        <a:t>51</a:t>
                      </a:r>
                      <a:r>
                        <a:rPr sz="1800" spc="-25" dirty="0">
                          <a:solidFill>
                            <a:srgbClr val="252423"/>
                          </a:solidFill>
                          <a:latin typeface="Segoe UI"/>
                          <a:cs typeface="Segoe UI"/>
                        </a:rPr>
                        <a:t> 347</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5090" algn="r">
                        <a:lnSpc>
                          <a:spcPct val="100000"/>
                        </a:lnSpc>
                        <a:spcBef>
                          <a:spcPts val="265"/>
                        </a:spcBef>
                      </a:pPr>
                      <a:r>
                        <a:rPr sz="1800" spc="-25" dirty="0">
                          <a:solidFill>
                            <a:srgbClr val="252423"/>
                          </a:solidFill>
                          <a:latin typeface="Segoe UI"/>
                          <a:cs typeface="Segoe UI"/>
                        </a:rPr>
                        <a:t>267</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81280" algn="r">
                        <a:lnSpc>
                          <a:spcPct val="100000"/>
                        </a:lnSpc>
                        <a:spcBef>
                          <a:spcPts val="265"/>
                        </a:spcBef>
                      </a:pPr>
                      <a:r>
                        <a:rPr sz="1800" spc="-25" dirty="0">
                          <a:solidFill>
                            <a:srgbClr val="252423"/>
                          </a:solidFill>
                          <a:latin typeface="Segoe UI"/>
                          <a:cs typeface="Segoe UI"/>
                        </a:rPr>
                        <a:t>503</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4930" algn="r">
                        <a:lnSpc>
                          <a:spcPct val="100000"/>
                        </a:lnSpc>
                        <a:spcBef>
                          <a:spcPts val="265"/>
                        </a:spcBef>
                      </a:pPr>
                      <a:r>
                        <a:rPr sz="1800" dirty="0">
                          <a:solidFill>
                            <a:srgbClr val="252423"/>
                          </a:solidFill>
                          <a:latin typeface="Segoe UI"/>
                          <a:cs typeface="Segoe UI"/>
                        </a:rPr>
                        <a:t>21</a:t>
                      </a:r>
                      <a:r>
                        <a:rPr sz="1800" spc="-25" dirty="0">
                          <a:solidFill>
                            <a:srgbClr val="252423"/>
                          </a:solidFill>
                          <a:latin typeface="Segoe UI"/>
                          <a:cs typeface="Segoe UI"/>
                        </a:rPr>
                        <a:t> 935</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6200" algn="r">
                        <a:lnSpc>
                          <a:spcPct val="100000"/>
                        </a:lnSpc>
                        <a:spcBef>
                          <a:spcPts val="265"/>
                        </a:spcBef>
                      </a:pPr>
                      <a:r>
                        <a:rPr sz="1800" dirty="0">
                          <a:solidFill>
                            <a:srgbClr val="252423"/>
                          </a:solidFill>
                          <a:latin typeface="Segoe UI"/>
                          <a:cs typeface="Segoe UI"/>
                        </a:rPr>
                        <a:t>4</a:t>
                      </a:r>
                      <a:r>
                        <a:rPr sz="1800" spc="-15" dirty="0">
                          <a:solidFill>
                            <a:srgbClr val="252423"/>
                          </a:solidFill>
                          <a:latin typeface="Segoe UI"/>
                          <a:cs typeface="Segoe UI"/>
                        </a:rPr>
                        <a:t> </a:t>
                      </a:r>
                      <a:r>
                        <a:rPr sz="1800" spc="-25" dirty="0">
                          <a:solidFill>
                            <a:srgbClr val="252423"/>
                          </a:solidFill>
                          <a:latin typeface="Segoe UI"/>
                          <a:cs typeface="Segoe UI"/>
                        </a:rPr>
                        <a:t>705</a:t>
                      </a:r>
                      <a:endParaRPr sz="180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4930" algn="r">
                        <a:lnSpc>
                          <a:spcPct val="100000"/>
                        </a:lnSpc>
                        <a:spcBef>
                          <a:spcPts val="265"/>
                        </a:spcBef>
                      </a:pPr>
                      <a:r>
                        <a:rPr sz="1800" dirty="0">
                          <a:solidFill>
                            <a:srgbClr val="252423"/>
                          </a:solidFill>
                          <a:latin typeface="Segoe UI"/>
                          <a:cs typeface="Segoe UI"/>
                        </a:rPr>
                        <a:t>3</a:t>
                      </a:r>
                      <a:r>
                        <a:rPr sz="1800" spc="-15" dirty="0">
                          <a:solidFill>
                            <a:srgbClr val="252423"/>
                          </a:solidFill>
                          <a:latin typeface="Segoe UI"/>
                          <a:cs typeface="Segoe UI"/>
                        </a:rPr>
                        <a:t> </a:t>
                      </a:r>
                      <a:r>
                        <a:rPr sz="1800" spc="-25" dirty="0">
                          <a:solidFill>
                            <a:srgbClr val="252423"/>
                          </a:solidFill>
                          <a:latin typeface="Segoe UI"/>
                          <a:cs typeface="Segoe UI"/>
                        </a:rPr>
                        <a:t>831</a:t>
                      </a:r>
                      <a:endParaRPr sz="180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13690">
                <a:tc>
                  <a:txBody>
                    <a:bodyPr/>
                    <a:lstStyle/>
                    <a:p>
                      <a:pPr marL="78105">
                        <a:lnSpc>
                          <a:spcPct val="100000"/>
                        </a:lnSpc>
                        <a:spcBef>
                          <a:spcPts val="204"/>
                        </a:spcBef>
                      </a:pPr>
                      <a:r>
                        <a:rPr sz="1800" dirty="0">
                          <a:solidFill>
                            <a:srgbClr val="252423"/>
                          </a:solidFill>
                          <a:latin typeface="Segoe UI"/>
                          <a:cs typeface="Segoe UI"/>
                        </a:rPr>
                        <a:t>Entreprise</a:t>
                      </a:r>
                      <a:r>
                        <a:rPr sz="1800" spc="-80" dirty="0">
                          <a:solidFill>
                            <a:srgbClr val="252423"/>
                          </a:solidFill>
                          <a:latin typeface="Segoe UI"/>
                          <a:cs typeface="Segoe UI"/>
                        </a:rPr>
                        <a:t> </a:t>
                      </a:r>
                      <a:r>
                        <a:rPr sz="1800" spc="-10" dirty="0">
                          <a:solidFill>
                            <a:srgbClr val="252423"/>
                          </a:solidFill>
                          <a:latin typeface="Segoe UI"/>
                          <a:cs typeface="Segoe UI"/>
                        </a:rPr>
                        <a:t>publique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8740" algn="r">
                        <a:lnSpc>
                          <a:spcPct val="100000"/>
                        </a:lnSpc>
                        <a:spcBef>
                          <a:spcPts val="204"/>
                        </a:spcBef>
                      </a:pPr>
                      <a:r>
                        <a:rPr sz="1800" dirty="0">
                          <a:solidFill>
                            <a:srgbClr val="252423"/>
                          </a:solidFill>
                          <a:latin typeface="Segoe UI"/>
                          <a:cs typeface="Segoe UI"/>
                        </a:rPr>
                        <a:t>2</a:t>
                      </a:r>
                      <a:r>
                        <a:rPr sz="1800" spc="-15" dirty="0">
                          <a:solidFill>
                            <a:srgbClr val="252423"/>
                          </a:solidFill>
                          <a:latin typeface="Segoe UI"/>
                          <a:cs typeface="Segoe UI"/>
                        </a:rPr>
                        <a:t> </a:t>
                      </a:r>
                      <a:r>
                        <a:rPr sz="1800" spc="-25" dirty="0">
                          <a:solidFill>
                            <a:srgbClr val="252423"/>
                          </a:solidFill>
                          <a:latin typeface="Segoe UI"/>
                          <a:cs typeface="Segoe UI"/>
                        </a:rPr>
                        <a:t>437</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5090" algn="r">
                        <a:lnSpc>
                          <a:spcPct val="100000"/>
                        </a:lnSpc>
                        <a:spcBef>
                          <a:spcPts val="204"/>
                        </a:spcBef>
                      </a:pPr>
                      <a:r>
                        <a:rPr sz="1800" dirty="0">
                          <a:solidFill>
                            <a:srgbClr val="252423"/>
                          </a:solidFill>
                          <a:latin typeface="Segoe UI"/>
                          <a:cs typeface="Segoe UI"/>
                        </a:rPr>
                        <a:t>7</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80645" algn="r">
                        <a:lnSpc>
                          <a:spcPct val="100000"/>
                        </a:lnSpc>
                        <a:spcBef>
                          <a:spcPts val="204"/>
                        </a:spcBef>
                      </a:pPr>
                      <a:r>
                        <a:rPr sz="1800" dirty="0">
                          <a:solidFill>
                            <a:srgbClr val="252423"/>
                          </a:solidFill>
                          <a:latin typeface="Segoe UI"/>
                          <a:cs typeface="Segoe UI"/>
                        </a:rPr>
                        <a:t>7</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4930" algn="r">
                        <a:lnSpc>
                          <a:spcPct val="100000"/>
                        </a:lnSpc>
                        <a:spcBef>
                          <a:spcPts val="204"/>
                        </a:spcBef>
                      </a:pPr>
                      <a:r>
                        <a:rPr sz="1800" spc="-25" dirty="0">
                          <a:solidFill>
                            <a:srgbClr val="252423"/>
                          </a:solidFill>
                          <a:latin typeface="Segoe UI"/>
                          <a:cs typeface="Segoe UI"/>
                        </a:rPr>
                        <a:t>186</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6200" algn="r">
                        <a:lnSpc>
                          <a:spcPct val="100000"/>
                        </a:lnSpc>
                        <a:spcBef>
                          <a:spcPts val="204"/>
                        </a:spcBef>
                      </a:pPr>
                      <a:r>
                        <a:rPr sz="1800" spc="-25" dirty="0">
                          <a:solidFill>
                            <a:srgbClr val="252423"/>
                          </a:solidFill>
                          <a:latin typeface="Segoe UI"/>
                          <a:cs typeface="Segoe UI"/>
                        </a:rPr>
                        <a:t>134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4295" algn="r">
                        <a:lnSpc>
                          <a:spcPct val="100000"/>
                        </a:lnSpc>
                        <a:spcBef>
                          <a:spcPts val="204"/>
                        </a:spcBef>
                      </a:pPr>
                      <a:r>
                        <a:rPr sz="1800" spc="-25" dirty="0">
                          <a:solidFill>
                            <a:srgbClr val="252423"/>
                          </a:solidFill>
                          <a:latin typeface="Segoe UI"/>
                          <a:cs typeface="Segoe UI"/>
                        </a:rPr>
                        <a:t>84</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313690">
                <a:tc>
                  <a:txBody>
                    <a:bodyPr/>
                    <a:lstStyle/>
                    <a:p>
                      <a:pPr marL="78105">
                        <a:lnSpc>
                          <a:spcPct val="100000"/>
                        </a:lnSpc>
                        <a:spcBef>
                          <a:spcPts val="204"/>
                        </a:spcBef>
                      </a:pPr>
                      <a:r>
                        <a:rPr sz="1800" b="1" spc="-10" dirty="0">
                          <a:solidFill>
                            <a:srgbClr val="252423"/>
                          </a:solidFill>
                          <a:latin typeface="Segoe UI"/>
                          <a:cs typeface="Segoe UI"/>
                        </a:rPr>
                        <a:t>Total</a:t>
                      </a:r>
                      <a:endParaRPr sz="1800">
                        <a:latin typeface="Segoe UI"/>
                        <a:cs typeface="Segoe UI"/>
                      </a:endParaRPr>
                    </a:p>
                  </a:txBody>
                  <a:tcPr marL="0" marR="0" marT="26034" marB="0">
                    <a:lnR w="19050">
                      <a:solidFill>
                        <a:srgbClr val="003FE2"/>
                      </a:solidFill>
                      <a:prstDash val="solid"/>
                    </a:lnR>
                  </a:tcPr>
                </a:tc>
                <a:tc>
                  <a:txBody>
                    <a:bodyPr/>
                    <a:lstStyle/>
                    <a:p>
                      <a:pPr marR="78740" algn="r">
                        <a:lnSpc>
                          <a:spcPct val="100000"/>
                        </a:lnSpc>
                        <a:spcBef>
                          <a:spcPts val="204"/>
                        </a:spcBef>
                      </a:pPr>
                      <a:r>
                        <a:rPr sz="1800" b="1" dirty="0">
                          <a:solidFill>
                            <a:srgbClr val="252423"/>
                          </a:solidFill>
                          <a:latin typeface="Segoe UI"/>
                          <a:cs typeface="Segoe UI"/>
                        </a:rPr>
                        <a:t>53</a:t>
                      </a:r>
                      <a:r>
                        <a:rPr sz="1800" b="1" spc="-25" dirty="0">
                          <a:solidFill>
                            <a:srgbClr val="252423"/>
                          </a:solidFill>
                          <a:latin typeface="Segoe UI"/>
                          <a:cs typeface="Segoe UI"/>
                        </a:rPr>
                        <a:t> 784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5090" algn="r">
                        <a:lnSpc>
                          <a:spcPct val="100000"/>
                        </a:lnSpc>
                        <a:spcBef>
                          <a:spcPts val="204"/>
                        </a:spcBef>
                      </a:pPr>
                      <a:r>
                        <a:rPr sz="1800" b="1" spc="-25" dirty="0">
                          <a:solidFill>
                            <a:srgbClr val="252423"/>
                          </a:solidFill>
                          <a:latin typeface="Segoe UI"/>
                          <a:cs typeface="Segoe UI"/>
                        </a:rPr>
                        <a:t>274</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81280" algn="r">
                        <a:lnSpc>
                          <a:spcPct val="100000"/>
                        </a:lnSpc>
                        <a:spcBef>
                          <a:spcPts val="204"/>
                        </a:spcBef>
                      </a:pPr>
                      <a:r>
                        <a:rPr sz="1800" b="1" spc="-25" dirty="0">
                          <a:solidFill>
                            <a:srgbClr val="252423"/>
                          </a:solidFill>
                          <a:latin typeface="Segoe UI"/>
                          <a:cs typeface="Segoe UI"/>
                        </a:rPr>
                        <a:t>510</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4930" algn="r">
                        <a:lnSpc>
                          <a:spcPct val="100000"/>
                        </a:lnSpc>
                        <a:spcBef>
                          <a:spcPts val="204"/>
                        </a:spcBef>
                      </a:pPr>
                      <a:r>
                        <a:rPr sz="1800" b="1" dirty="0">
                          <a:solidFill>
                            <a:srgbClr val="252423"/>
                          </a:solidFill>
                          <a:latin typeface="Segoe UI"/>
                          <a:cs typeface="Segoe UI"/>
                        </a:rPr>
                        <a:t>22</a:t>
                      </a:r>
                      <a:r>
                        <a:rPr sz="1800" b="1" spc="-25" dirty="0">
                          <a:solidFill>
                            <a:srgbClr val="252423"/>
                          </a:solidFill>
                          <a:latin typeface="Segoe UI"/>
                          <a:cs typeface="Segoe UI"/>
                        </a:rPr>
                        <a:t> 121</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6200" algn="r">
                        <a:lnSpc>
                          <a:spcPct val="100000"/>
                        </a:lnSpc>
                        <a:spcBef>
                          <a:spcPts val="204"/>
                        </a:spcBef>
                      </a:pPr>
                      <a:r>
                        <a:rPr sz="1800" b="1" dirty="0">
                          <a:solidFill>
                            <a:srgbClr val="252423"/>
                          </a:solidFill>
                          <a:latin typeface="Segoe UI"/>
                          <a:cs typeface="Segoe UI"/>
                        </a:rPr>
                        <a:t>4</a:t>
                      </a:r>
                      <a:r>
                        <a:rPr sz="1800" b="1" spc="-15" dirty="0">
                          <a:solidFill>
                            <a:srgbClr val="252423"/>
                          </a:solidFill>
                          <a:latin typeface="Segoe UI"/>
                          <a:cs typeface="Segoe UI"/>
                        </a:rPr>
                        <a:t> </a:t>
                      </a:r>
                      <a:r>
                        <a:rPr sz="1800" b="1" spc="-25" dirty="0">
                          <a:solidFill>
                            <a:srgbClr val="252423"/>
                          </a:solidFill>
                          <a:latin typeface="Segoe UI"/>
                          <a:cs typeface="Segoe UI"/>
                        </a:rPr>
                        <a:t>839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4930" algn="r">
                        <a:lnSpc>
                          <a:spcPct val="100000"/>
                        </a:lnSpc>
                        <a:spcBef>
                          <a:spcPts val="204"/>
                        </a:spcBef>
                      </a:pPr>
                      <a:r>
                        <a:rPr sz="1800" b="1" dirty="0">
                          <a:solidFill>
                            <a:srgbClr val="252423"/>
                          </a:solidFill>
                          <a:latin typeface="Segoe UI"/>
                          <a:cs typeface="Segoe UI"/>
                        </a:rPr>
                        <a:t>3</a:t>
                      </a:r>
                      <a:r>
                        <a:rPr sz="1800" b="1" spc="-15" dirty="0">
                          <a:solidFill>
                            <a:srgbClr val="252423"/>
                          </a:solidFill>
                          <a:latin typeface="Segoe UI"/>
                          <a:cs typeface="Segoe UI"/>
                        </a:rPr>
                        <a:t> </a:t>
                      </a:r>
                      <a:r>
                        <a:rPr sz="1800" b="1" spc="-25" dirty="0">
                          <a:solidFill>
                            <a:srgbClr val="252423"/>
                          </a:solidFill>
                          <a:latin typeface="Segoe UI"/>
                          <a:cs typeface="Segoe UI"/>
                        </a:rPr>
                        <a:t>915</a:t>
                      </a:r>
                      <a:endParaRPr sz="1800" dirty="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3"/>
                  </a:ext>
                </a:extLst>
              </a:tr>
            </a:tbl>
          </a:graphicData>
        </a:graphic>
      </p:graphicFrame>
      <p:sp>
        <p:nvSpPr>
          <p:cNvPr id="11" name="object 11"/>
          <p:cNvSpPr/>
          <p:nvPr/>
        </p:nvSpPr>
        <p:spPr>
          <a:xfrm>
            <a:off x="5222353" y="3478951"/>
            <a:ext cx="9643745" cy="3078480"/>
          </a:xfrm>
          <a:custGeom>
            <a:avLst/>
            <a:gdLst/>
            <a:ahLst/>
            <a:cxnLst/>
            <a:rect l="l" t="t" r="r" b="b"/>
            <a:pathLst>
              <a:path w="9643744" h="3078479">
                <a:moveTo>
                  <a:pt x="0" y="2772166"/>
                </a:moveTo>
                <a:lnTo>
                  <a:pt x="0" y="306273"/>
                </a:lnTo>
                <a:lnTo>
                  <a:pt x="92" y="298754"/>
                </a:lnTo>
                <a:lnTo>
                  <a:pt x="4508" y="253914"/>
                </a:lnTo>
                <a:lnTo>
                  <a:pt x="15458" y="210198"/>
                </a:lnTo>
                <a:lnTo>
                  <a:pt x="32701" y="168571"/>
                </a:lnTo>
                <a:lnTo>
                  <a:pt x="55870" y="129916"/>
                </a:lnTo>
                <a:lnTo>
                  <a:pt x="84454" y="95087"/>
                </a:lnTo>
                <a:lnTo>
                  <a:pt x="117846" y="64822"/>
                </a:lnTo>
                <a:lnTo>
                  <a:pt x="155309" y="39789"/>
                </a:lnTo>
                <a:lnTo>
                  <a:pt x="196049" y="20521"/>
                </a:lnTo>
                <a:lnTo>
                  <a:pt x="239166" y="7442"/>
                </a:lnTo>
                <a:lnTo>
                  <a:pt x="283744" y="829"/>
                </a:lnTo>
                <a:lnTo>
                  <a:pt x="306273" y="0"/>
                </a:lnTo>
                <a:lnTo>
                  <a:pt x="9337411" y="0"/>
                </a:lnTo>
                <a:lnTo>
                  <a:pt x="9382350" y="3314"/>
                </a:lnTo>
                <a:lnTo>
                  <a:pt x="9426317" y="13188"/>
                </a:lnTo>
                <a:lnTo>
                  <a:pt x="9468359" y="29405"/>
                </a:lnTo>
                <a:lnTo>
                  <a:pt x="9507565" y="51616"/>
                </a:lnTo>
                <a:lnTo>
                  <a:pt x="9543091" y="79339"/>
                </a:lnTo>
                <a:lnTo>
                  <a:pt x="9574163" y="111975"/>
                </a:lnTo>
                <a:lnTo>
                  <a:pt x="9600110" y="148817"/>
                </a:lnTo>
                <a:lnTo>
                  <a:pt x="9620369" y="189067"/>
                </a:lnTo>
                <a:lnTo>
                  <a:pt x="9634504" y="231854"/>
                </a:lnTo>
                <a:lnTo>
                  <a:pt x="9642209" y="276253"/>
                </a:lnTo>
                <a:lnTo>
                  <a:pt x="9643684" y="306273"/>
                </a:lnTo>
                <a:lnTo>
                  <a:pt x="9643684" y="2772166"/>
                </a:lnTo>
                <a:lnTo>
                  <a:pt x="9640368" y="2817106"/>
                </a:lnTo>
                <a:lnTo>
                  <a:pt x="9630495" y="2861073"/>
                </a:lnTo>
                <a:lnTo>
                  <a:pt x="9614279" y="2903115"/>
                </a:lnTo>
                <a:lnTo>
                  <a:pt x="9592066" y="2942322"/>
                </a:lnTo>
                <a:lnTo>
                  <a:pt x="9564344" y="2977847"/>
                </a:lnTo>
                <a:lnTo>
                  <a:pt x="9531708" y="3008919"/>
                </a:lnTo>
                <a:lnTo>
                  <a:pt x="9494866" y="3034865"/>
                </a:lnTo>
                <a:lnTo>
                  <a:pt x="9454615" y="3055125"/>
                </a:lnTo>
                <a:lnTo>
                  <a:pt x="9411829" y="3069261"/>
                </a:lnTo>
                <a:lnTo>
                  <a:pt x="9367431" y="3076965"/>
                </a:lnTo>
                <a:lnTo>
                  <a:pt x="9337411" y="3078440"/>
                </a:lnTo>
                <a:lnTo>
                  <a:pt x="306273" y="3078440"/>
                </a:lnTo>
                <a:lnTo>
                  <a:pt x="261333" y="3075125"/>
                </a:lnTo>
                <a:lnTo>
                  <a:pt x="217366" y="3065251"/>
                </a:lnTo>
                <a:lnTo>
                  <a:pt x="175324" y="3049034"/>
                </a:lnTo>
                <a:lnTo>
                  <a:pt x="136116" y="3026823"/>
                </a:lnTo>
                <a:lnTo>
                  <a:pt x="100592" y="2999100"/>
                </a:lnTo>
                <a:lnTo>
                  <a:pt x="69520" y="2966464"/>
                </a:lnTo>
                <a:lnTo>
                  <a:pt x="43573" y="2929622"/>
                </a:lnTo>
                <a:lnTo>
                  <a:pt x="23313" y="2889372"/>
                </a:lnTo>
                <a:lnTo>
                  <a:pt x="9178" y="2846584"/>
                </a:lnTo>
                <a:lnTo>
                  <a:pt x="1474" y="2802186"/>
                </a:lnTo>
                <a:lnTo>
                  <a:pt x="0" y="2772166"/>
                </a:lnTo>
                <a:close/>
              </a:path>
            </a:pathLst>
          </a:custGeom>
          <a:ln w="15706">
            <a:solidFill>
              <a:srgbClr val="003FE2"/>
            </a:solidFill>
          </a:ln>
        </p:spPr>
        <p:txBody>
          <a:bodyPr wrap="square" lIns="0" tIns="0" rIns="0" bIns="0" rtlCol="0"/>
          <a:lstStyle/>
          <a:p>
            <a:endParaRPr/>
          </a:p>
        </p:txBody>
      </p:sp>
      <p:sp>
        <p:nvSpPr>
          <p:cNvPr id="12" name="object 12"/>
          <p:cNvSpPr txBox="1"/>
          <p:nvPr/>
        </p:nvSpPr>
        <p:spPr>
          <a:xfrm>
            <a:off x="6770470" y="3589388"/>
            <a:ext cx="6579234" cy="302260"/>
          </a:xfrm>
          <a:prstGeom prst="rect">
            <a:avLst/>
          </a:prstGeom>
        </p:spPr>
        <p:txBody>
          <a:bodyPr vert="horz" wrap="square" lIns="0" tIns="13970" rIns="0" bIns="0" rtlCol="0">
            <a:spAutoFit/>
          </a:bodyPr>
          <a:lstStyle/>
          <a:p>
            <a:pPr marL="12700">
              <a:lnSpc>
                <a:spcPct val="100000"/>
              </a:lnSpc>
              <a:spcBef>
                <a:spcPts val="110"/>
              </a:spcBef>
            </a:pPr>
            <a:r>
              <a:rPr sz="1800" b="1" dirty="0">
                <a:solidFill>
                  <a:srgbClr val="252423"/>
                </a:solidFill>
                <a:latin typeface="Segoe UI"/>
                <a:cs typeface="Segoe UI"/>
              </a:rPr>
              <a:t>Répartition</a:t>
            </a:r>
            <a:r>
              <a:rPr sz="1800" b="1" spc="-5" dirty="0">
                <a:solidFill>
                  <a:srgbClr val="252423"/>
                </a:solidFill>
                <a:latin typeface="Segoe UI"/>
                <a:cs typeface="Segoe UI"/>
              </a:rPr>
              <a:t> </a:t>
            </a:r>
            <a:r>
              <a:rPr sz="1800" b="1" dirty="0">
                <a:solidFill>
                  <a:srgbClr val="252423"/>
                </a:solidFill>
                <a:latin typeface="Segoe UI"/>
                <a:cs typeface="Segoe UI"/>
              </a:rPr>
              <a:t>des</a:t>
            </a:r>
            <a:r>
              <a:rPr sz="1800" b="1" spc="-5" dirty="0">
                <a:solidFill>
                  <a:srgbClr val="252423"/>
                </a:solidFill>
                <a:latin typeface="Segoe UI"/>
                <a:cs typeface="Segoe UI"/>
              </a:rPr>
              <a:t> </a:t>
            </a:r>
            <a:r>
              <a:rPr sz="1800" b="1" dirty="0">
                <a:solidFill>
                  <a:srgbClr val="252423"/>
                </a:solidFill>
                <a:latin typeface="Segoe UI"/>
                <a:cs typeface="Segoe UI"/>
              </a:rPr>
              <a:t>salariés</a:t>
            </a:r>
            <a:r>
              <a:rPr sz="1800" b="1" spc="-5" dirty="0">
                <a:solidFill>
                  <a:srgbClr val="252423"/>
                </a:solidFill>
                <a:latin typeface="Segoe UI"/>
                <a:cs typeface="Segoe UI"/>
              </a:rPr>
              <a:t> </a:t>
            </a:r>
            <a:r>
              <a:rPr sz="1800" b="1" dirty="0">
                <a:solidFill>
                  <a:srgbClr val="252423"/>
                </a:solidFill>
                <a:latin typeface="Segoe UI"/>
                <a:cs typeface="Segoe UI"/>
              </a:rPr>
              <a:t>par</a:t>
            </a:r>
            <a:r>
              <a:rPr sz="1800" b="1" spc="-5" dirty="0">
                <a:solidFill>
                  <a:srgbClr val="252423"/>
                </a:solidFill>
                <a:latin typeface="Segoe UI"/>
                <a:cs typeface="Segoe UI"/>
              </a:rPr>
              <a:t> </a:t>
            </a:r>
            <a:r>
              <a:rPr sz="1800" b="1" dirty="0">
                <a:solidFill>
                  <a:srgbClr val="252423"/>
                </a:solidFill>
                <a:latin typeface="Segoe UI"/>
                <a:cs typeface="Segoe UI"/>
              </a:rPr>
              <a:t>type</a:t>
            </a:r>
            <a:r>
              <a:rPr sz="1800" b="1" spc="-5" dirty="0">
                <a:solidFill>
                  <a:srgbClr val="252423"/>
                </a:solidFill>
                <a:latin typeface="Segoe UI"/>
                <a:cs typeface="Segoe UI"/>
              </a:rPr>
              <a:t> </a:t>
            </a:r>
            <a:r>
              <a:rPr sz="1800" b="1" dirty="0">
                <a:solidFill>
                  <a:srgbClr val="252423"/>
                </a:solidFill>
                <a:latin typeface="Segoe UI"/>
                <a:cs typeface="Segoe UI"/>
              </a:rPr>
              <a:t>suivi</a:t>
            </a:r>
            <a:r>
              <a:rPr sz="1800" b="1" spc="-5" dirty="0">
                <a:solidFill>
                  <a:srgbClr val="252423"/>
                </a:solidFill>
                <a:latin typeface="Segoe UI"/>
                <a:cs typeface="Segoe UI"/>
              </a:rPr>
              <a:t> </a:t>
            </a:r>
            <a:r>
              <a:rPr sz="1800" b="1" dirty="0">
                <a:solidFill>
                  <a:srgbClr val="252423"/>
                </a:solidFill>
                <a:latin typeface="Segoe UI"/>
                <a:cs typeface="Segoe UI"/>
              </a:rPr>
              <a:t>et</a:t>
            </a:r>
            <a:r>
              <a:rPr sz="1800" b="1" spc="-5" dirty="0">
                <a:solidFill>
                  <a:srgbClr val="252423"/>
                </a:solidFill>
                <a:latin typeface="Segoe UI"/>
                <a:cs typeface="Segoe UI"/>
              </a:rPr>
              <a:t> </a:t>
            </a:r>
            <a:r>
              <a:rPr sz="1800" b="1" dirty="0">
                <a:solidFill>
                  <a:srgbClr val="252423"/>
                </a:solidFill>
                <a:latin typeface="Segoe UI"/>
                <a:cs typeface="Segoe UI"/>
              </a:rPr>
              <a:t>catégorie</a:t>
            </a:r>
            <a:r>
              <a:rPr sz="1800" b="1" spc="-5" dirty="0">
                <a:solidFill>
                  <a:srgbClr val="252423"/>
                </a:solidFill>
                <a:latin typeface="Segoe UI"/>
                <a:cs typeface="Segoe UI"/>
              </a:rPr>
              <a:t> </a:t>
            </a:r>
            <a:r>
              <a:rPr sz="1800" b="1" spc="-10" dirty="0">
                <a:solidFill>
                  <a:srgbClr val="252423"/>
                </a:solidFill>
                <a:latin typeface="Segoe UI"/>
                <a:cs typeface="Segoe UI"/>
              </a:rPr>
              <a:t>entreprise</a:t>
            </a:r>
            <a:endParaRPr sz="1800">
              <a:latin typeface="Segoe UI"/>
              <a:cs typeface="Segoe UI"/>
            </a:endParaRPr>
          </a:p>
        </p:txBody>
      </p:sp>
      <p:sp>
        <p:nvSpPr>
          <p:cNvPr id="13" name="object 13"/>
          <p:cNvSpPr/>
          <p:nvPr/>
        </p:nvSpPr>
        <p:spPr>
          <a:xfrm>
            <a:off x="5402974" y="3973710"/>
            <a:ext cx="9046845" cy="974090"/>
          </a:xfrm>
          <a:custGeom>
            <a:avLst/>
            <a:gdLst/>
            <a:ahLst/>
            <a:cxnLst/>
            <a:rect l="l" t="t" r="r" b="b"/>
            <a:pathLst>
              <a:path w="9046844" h="974089">
                <a:moveTo>
                  <a:pt x="9046845" y="0"/>
                </a:moveTo>
                <a:lnTo>
                  <a:pt x="9046845" y="0"/>
                </a:lnTo>
                <a:lnTo>
                  <a:pt x="0" y="0"/>
                </a:lnTo>
                <a:lnTo>
                  <a:pt x="0" y="659663"/>
                </a:lnTo>
                <a:lnTo>
                  <a:pt x="0" y="973785"/>
                </a:lnTo>
                <a:lnTo>
                  <a:pt x="2701480" y="973785"/>
                </a:lnTo>
                <a:lnTo>
                  <a:pt x="4287825" y="973785"/>
                </a:lnTo>
                <a:lnTo>
                  <a:pt x="5874169" y="973785"/>
                </a:lnTo>
                <a:lnTo>
                  <a:pt x="7460501" y="973785"/>
                </a:lnTo>
                <a:lnTo>
                  <a:pt x="9046845" y="973785"/>
                </a:lnTo>
                <a:lnTo>
                  <a:pt x="9046845" y="659663"/>
                </a:lnTo>
                <a:lnTo>
                  <a:pt x="9046845" y="0"/>
                </a:lnTo>
                <a:close/>
              </a:path>
            </a:pathLst>
          </a:custGeom>
          <a:solidFill>
            <a:srgbClr val="FFFFFF"/>
          </a:solidFill>
        </p:spPr>
        <p:txBody>
          <a:bodyPr wrap="square" lIns="0" tIns="0" rIns="0" bIns="0" rtlCol="0"/>
          <a:lstStyle/>
          <a:p>
            <a:endParaRPr/>
          </a:p>
        </p:txBody>
      </p:sp>
      <p:sp>
        <p:nvSpPr>
          <p:cNvPr id="14" name="object 14"/>
          <p:cNvSpPr/>
          <p:nvPr/>
        </p:nvSpPr>
        <p:spPr>
          <a:xfrm>
            <a:off x="5402974" y="5261630"/>
            <a:ext cx="9046845" cy="628650"/>
          </a:xfrm>
          <a:custGeom>
            <a:avLst/>
            <a:gdLst/>
            <a:ahLst/>
            <a:cxnLst/>
            <a:rect l="l" t="t" r="r" b="b"/>
            <a:pathLst>
              <a:path w="9046844" h="628650">
                <a:moveTo>
                  <a:pt x="9046845" y="0"/>
                </a:moveTo>
                <a:lnTo>
                  <a:pt x="9046845" y="0"/>
                </a:lnTo>
                <a:lnTo>
                  <a:pt x="0" y="0"/>
                </a:lnTo>
                <a:lnTo>
                  <a:pt x="0" y="314121"/>
                </a:lnTo>
                <a:lnTo>
                  <a:pt x="0" y="628243"/>
                </a:lnTo>
                <a:lnTo>
                  <a:pt x="2701480" y="628243"/>
                </a:lnTo>
                <a:lnTo>
                  <a:pt x="4287825" y="628243"/>
                </a:lnTo>
                <a:lnTo>
                  <a:pt x="5874169" y="628243"/>
                </a:lnTo>
                <a:lnTo>
                  <a:pt x="7460501" y="628243"/>
                </a:lnTo>
                <a:lnTo>
                  <a:pt x="9046845" y="628243"/>
                </a:lnTo>
                <a:lnTo>
                  <a:pt x="9046845" y="314121"/>
                </a:lnTo>
                <a:lnTo>
                  <a:pt x="9046845" y="0"/>
                </a:lnTo>
                <a:close/>
              </a:path>
            </a:pathLst>
          </a:custGeom>
          <a:solidFill>
            <a:srgbClr val="FFFFFF"/>
          </a:solidFill>
        </p:spPr>
        <p:txBody>
          <a:bodyPr wrap="square" lIns="0" tIns="0" rIns="0" bIns="0" rtlCol="0"/>
          <a:lstStyle/>
          <a:p>
            <a:endParaRPr/>
          </a:p>
        </p:txBody>
      </p:sp>
      <p:graphicFrame>
        <p:nvGraphicFramePr>
          <p:cNvPr id="15" name="object 15"/>
          <p:cNvGraphicFramePr>
            <a:graphicFrameLocks noGrp="1"/>
          </p:cNvGraphicFramePr>
          <p:nvPr>
            <p:extLst>
              <p:ext uri="{D42A27DB-BD31-4B8C-83A1-F6EECF244321}">
                <p14:modId xmlns:p14="http://schemas.microsoft.com/office/powerpoint/2010/main" val="3956156643"/>
              </p:ext>
            </p:extLst>
          </p:nvPr>
        </p:nvGraphicFramePr>
        <p:xfrm>
          <a:off x="5402976" y="3973700"/>
          <a:ext cx="9046208" cy="1925319"/>
        </p:xfrm>
        <a:graphic>
          <a:graphicData uri="http://schemas.openxmlformats.org/drawingml/2006/table">
            <a:tbl>
              <a:tblPr firstRow="1" bandRow="1">
                <a:tableStyleId>{2D5ABB26-0587-4C30-8999-92F81FD0307C}</a:tableStyleId>
              </a:tblPr>
              <a:tblGrid>
                <a:gridCol w="2693670">
                  <a:extLst>
                    <a:ext uri="{9D8B030D-6E8A-4147-A177-3AD203B41FA5}">
                      <a16:colId xmlns:a16="http://schemas.microsoft.com/office/drawing/2014/main" val="20000"/>
                    </a:ext>
                  </a:extLst>
                </a:gridCol>
                <a:gridCol w="1586230">
                  <a:extLst>
                    <a:ext uri="{9D8B030D-6E8A-4147-A177-3AD203B41FA5}">
                      <a16:colId xmlns:a16="http://schemas.microsoft.com/office/drawing/2014/main" val="20001"/>
                    </a:ext>
                  </a:extLst>
                </a:gridCol>
                <a:gridCol w="1586229">
                  <a:extLst>
                    <a:ext uri="{9D8B030D-6E8A-4147-A177-3AD203B41FA5}">
                      <a16:colId xmlns:a16="http://schemas.microsoft.com/office/drawing/2014/main" val="20002"/>
                    </a:ext>
                  </a:extLst>
                </a:gridCol>
                <a:gridCol w="1586229">
                  <a:extLst>
                    <a:ext uri="{9D8B030D-6E8A-4147-A177-3AD203B41FA5}">
                      <a16:colId xmlns:a16="http://schemas.microsoft.com/office/drawing/2014/main" val="20003"/>
                    </a:ext>
                  </a:extLst>
                </a:gridCol>
                <a:gridCol w="1593850">
                  <a:extLst>
                    <a:ext uri="{9D8B030D-6E8A-4147-A177-3AD203B41FA5}">
                      <a16:colId xmlns:a16="http://schemas.microsoft.com/office/drawing/2014/main" val="20004"/>
                    </a:ext>
                  </a:extLst>
                </a:gridCol>
              </a:tblGrid>
              <a:tr h="651510">
                <a:tc>
                  <a:txBody>
                    <a:bodyPr/>
                    <a:lstStyle/>
                    <a:p>
                      <a:pPr marL="78105" algn="ctr">
                        <a:lnSpc>
                          <a:spcPct val="100000"/>
                        </a:lnSpc>
                        <a:spcBef>
                          <a:spcPts val="280"/>
                        </a:spcBef>
                      </a:pPr>
                      <a:r>
                        <a:rPr sz="1600" dirty="0">
                          <a:solidFill>
                            <a:srgbClr val="252423"/>
                          </a:solidFill>
                          <a:latin typeface="Segoe UI"/>
                          <a:cs typeface="Segoe UI"/>
                        </a:rPr>
                        <a:t>Catégorie</a:t>
                      </a:r>
                      <a:r>
                        <a:rPr sz="1600" spc="125" dirty="0">
                          <a:solidFill>
                            <a:srgbClr val="252423"/>
                          </a:solidFill>
                          <a:latin typeface="Segoe UI"/>
                          <a:cs typeface="Segoe UI"/>
                        </a:rPr>
                        <a:t> </a:t>
                      </a:r>
                      <a:r>
                        <a:rPr sz="1600" spc="-10" dirty="0">
                          <a:solidFill>
                            <a:srgbClr val="252423"/>
                          </a:solidFill>
                          <a:latin typeface="Segoe UI"/>
                          <a:cs typeface="Segoe UI"/>
                        </a:rPr>
                        <a:t>entreprise</a:t>
                      </a:r>
                      <a:endParaRPr sz="1600" dirty="0">
                        <a:latin typeface="Segoe UI"/>
                        <a:cs typeface="Segoe UI"/>
                      </a:endParaRPr>
                    </a:p>
                  </a:txBody>
                  <a:tcPr marL="0" marR="0" marT="35560" marB="0">
                    <a:lnR w="19050">
                      <a:solidFill>
                        <a:srgbClr val="003FE2"/>
                      </a:solidFill>
                      <a:prstDash val="solid"/>
                    </a:lnR>
                    <a:lnB w="19050">
                      <a:solidFill>
                        <a:srgbClr val="003FE2"/>
                      </a:solidFill>
                      <a:prstDash val="solid"/>
                    </a:lnB>
                  </a:tcPr>
                </a:tc>
                <a:tc>
                  <a:txBody>
                    <a:bodyPr/>
                    <a:lstStyle/>
                    <a:p>
                      <a:pPr marL="85090" algn="ctr">
                        <a:lnSpc>
                          <a:spcPct val="100000"/>
                        </a:lnSpc>
                        <a:spcBef>
                          <a:spcPts val="280"/>
                        </a:spcBef>
                      </a:pPr>
                      <a:r>
                        <a:rPr sz="1600" dirty="0" err="1">
                          <a:solidFill>
                            <a:srgbClr val="252423"/>
                          </a:solidFill>
                          <a:latin typeface="Segoe UI"/>
                          <a:cs typeface="Segoe UI"/>
                        </a:rPr>
                        <a:t>salariés</a:t>
                      </a:r>
                      <a:r>
                        <a:rPr sz="1600" spc="60" dirty="0">
                          <a:solidFill>
                            <a:srgbClr val="252423"/>
                          </a:solidFill>
                          <a:latin typeface="Segoe UI"/>
                          <a:cs typeface="Segoe UI"/>
                        </a:rPr>
                        <a:t> </a:t>
                      </a:r>
                      <a:r>
                        <a:rPr sz="1600" spc="-10" dirty="0">
                          <a:solidFill>
                            <a:srgbClr val="252423"/>
                          </a:solidFill>
                          <a:latin typeface="Segoe UI"/>
                          <a:cs typeface="Segoe UI"/>
                        </a:rPr>
                        <a:t>suivis</a:t>
                      </a:r>
                      <a:endParaRPr sz="1600" dirty="0">
                        <a:latin typeface="Segoe UI"/>
                        <a:cs typeface="Segoe UI"/>
                      </a:endParaRPr>
                    </a:p>
                  </a:txBody>
                  <a:tcPr marL="0" marR="0" marT="3556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87630" marR="220345" algn="ctr">
                        <a:lnSpc>
                          <a:spcPct val="113700"/>
                        </a:lnSpc>
                        <a:spcBef>
                          <a:spcPts val="40"/>
                        </a:spcBef>
                      </a:pPr>
                      <a:r>
                        <a:rPr sz="1600" dirty="0" err="1">
                          <a:solidFill>
                            <a:srgbClr val="252423"/>
                          </a:solidFill>
                          <a:latin typeface="Segoe UI"/>
                          <a:cs typeface="Segoe UI"/>
                        </a:rPr>
                        <a:t>salariés</a:t>
                      </a:r>
                      <a:r>
                        <a:rPr sz="1600" spc="60" dirty="0">
                          <a:solidFill>
                            <a:srgbClr val="252423"/>
                          </a:solidFill>
                          <a:latin typeface="Segoe UI"/>
                          <a:cs typeface="Segoe UI"/>
                        </a:rPr>
                        <a:t> </a:t>
                      </a:r>
                      <a:r>
                        <a:rPr sz="1600" spc="-10" dirty="0">
                          <a:solidFill>
                            <a:srgbClr val="252423"/>
                          </a:solidFill>
                          <a:latin typeface="Segoe UI"/>
                          <a:cs typeface="Segoe UI"/>
                        </a:rPr>
                        <a:t>suivis </a:t>
                      </a:r>
                      <a:r>
                        <a:rPr sz="1600" spc="-25" dirty="0">
                          <a:solidFill>
                            <a:srgbClr val="252423"/>
                          </a:solidFill>
                          <a:latin typeface="Segoe UI"/>
                          <a:cs typeface="Segoe UI"/>
                        </a:rPr>
                        <a:t>SI</a:t>
                      </a:r>
                      <a:endParaRPr sz="1600" dirty="0">
                        <a:latin typeface="Segoe UI"/>
                        <a:cs typeface="Segoe UI"/>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93345" marR="215265" algn="ctr">
                        <a:lnSpc>
                          <a:spcPct val="113700"/>
                        </a:lnSpc>
                        <a:spcBef>
                          <a:spcPts val="40"/>
                        </a:spcBef>
                      </a:pPr>
                      <a:r>
                        <a:rPr sz="1600" dirty="0" err="1">
                          <a:solidFill>
                            <a:srgbClr val="252423"/>
                          </a:solidFill>
                          <a:latin typeface="Segoe UI"/>
                          <a:cs typeface="Segoe UI"/>
                        </a:rPr>
                        <a:t>salariés</a:t>
                      </a:r>
                      <a:r>
                        <a:rPr sz="1600" spc="60" dirty="0">
                          <a:solidFill>
                            <a:srgbClr val="252423"/>
                          </a:solidFill>
                          <a:latin typeface="Segoe UI"/>
                          <a:cs typeface="Segoe UI"/>
                        </a:rPr>
                        <a:t> </a:t>
                      </a:r>
                      <a:r>
                        <a:rPr sz="1600" spc="-10" dirty="0">
                          <a:solidFill>
                            <a:srgbClr val="252423"/>
                          </a:solidFill>
                          <a:latin typeface="Segoe UI"/>
                          <a:cs typeface="Segoe UI"/>
                        </a:rPr>
                        <a:t>suivis </a:t>
                      </a:r>
                      <a:r>
                        <a:rPr sz="1600" spc="-25" dirty="0">
                          <a:solidFill>
                            <a:srgbClr val="252423"/>
                          </a:solidFill>
                          <a:latin typeface="Segoe UI"/>
                          <a:cs typeface="Segoe UI"/>
                        </a:rPr>
                        <a:t>SIA</a:t>
                      </a:r>
                      <a:endParaRPr sz="1600" dirty="0">
                        <a:latin typeface="Segoe UI"/>
                        <a:cs typeface="Segoe UI"/>
                      </a:endParaRPr>
                    </a:p>
                  </a:txBody>
                  <a:tcPr marL="0" marR="0" marT="5080" marB="0">
                    <a:lnL w="19050">
                      <a:solidFill>
                        <a:srgbClr val="003FE2"/>
                      </a:solidFill>
                      <a:prstDash val="solid"/>
                    </a:lnL>
                    <a:lnR w="19050">
                      <a:solidFill>
                        <a:srgbClr val="003FE2"/>
                      </a:solidFill>
                      <a:prstDash val="solid"/>
                    </a:lnR>
                    <a:lnB w="19050">
                      <a:solidFill>
                        <a:srgbClr val="003FE2"/>
                      </a:solidFill>
                      <a:prstDash val="solid"/>
                    </a:lnB>
                  </a:tcPr>
                </a:tc>
                <a:tc>
                  <a:txBody>
                    <a:bodyPr/>
                    <a:lstStyle/>
                    <a:p>
                      <a:pPr marL="93345" marR="222885" algn="ctr">
                        <a:lnSpc>
                          <a:spcPct val="113700"/>
                        </a:lnSpc>
                        <a:spcBef>
                          <a:spcPts val="40"/>
                        </a:spcBef>
                      </a:pPr>
                      <a:r>
                        <a:rPr sz="1600" dirty="0" err="1">
                          <a:solidFill>
                            <a:srgbClr val="252423"/>
                          </a:solidFill>
                          <a:latin typeface="Segoe UI"/>
                          <a:cs typeface="Segoe UI"/>
                        </a:rPr>
                        <a:t>salariés</a:t>
                      </a:r>
                      <a:r>
                        <a:rPr sz="1600" spc="60" dirty="0">
                          <a:solidFill>
                            <a:srgbClr val="252423"/>
                          </a:solidFill>
                          <a:latin typeface="Segoe UI"/>
                          <a:cs typeface="Segoe UI"/>
                        </a:rPr>
                        <a:t> </a:t>
                      </a:r>
                      <a:r>
                        <a:rPr sz="1600" spc="-10" dirty="0">
                          <a:solidFill>
                            <a:srgbClr val="252423"/>
                          </a:solidFill>
                          <a:latin typeface="Segoe UI"/>
                          <a:cs typeface="Segoe UI"/>
                        </a:rPr>
                        <a:t>suivis </a:t>
                      </a:r>
                      <a:r>
                        <a:rPr sz="1600" spc="-25" dirty="0">
                          <a:solidFill>
                            <a:srgbClr val="252423"/>
                          </a:solidFill>
                          <a:latin typeface="Segoe UI"/>
                          <a:cs typeface="Segoe UI"/>
                        </a:rPr>
                        <a:t>SIR</a:t>
                      </a:r>
                      <a:endParaRPr sz="1600" dirty="0">
                        <a:latin typeface="Segoe UI"/>
                        <a:cs typeface="Segoe UI"/>
                      </a:endParaRPr>
                    </a:p>
                  </a:txBody>
                  <a:tcPr marL="0" marR="0" marT="5080" marB="0">
                    <a:lnL w="19050">
                      <a:solidFill>
                        <a:srgbClr val="003FE2"/>
                      </a:solidFill>
                      <a:prstDash val="solid"/>
                    </a:lnL>
                    <a:lnB w="19050">
                      <a:solidFill>
                        <a:srgbClr val="003FE2"/>
                      </a:solidFill>
                      <a:prstDash val="solid"/>
                    </a:lnB>
                  </a:tcPr>
                </a:tc>
                <a:extLst>
                  <a:ext uri="{0D108BD9-81ED-4DB2-BD59-A6C34878D82A}">
                    <a16:rowId xmlns:a16="http://schemas.microsoft.com/office/drawing/2014/main" val="10000"/>
                  </a:ext>
                </a:extLst>
              </a:tr>
              <a:tr h="321945">
                <a:tc>
                  <a:txBody>
                    <a:bodyPr/>
                    <a:lstStyle/>
                    <a:p>
                      <a:pPr marL="78105">
                        <a:lnSpc>
                          <a:spcPct val="100000"/>
                        </a:lnSpc>
                        <a:spcBef>
                          <a:spcPts val="265"/>
                        </a:spcBef>
                      </a:pPr>
                      <a:endParaRPr sz="1800" dirty="0">
                        <a:latin typeface="Segoe UI"/>
                        <a:cs typeface="Segoe UI"/>
                      </a:endParaRPr>
                    </a:p>
                  </a:txBody>
                  <a:tcPr marL="0" marR="0" marT="33655" marB="0">
                    <a:lnR w="19050">
                      <a:solidFill>
                        <a:srgbClr val="003FE2"/>
                      </a:solidFill>
                      <a:prstDash val="solid"/>
                    </a:lnR>
                    <a:lnT w="19050">
                      <a:solidFill>
                        <a:srgbClr val="003FE2"/>
                      </a:solidFill>
                      <a:prstDash val="solid"/>
                    </a:lnT>
                  </a:tcPr>
                </a:tc>
                <a:tc>
                  <a:txBody>
                    <a:bodyPr/>
                    <a:lstStyle/>
                    <a:p>
                      <a:pPr marR="76835" algn="r">
                        <a:lnSpc>
                          <a:spcPct val="100000"/>
                        </a:lnSpc>
                        <a:spcBef>
                          <a:spcPts val="265"/>
                        </a:spcBef>
                      </a:pPr>
                      <a:endParaRPr sz="1800" dirty="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1755" algn="r">
                        <a:lnSpc>
                          <a:spcPct val="100000"/>
                        </a:lnSpc>
                        <a:spcBef>
                          <a:spcPts val="265"/>
                        </a:spcBef>
                      </a:pPr>
                      <a:endParaRPr sz="1800" dirty="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71755" algn="r">
                        <a:lnSpc>
                          <a:spcPct val="100000"/>
                        </a:lnSpc>
                        <a:spcBef>
                          <a:spcPts val="265"/>
                        </a:spcBef>
                      </a:pPr>
                      <a:endParaRPr sz="1800" dirty="0">
                        <a:latin typeface="Segoe UI"/>
                        <a:cs typeface="Segoe UI"/>
                      </a:endParaRPr>
                    </a:p>
                  </a:txBody>
                  <a:tcPr marL="0" marR="0" marT="33655" marB="0">
                    <a:lnL w="19050">
                      <a:solidFill>
                        <a:srgbClr val="003FE2"/>
                      </a:solidFill>
                      <a:prstDash val="solid"/>
                    </a:lnL>
                    <a:lnR w="19050">
                      <a:solidFill>
                        <a:srgbClr val="003FE2"/>
                      </a:solidFill>
                      <a:prstDash val="solid"/>
                    </a:lnR>
                    <a:lnT w="19050">
                      <a:solidFill>
                        <a:srgbClr val="003FE2"/>
                      </a:solidFill>
                      <a:prstDash val="solid"/>
                    </a:lnT>
                  </a:tcPr>
                </a:tc>
                <a:tc>
                  <a:txBody>
                    <a:bodyPr/>
                    <a:lstStyle/>
                    <a:p>
                      <a:pPr marR="69215" algn="r">
                        <a:lnSpc>
                          <a:spcPct val="100000"/>
                        </a:lnSpc>
                        <a:spcBef>
                          <a:spcPts val="265"/>
                        </a:spcBef>
                      </a:pPr>
                      <a:endParaRPr sz="1800" dirty="0">
                        <a:latin typeface="Segoe UI"/>
                        <a:cs typeface="Segoe UI"/>
                      </a:endParaRPr>
                    </a:p>
                  </a:txBody>
                  <a:tcPr marL="0" marR="0" marT="33655" marB="0">
                    <a:lnL w="19050">
                      <a:solidFill>
                        <a:srgbClr val="003FE2"/>
                      </a:solidFill>
                      <a:prstDash val="solid"/>
                    </a:lnL>
                    <a:lnT w="19050">
                      <a:solidFill>
                        <a:srgbClr val="003FE2"/>
                      </a:solidFill>
                      <a:prstDash val="solid"/>
                    </a:lnT>
                  </a:tcPr>
                </a:tc>
                <a:extLst>
                  <a:ext uri="{0D108BD9-81ED-4DB2-BD59-A6C34878D82A}">
                    <a16:rowId xmlns:a16="http://schemas.microsoft.com/office/drawing/2014/main" val="10001"/>
                  </a:ext>
                </a:extLst>
              </a:tr>
              <a:tr h="313690">
                <a:tc>
                  <a:txBody>
                    <a:bodyPr/>
                    <a:lstStyle/>
                    <a:p>
                      <a:pPr marL="78105">
                        <a:lnSpc>
                          <a:spcPct val="100000"/>
                        </a:lnSpc>
                        <a:spcBef>
                          <a:spcPts val="204"/>
                        </a:spcBef>
                      </a:pPr>
                      <a:r>
                        <a:rPr sz="1800" dirty="0">
                          <a:solidFill>
                            <a:srgbClr val="252423"/>
                          </a:solidFill>
                          <a:latin typeface="Segoe UI"/>
                          <a:cs typeface="Segoe UI"/>
                        </a:rPr>
                        <a:t>Entreprise</a:t>
                      </a:r>
                      <a:r>
                        <a:rPr sz="1800" spc="-80" dirty="0">
                          <a:solidFill>
                            <a:srgbClr val="252423"/>
                          </a:solidFill>
                          <a:latin typeface="Segoe UI"/>
                          <a:cs typeface="Segoe UI"/>
                        </a:rPr>
                        <a:t> </a:t>
                      </a:r>
                      <a:r>
                        <a:rPr sz="1800" spc="-10" dirty="0">
                          <a:solidFill>
                            <a:srgbClr val="252423"/>
                          </a:solidFill>
                          <a:latin typeface="Segoe UI"/>
                          <a:cs typeface="Segoe UI"/>
                        </a:rPr>
                        <a:t>privée</a:t>
                      </a:r>
                      <a:endParaRPr sz="1800">
                        <a:latin typeface="Segoe UI"/>
                        <a:cs typeface="Segoe UI"/>
                      </a:endParaRPr>
                    </a:p>
                  </a:txBody>
                  <a:tcPr marL="0" marR="0" marT="26034" marB="0">
                    <a:lnR w="19050">
                      <a:solidFill>
                        <a:srgbClr val="003FE2"/>
                      </a:solidFill>
                      <a:prstDash val="solid"/>
                    </a:lnR>
                    <a:solidFill>
                      <a:srgbClr val="EDECEC"/>
                    </a:solidFill>
                  </a:tcPr>
                </a:tc>
                <a:tc>
                  <a:txBody>
                    <a:bodyPr/>
                    <a:lstStyle/>
                    <a:p>
                      <a:pPr marR="76835" algn="r">
                        <a:lnSpc>
                          <a:spcPct val="100000"/>
                        </a:lnSpc>
                        <a:spcBef>
                          <a:spcPts val="204"/>
                        </a:spcBef>
                      </a:pPr>
                      <a:r>
                        <a:rPr sz="1800" dirty="0">
                          <a:solidFill>
                            <a:srgbClr val="252423"/>
                          </a:solidFill>
                          <a:latin typeface="Segoe UI"/>
                          <a:cs typeface="Segoe UI"/>
                        </a:rPr>
                        <a:t>224</a:t>
                      </a:r>
                      <a:r>
                        <a:rPr sz="1800" spc="-35" dirty="0">
                          <a:solidFill>
                            <a:srgbClr val="252423"/>
                          </a:solidFill>
                          <a:latin typeface="Segoe UI"/>
                          <a:cs typeface="Segoe UI"/>
                        </a:rPr>
                        <a:t> </a:t>
                      </a:r>
                      <a:r>
                        <a:rPr lang="fr-FR" sz="1800" spc="-25" dirty="0">
                          <a:solidFill>
                            <a:srgbClr val="252423"/>
                          </a:solidFill>
                          <a:latin typeface="Segoe UI"/>
                          <a:cs typeface="Segoe UI"/>
                        </a:rPr>
                        <a:t>022</a:t>
                      </a:r>
                      <a:endParaRPr sz="1800" dirty="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1755" algn="r">
                        <a:lnSpc>
                          <a:spcPct val="100000"/>
                        </a:lnSpc>
                        <a:spcBef>
                          <a:spcPts val="204"/>
                        </a:spcBef>
                      </a:pPr>
                      <a:r>
                        <a:rPr sz="1800" dirty="0">
                          <a:solidFill>
                            <a:srgbClr val="252423"/>
                          </a:solidFill>
                          <a:latin typeface="Segoe UI"/>
                          <a:cs typeface="Segoe UI"/>
                        </a:rPr>
                        <a:t>165</a:t>
                      </a:r>
                      <a:r>
                        <a:rPr sz="1800" spc="-35" dirty="0">
                          <a:solidFill>
                            <a:srgbClr val="252423"/>
                          </a:solidFill>
                          <a:latin typeface="Segoe UI"/>
                          <a:cs typeface="Segoe UI"/>
                        </a:rPr>
                        <a:t> </a:t>
                      </a:r>
                      <a:r>
                        <a:rPr sz="1800" spc="-25" dirty="0">
                          <a:solidFill>
                            <a:srgbClr val="252423"/>
                          </a:solidFill>
                          <a:latin typeface="Segoe UI"/>
                          <a:cs typeface="Segoe UI"/>
                        </a:rPr>
                        <a:t>7</a:t>
                      </a:r>
                      <a:r>
                        <a:rPr lang="fr-FR" sz="1800" spc="-25" dirty="0">
                          <a:solidFill>
                            <a:srgbClr val="252423"/>
                          </a:solidFill>
                          <a:latin typeface="Segoe UI"/>
                          <a:cs typeface="Segoe UI"/>
                        </a:rPr>
                        <a:t>69</a:t>
                      </a:r>
                      <a:endParaRPr sz="1800" dirty="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71755" algn="r">
                        <a:lnSpc>
                          <a:spcPct val="100000"/>
                        </a:lnSpc>
                        <a:spcBef>
                          <a:spcPts val="204"/>
                        </a:spcBef>
                      </a:pPr>
                      <a:r>
                        <a:rPr sz="1800" dirty="0">
                          <a:solidFill>
                            <a:srgbClr val="252423"/>
                          </a:solidFill>
                          <a:latin typeface="Segoe UI"/>
                          <a:cs typeface="Segoe UI"/>
                        </a:rPr>
                        <a:t>6</a:t>
                      </a:r>
                      <a:r>
                        <a:rPr sz="1800" spc="-15" dirty="0">
                          <a:solidFill>
                            <a:srgbClr val="252423"/>
                          </a:solidFill>
                          <a:latin typeface="Segoe UI"/>
                          <a:cs typeface="Segoe UI"/>
                        </a:rPr>
                        <a:t> </a:t>
                      </a:r>
                      <a:r>
                        <a:rPr sz="1800" spc="-25" dirty="0">
                          <a:solidFill>
                            <a:srgbClr val="252423"/>
                          </a:solidFill>
                          <a:latin typeface="Segoe UI"/>
                          <a:cs typeface="Segoe UI"/>
                        </a:rPr>
                        <a:t>906</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solidFill>
                      <a:srgbClr val="EDECEC"/>
                    </a:solidFill>
                  </a:tcPr>
                </a:tc>
                <a:tc>
                  <a:txBody>
                    <a:bodyPr/>
                    <a:lstStyle/>
                    <a:p>
                      <a:pPr marR="69215" algn="r">
                        <a:lnSpc>
                          <a:spcPct val="100000"/>
                        </a:lnSpc>
                        <a:spcBef>
                          <a:spcPts val="204"/>
                        </a:spcBef>
                      </a:pPr>
                      <a:r>
                        <a:rPr sz="1800" dirty="0">
                          <a:solidFill>
                            <a:srgbClr val="252423"/>
                          </a:solidFill>
                          <a:latin typeface="Segoe UI"/>
                          <a:cs typeface="Segoe UI"/>
                        </a:rPr>
                        <a:t>51</a:t>
                      </a:r>
                      <a:r>
                        <a:rPr sz="1800" spc="-25" dirty="0">
                          <a:solidFill>
                            <a:srgbClr val="252423"/>
                          </a:solidFill>
                          <a:latin typeface="Segoe UI"/>
                          <a:cs typeface="Segoe UI"/>
                        </a:rPr>
                        <a:t> 347</a:t>
                      </a:r>
                      <a:endParaRPr sz="1800">
                        <a:latin typeface="Segoe UI"/>
                        <a:cs typeface="Segoe UI"/>
                      </a:endParaRPr>
                    </a:p>
                  </a:txBody>
                  <a:tcPr marL="0" marR="0" marT="26034" marB="0">
                    <a:lnL w="19050">
                      <a:solidFill>
                        <a:srgbClr val="003FE2"/>
                      </a:solidFill>
                      <a:prstDash val="solid"/>
                    </a:lnL>
                    <a:solidFill>
                      <a:srgbClr val="EDECEC"/>
                    </a:solidFill>
                  </a:tcPr>
                </a:tc>
                <a:extLst>
                  <a:ext uri="{0D108BD9-81ED-4DB2-BD59-A6C34878D82A}">
                    <a16:rowId xmlns:a16="http://schemas.microsoft.com/office/drawing/2014/main" val="10002"/>
                  </a:ext>
                </a:extLst>
              </a:tr>
              <a:tr h="628015">
                <a:tc>
                  <a:txBody>
                    <a:bodyPr/>
                    <a:lstStyle/>
                    <a:p>
                      <a:pPr marL="78105">
                        <a:lnSpc>
                          <a:spcPct val="100000"/>
                        </a:lnSpc>
                        <a:spcBef>
                          <a:spcPts val="204"/>
                        </a:spcBef>
                      </a:pPr>
                      <a:r>
                        <a:rPr sz="1800" dirty="0">
                          <a:solidFill>
                            <a:srgbClr val="252423"/>
                          </a:solidFill>
                          <a:latin typeface="Segoe UI"/>
                          <a:cs typeface="Segoe UI"/>
                        </a:rPr>
                        <a:t>Entreprise</a:t>
                      </a:r>
                      <a:r>
                        <a:rPr sz="1800" spc="-80" dirty="0">
                          <a:solidFill>
                            <a:srgbClr val="252423"/>
                          </a:solidFill>
                          <a:latin typeface="Segoe UI"/>
                          <a:cs typeface="Segoe UI"/>
                        </a:rPr>
                        <a:t> </a:t>
                      </a:r>
                      <a:r>
                        <a:rPr sz="1800" spc="-10" dirty="0">
                          <a:solidFill>
                            <a:srgbClr val="252423"/>
                          </a:solidFill>
                          <a:latin typeface="Segoe UI"/>
                          <a:cs typeface="Segoe UI"/>
                        </a:rPr>
                        <a:t>publique</a:t>
                      </a:r>
                      <a:endParaRPr sz="1800">
                        <a:latin typeface="Segoe UI"/>
                        <a:cs typeface="Segoe UI"/>
                      </a:endParaRPr>
                    </a:p>
                    <a:p>
                      <a:pPr marL="78105">
                        <a:lnSpc>
                          <a:spcPct val="100000"/>
                        </a:lnSpc>
                        <a:spcBef>
                          <a:spcPts val="490"/>
                        </a:spcBef>
                      </a:pPr>
                      <a:r>
                        <a:rPr sz="1800" b="1" spc="-10" dirty="0">
                          <a:solidFill>
                            <a:srgbClr val="252423"/>
                          </a:solidFill>
                          <a:latin typeface="Segoe UI"/>
                          <a:cs typeface="Segoe UI"/>
                        </a:rPr>
                        <a:t>Total</a:t>
                      </a:r>
                      <a:endParaRPr sz="1800">
                        <a:latin typeface="Segoe UI"/>
                        <a:cs typeface="Segoe UI"/>
                      </a:endParaRPr>
                    </a:p>
                  </a:txBody>
                  <a:tcPr marL="0" marR="0" marT="26034" marB="0">
                    <a:lnR w="19050">
                      <a:solidFill>
                        <a:srgbClr val="003FE2"/>
                      </a:solidFill>
                      <a:prstDash val="solid"/>
                    </a:lnR>
                  </a:tcPr>
                </a:tc>
                <a:tc>
                  <a:txBody>
                    <a:bodyPr/>
                    <a:lstStyle/>
                    <a:p>
                      <a:pPr marR="76835" algn="r">
                        <a:lnSpc>
                          <a:spcPct val="100000"/>
                        </a:lnSpc>
                        <a:spcBef>
                          <a:spcPts val="204"/>
                        </a:spcBef>
                      </a:pPr>
                      <a:r>
                        <a:rPr sz="1800" dirty="0">
                          <a:solidFill>
                            <a:srgbClr val="252423"/>
                          </a:solidFill>
                          <a:latin typeface="Segoe UI"/>
                          <a:cs typeface="Segoe UI"/>
                        </a:rPr>
                        <a:t>11</a:t>
                      </a:r>
                      <a:r>
                        <a:rPr sz="1800" spc="-25" dirty="0">
                          <a:solidFill>
                            <a:srgbClr val="252423"/>
                          </a:solidFill>
                          <a:latin typeface="Segoe UI"/>
                          <a:cs typeface="Segoe UI"/>
                        </a:rPr>
                        <a:t> 076</a:t>
                      </a:r>
                      <a:endParaRPr sz="1800">
                        <a:latin typeface="Segoe UI"/>
                        <a:cs typeface="Segoe UI"/>
                      </a:endParaRPr>
                    </a:p>
                    <a:p>
                      <a:pPr marR="76835" algn="r">
                        <a:lnSpc>
                          <a:spcPct val="100000"/>
                        </a:lnSpc>
                        <a:spcBef>
                          <a:spcPts val="490"/>
                        </a:spcBef>
                      </a:pPr>
                      <a:r>
                        <a:rPr sz="1800" b="1" dirty="0">
                          <a:solidFill>
                            <a:srgbClr val="252423"/>
                          </a:solidFill>
                          <a:latin typeface="Segoe UI"/>
                          <a:cs typeface="Segoe UI"/>
                        </a:rPr>
                        <a:t>235</a:t>
                      </a:r>
                      <a:r>
                        <a:rPr sz="1800" b="1" spc="-35" dirty="0">
                          <a:solidFill>
                            <a:srgbClr val="252423"/>
                          </a:solidFill>
                          <a:latin typeface="Segoe UI"/>
                          <a:cs typeface="Segoe UI"/>
                        </a:rPr>
                        <a:t> </a:t>
                      </a:r>
                      <a:r>
                        <a:rPr sz="1800" b="1" spc="-25" dirty="0">
                          <a:solidFill>
                            <a:srgbClr val="252423"/>
                          </a:solidFill>
                          <a:latin typeface="Segoe UI"/>
                          <a:cs typeface="Segoe UI"/>
                        </a:rPr>
                        <a:t>098</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1755" algn="r">
                        <a:lnSpc>
                          <a:spcPct val="100000"/>
                        </a:lnSpc>
                        <a:spcBef>
                          <a:spcPts val="204"/>
                        </a:spcBef>
                      </a:pPr>
                      <a:r>
                        <a:rPr sz="1800" dirty="0">
                          <a:solidFill>
                            <a:srgbClr val="252423"/>
                          </a:solidFill>
                          <a:latin typeface="Segoe UI"/>
                          <a:cs typeface="Segoe UI"/>
                        </a:rPr>
                        <a:t>8</a:t>
                      </a:r>
                      <a:r>
                        <a:rPr sz="1800" spc="-15" dirty="0">
                          <a:solidFill>
                            <a:srgbClr val="252423"/>
                          </a:solidFill>
                          <a:latin typeface="Segoe UI"/>
                          <a:cs typeface="Segoe UI"/>
                        </a:rPr>
                        <a:t> </a:t>
                      </a:r>
                      <a:r>
                        <a:rPr sz="1800" spc="-25" dirty="0">
                          <a:solidFill>
                            <a:srgbClr val="252423"/>
                          </a:solidFill>
                          <a:latin typeface="Segoe UI"/>
                          <a:cs typeface="Segoe UI"/>
                        </a:rPr>
                        <a:t>550</a:t>
                      </a:r>
                      <a:endParaRPr sz="1800">
                        <a:latin typeface="Segoe UI"/>
                        <a:cs typeface="Segoe UI"/>
                      </a:endParaRPr>
                    </a:p>
                    <a:p>
                      <a:pPr marR="71755" algn="r">
                        <a:lnSpc>
                          <a:spcPct val="100000"/>
                        </a:lnSpc>
                        <a:spcBef>
                          <a:spcPts val="490"/>
                        </a:spcBef>
                      </a:pPr>
                      <a:r>
                        <a:rPr sz="1800" b="1" dirty="0">
                          <a:solidFill>
                            <a:srgbClr val="252423"/>
                          </a:solidFill>
                          <a:latin typeface="Segoe UI"/>
                          <a:cs typeface="Segoe UI"/>
                        </a:rPr>
                        <a:t>174</a:t>
                      </a:r>
                      <a:r>
                        <a:rPr sz="1800" b="1" spc="-35" dirty="0">
                          <a:solidFill>
                            <a:srgbClr val="252423"/>
                          </a:solidFill>
                          <a:latin typeface="Segoe UI"/>
                          <a:cs typeface="Segoe UI"/>
                        </a:rPr>
                        <a:t> </a:t>
                      </a:r>
                      <a:r>
                        <a:rPr sz="1800" b="1" spc="-25" dirty="0">
                          <a:solidFill>
                            <a:srgbClr val="252423"/>
                          </a:solidFill>
                          <a:latin typeface="Segoe UI"/>
                          <a:cs typeface="Segoe UI"/>
                        </a:rPr>
                        <a:t>319</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71755" algn="r">
                        <a:lnSpc>
                          <a:spcPct val="100000"/>
                        </a:lnSpc>
                        <a:spcBef>
                          <a:spcPts val="204"/>
                        </a:spcBef>
                      </a:pPr>
                      <a:r>
                        <a:rPr sz="1800" spc="-25" dirty="0">
                          <a:solidFill>
                            <a:srgbClr val="252423"/>
                          </a:solidFill>
                          <a:latin typeface="Segoe UI"/>
                          <a:cs typeface="Segoe UI"/>
                        </a:rPr>
                        <a:t>89</a:t>
                      </a:r>
                      <a:endParaRPr sz="1800">
                        <a:latin typeface="Segoe UI"/>
                        <a:cs typeface="Segoe UI"/>
                      </a:endParaRPr>
                    </a:p>
                    <a:p>
                      <a:pPr marR="71755" algn="r">
                        <a:lnSpc>
                          <a:spcPct val="100000"/>
                        </a:lnSpc>
                        <a:spcBef>
                          <a:spcPts val="490"/>
                        </a:spcBef>
                      </a:pPr>
                      <a:r>
                        <a:rPr sz="1800" b="1" dirty="0">
                          <a:solidFill>
                            <a:srgbClr val="252423"/>
                          </a:solidFill>
                          <a:latin typeface="Segoe UI"/>
                          <a:cs typeface="Segoe UI"/>
                        </a:rPr>
                        <a:t>6</a:t>
                      </a:r>
                      <a:r>
                        <a:rPr sz="1800" b="1" spc="-15" dirty="0">
                          <a:solidFill>
                            <a:srgbClr val="252423"/>
                          </a:solidFill>
                          <a:latin typeface="Segoe UI"/>
                          <a:cs typeface="Segoe UI"/>
                        </a:rPr>
                        <a:t> </a:t>
                      </a:r>
                      <a:r>
                        <a:rPr sz="1800" b="1" spc="-25" dirty="0">
                          <a:solidFill>
                            <a:srgbClr val="252423"/>
                          </a:solidFill>
                          <a:latin typeface="Segoe UI"/>
                          <a:cs typeface="Segoe UI"/>
                        </a:rPr>
                        <a:t>995</a:t>
                      </a:r>
                      <a:endParaRPr sz="1800">
                        <a:latin typeface="Segoe UI"/>
                        <a:cs typeface="Segoe UI"/>
                      </a:endParaRPr>
                    </a:p>
                  </a:txBody>
                  <a:tcPr marL="0" marR="0" marT="26034" marB="0">
                    <a:lnL w="19050">
                      <a:solidFill>
                        <a:srgbClr val="003FE2"/>
                      </a:solidFill>
                      <a:prstDash val="solid"/>
                    </a:lnL>
                    <a:lnR w="19050">
                      <a:solidFill>
                        <a:srgbClr val="003FE2"/>
                      </a:solidFill>
                      <a:prstDash val="solid"/>
                    </a:lnR>
                  </a:tcPr>
                </a:tc>
                <a:tc>
                  <a:txBody>
                    <a:bodyPr/>
                    <a:lstStyle/>
                    <a:p>
                      <a:pPr marR="69215" algn="r">
                        <a:lnSpc>
                          <a:spcPct val="100000"/>
                        </a:lnSpc>
                        <a:spcBef>
                          <a:spcPts val="204"/>
                        </a:spcBef>
                      </a:pPr>
                      <a:r>
                        <a:rPr sz="1800" dirty="0">
                          <a:solidFill>
                            <a:srgbClr val="252423"/>
                          </a:solidFill>
                          <a:latin typeface="Segoe UI"/>
                          <a:cs typeface="Segoe UI"/>
                        </a:rPr>
                        <a:t>2</a:t>
                      </a:r>
                      <a:r>
                        <a:rPr sz="1800" spc="-15" dirty="0">
                          <a:solidFill>
                            <a:srgbClr val="252423"/>
                          </a:solidFill>
                          <a:latin typeface="Segoe UI"/>
                          <a:cs typeface="Segoe UI"/>
                        </a:rPr>
                        <a:t> </a:t>
                      </a:r>
                      <a:r>
                        <a:rPr sz="1800" spc="-25" dirty="0">
                          <a:solidFill>
                            <a:srgbClr val="252423"/>
                          </a:solidFill>
                          <a:latin typeface="Segoe UI"/>
                          <a:cs typeface="Segoe UI"/>
                        </a:rPr>
                        <a:t>437</a:t>
                      </a:r>
                      <a:endParaRPr sz="1800" dirty="0">
                        <a:latin typeface="Segoe UI"/>
                        <a:cs typeface="Segoe UI"/>
                      </a:endParaRPr>
                    </a:p>
                    <a:p>
                      <a:pPr marR="69215" algn="r">
                        <a:lnSpc>
                          <a:spcPct val="100000"/>
                        </a:lnSpc>
                        <a:spcBef>
                          <a:spcPts val="490"/>
                        </a:spcBef>
                      </a:pPr>
                      <a:r>
                        <a:rPr sz="1800" b="1" dirty="0">
                          <a:solidFill>
                            <a:srgbClr val="252423"/>
                          </a:solidFill>
                          <a:latin typeface="Segoe UI"/>
                          <a:cs typeface="Segoe UI"/>
                        </a:rPr>
                        <a:t>53</a:t>
                      </a:r>
                      <a:r>
                        <a:rPr sz="1800" b="1" spc="-25" dirty="0">
                          <a:solidFill>
                            <a:srgbClr val="252423"/>
                          </a:solidFill>
                          <a:latin typeface="Segoe UI"/>
                          <a:cs typeface="Segoe UI"/>
                        </a:rPr>
                        <a:t> 784</a:t>
                      </a:r>
                      <a:endParaRPr sz="1800" dirty="0">
                        <a:latin typeface="Segoe UI"/>
                        <a:cs typeface="Segoe UI"/>
                      </a:endParaRPr>
                    </a:p>
                  </a:txBody>
                  <a:tcPr marL="0" marR="0" marT="26034" marB="0">
                    <a:lnL w="19050">
                      <a:solidFill>
                        <a:srgbClr val="003FE2"/>
                      </a:solidFill>
                      <a:prstDash val="solid"/>
                    </a:lnL>
                  </a:tcPr>
                </a:tc>
                <a:extLst>
                  <a:ext uri="{0D108BD9-81ED-4DB2-BD59-A6C34878D82A}">
                    <a16:rowId xmlns:a16="http://schemas.microsoft.com/office/drawing/2014/main" val="10003"/>
                  </a:ext>
                </a:extLst>
              </a:tr>
            </a:tbl>
          </a:graphicData>
        </a:graphic>
      </p:graphicFrame>
      <p:sp>
        <p:nvSpPr>
          <p:cNvPr id="16" name="object 16"/>
          <p:cNvSpPr/>
          <p:nvPr/>
        </p:nvSpPr>
        <p:spPr>
          <a:xfrm>
            <a:off x="8591360" y="2026116"/>
            <a:ext cx="2748915" cy="659765"/>
          </a:xfrm>
          <a:custGeom>
            <a:avLst/>
            <a:gdLst/>
            <a:ahLst/>
            <a:cxnLst/>
            <a:rect l="l" t="t" r="r" b="b"/>
            <a:pathLst>
              <a:path w="2748915" h="659764">
                <a:moveTo>
                  <a:pt x="2686228" y="659665"/>
                </a:moveTo>
                <a:lnTo>
                  <a:pt x="69112" y="659665"/>
                </a:lnTo>
                <a:lnTo>
                  <a:pt x="61520" y="656940"/>
                </a:lnTo>
                <a:lnTo>
                  <a:pt x="29182" y="635325"/>
                </a:lnTo>
                <a:lnTo>
                  <a:pt x="7579" y="602980"/>
                </a:lnTo>
                <a:lnTo>
                  <a:pt x="0" y="564854"/>
                </a:lnTo>
                <a:lnTo>
                  <a:pt x="0" y="99679"/>
                </a:lnTo>
                <a:lnTo>
                  <a:pt x="7588" y="61533"/>
                </a:lnTo>
                <a:lnTo>
                  <a:pt x="29195" y="29195"/>
                </a:lnTo>
                <a:lnTo>
                  <a:pt x="61533" y="7587"/>
                </a:lnTo>
                <a:lnTo>
                  <a:pt x="99679" y="0"/>
                </a:lnTo>
                <a:lnTo>
                  <a:pt x="2655661" y="0"/>
                </a:lnTo>
                <a:lnTo>
                  <a:pt x="2665480" y="474"/>
                </a:lnTo>
                <a:lnTo>
                  <a:pt x="2702698" y="11783"/>
                </a:lnTo>
                <a:lnTo>
                  <a:pt x="2732753" y="36474"/>
                </a:lnTo>
                <a:lnTo>
                  <a:pt x="2748607" y="63914"/>
                </a:lnTo>
                <a:lnTo>
                  <a:pt x="2748607" y="600620"/>
                </a:lnTo>
                <a:lnTo>
                  <a:pt x="2726135" y="635348"/>
                </a:lnTo>
                <a:lnTo>
                  <a:pt x="2693797" y="656950"/>
                </a:lnTo>
                <a:lnTo>
                  <a:pt x="2686228" y="659665"/>
                </a:lnTo>
                <a:close/>
              </a:path>
            </a:pathLst>
          </a:custGeom>
          <a:solidFill>
            <a:schemeClr val="accent5">
              <a:lumMod val="60000"/>
              <a:lumOff val="40000"/>
              <a:alpha val="29998"/>
            </a:schemeClr>
          </a:solidFill>
        </p:spPr>
        <p:txBody>
          <a:bodyPr wrap="square" lIns="0" tIns="0" rIns="0" bIns="0" rtlCol="0"/>
          <a:lstStyle/>
          <a:p>
            <a:endParaRPr/>
          </a:p>
        </p:txBody>
      </p:sp>
      <p:sp>
        <p:nvSpPr>
          <p:cNvPr id="17" name="object 17"/>
          <p:cNvSpPr txBox="1"/>
          <p:nvPr/>
        </p:nvSpPr>
        <p:spPr>
          <a:xfrm>
            <a:off x="8932642" y="2150252"/>
            <a:ext cx="2099310" cy="377190"/>
          </a:xfrm>
          <a:prstGeom prst="rect">
            <a:avLst/>
          </a:prstGeom>
        </p:spPr>
        <p:txBody>
          <a:bodyPr vert="horz" wrap="square" lIns="0" tIns="13335" rIns="0" bIns="0" rtlCol="0">
            <a:spAutoFit/>
          </a:bodyPr>
          <a:lstStyle/>
          <a:p>
            <a:pPr marL="12700">
              <a:lnSpc>
                <a:spcPct val="100000"/>
              </a:lnSpc>
              <a:spcBef>
                <a:spcPts val="105"/>
              </a:spcBef>
            </a:pPr>
            <a:r>
              <a:rPr sz="2300" b="1" dirty="0">
                <a:latin typeface="Segoe UI"/>
                <a:cs typeface="Segoe UI"/>
              </a:rPr>
              <a:t>Au </a:t>
            </a:r>
            <a:r>
              <a:rPr sz="2300" b="1" spc="-10" dirty="0">
                <a:latin typeface="Segoe UI"/>
                <a:cs typeface="Segoe UI"/>
              </a:rPr>
              <a:t>31/12/2023</a:t>
            </a:r>
            <a:endParaRPr sz="2300">
              <a:latin typeface="Segoe UI"/>
              <a:cs typeface="Segoe UI"/>
            </a:endParaRPr>
          </a:p>
        </p:txBody>
      </p:sp>
      <p:sp>
        <p:nvSpPr>
          <p:cNvPr id="18" name="object 18"/>
          <p:cNvSpPr txBox="1">
            <a:spLocks noGrp="1"/>
          </p:cNvSpPr>
          <p:nvPr>
            <p:ph type="sldNum" sz="quarter" idx="7"/>
          </p:nvPr>
        </p:nvSpPr>
        <p:spPr>
          <a:prstGeom prst="rect">
            <a:avLst/>
          </a:prstGeom>
        </p:spPr>
        <p:txBody>
          <a:bodyPr vert="horz" wrap="square" lIns="0" tIns="27940" rIns="0" bIns="0" rtlCol="0">
            <a:spAutoFit/>
          </a:bodyPr>
          <a:lstStyle/>
          <a:p>
            <a:pPr marL="38100">
              <a:lnSpc>
                <a:spcPct val="100000"/>
              </a:lnSpc>
              <a:spcBef>
                <a:spcPts val="220"/>
              </a:spcBef>
            </a:pPr>
            <a:r>
              <a:rPr spc="-25" dirty="0"/>
              <a:t>6</a:t>
            </a:r>
          </a:p>
        </p:txBody>
      </p:sp>
      <p:sp>
        <p:nvSpPr>
          <p:cNvPr id="19" name="Organigramme : Données stockées 18">
            <a:extLst>
              <a:ext uri="{FF2B5EF4-FFF2-40B4-BE49-F238E27FC236}">
                <a16:creationId xmlns:a16="http://schemas.microsoft.com/office/drawing/2014/main" id="{AD3964EA-4900-F950-F9A7-D8820A425D0B}"/>
              </a:ext>
            </a:extLst>
          </p:cNvPr>
          <p:cNvSpPr/>
          <p:nvPr/>
        </p:nvSpPr>
        <p:spPr>
          <a:xfrm rot="5182807">
            <a:off x="8375936" y="-10154053"/>
            <a:ext cx="2814591" cy="20504940"/>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id="{37837C8B-A95A-97B5-1437-B43CBE3B6DA6}"/>
              </a:ext>
            </a:extLst>
          </p:cNvPr>
          <p:cNvSpPr txBox="1">
            <a:spLocks/>
          </p:cNvSpPr>
          <p:nvPr/>
        </p:nvSpPr>
        <p:spPr>
          <a:xfrm>
            <a:off x="251520" y="193203"/>
            <a:ext cx="11381336" cy="671129"/>
          </a:xfrm>
          <a:prstGeom prst="rect">
            <a:avLst/>
          </a:prstGeom>
        </p:spPr>
        <p:txBody>
          <a:bodyPr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1" i="0" u="none" strike="noStrike" cap="none" spc="0" normalizeH="0" baseline="0" dirty="0">
                <a:ln>
                  <a:noFill/>
                </a:ln>
                <a:solidFill>
                  <a:schemeClr val="bg1"/>
                </a:solidFill>
                <a:effectLst/>
                <a:uLnTx/>
                <a:uFillTx/>
                <a:latin typeface="Comfortaa" panose="00000500000000000000" pitchFamily="2" charset="0"/>
              </a:rPr>
              <a:t> TYPE DE SUIVI </a:t>
            </a:r>
            <a:endParaRPr kumimoji="0" lang="fr-FR" sz="2800" b="1" i="0" u="none" strike="noStrike" kern="0" cap="none" spc="0" normalizeH="0" baseline="0" noProof="0" dirty="0">
              <a:ln>
                <a:noFill/>
              </a:ln>
              <a:solidFill>
                <a:schemeClr val="bg1"/>
              </a:solidFill>
              <a:effectLst/>
              <a:uLnTx/>
              <a:uFillTx/>
              <a:latin typeface="Comfortaa" panose="000005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495</TotalTime>
  <Words>2414</Words>
  <Application>Microsoft Office PowerPoint</Application>
  <PresentationFormat>Personnalisé</PresentationFormat>
  <Paragraphs>771</Paragraphs>
  <Slides>26</Slides>
  <Notes>26</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26</vt:i4>
      </vt:variant>
    </vt:vector>
  </HeadingPairs>
  <TitlesOfParts>
    <vt:vector size="39" baseType="lpstr">
      <vt:lpstr>MS Mincho</vt:lpstr>
      <vt:lpstr>Aptos</vt:lpstr>
      <vt:lpstr>Aptos Narrow</vt:lpstr>
      <vt:lpstr>Arial</vt:lpstr>
      <vt:lpstr>Calibri</vt:lpstr>
      <vt:lpstr>Comfortaa</vt:lpstr>
      <vt:lpstr>Gill Sans Nova Cond Lt</vt:lpstr>
      <vt:lpstr>Segoe UI</vt:lpstr>
      <vt:lpstr>Segoe UI Symbol</vt:lpstr>
      <vt:lpstr>Symbol</vt:lpstr>
      <vt:lpstr>Times New Roman</vt:lpstr>
      <vt:lpstr>Webdings</vt:lpstr>
      <vt:lpstr>Office Theme</vt:lpstr>
      <vt:lpstr>Présentation PowerPoint</vt:lpstr>
      <vt:lpstr>Présentation PowerPoint</vt:lpstr>
      <vt:lpstr>Présentation PowerPoint</vt:lpstr>
      <vt:lpstr>Présentation PowerPoint</vt:lpstr>
      <vt:lpstr>2022</vt:lpstr>
      <vt:lpstr>2022</vt:lpstr>
      <vt:lpstr>2022</vt:lpstr>
      <vt:lpstr>Salariés suivis</vt:lpstr>
      <vt:lpstr>Adhérents et salariés suivis - sur l'année</vt:lpstr>
      <vt:lpstr>Présentation PowerPoint</vt:lpstr>
      <vt:lpstr>Présentation PowerPoint</vt:lpstr>
      <vt:lpstr>Visites</vt:lpstr>
      <vt:lpstr>Visites</vt:lpstr>
      <vt:lpstr>Présentation PowerPoint</vt:lpstr>
      <vt:lpstr>Suivi individuel des salariés</vt:lpstr>
      <vt:lpstr>Présentation PowerPoint</vt:lpstr>
      <vt:lpstr>Que se passe-t-il chez nos adhérents ?</vt:lpstr>
      <vt:lpstr>Que se passe-t-il chez nos adhérents ?</vt:lpstr>
      <vt:lpstr>Que se passe-t-il chez nos adhérents ?</vt:lpstr>
      <vt:lpstr>Que se passe-t-il chez nos adhérents ?</vt:lpstr>
      <vt:lpstr>Que se passe-t-il chez nos adhérents ?</vt:lpstr>
      <vt:lpstr>Évènements </vt:lpstr>
      <vt:lpstr>Évènements </vt:lpstr>
      <vt:lpstr>Évènements </vt:lpstr>
      <vt:lpstr>Évènements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Qualios</dc:title>
  <dc:creator>Pascal LEDEIST</dc:creator>
  <cp:lastModifiedBy>Laetitia CARRE 2</cp:lastModifiedBy>
  <cp:revision>33</cp:revision>
  <cp:lastPrinted>2024-04-30T08:58:36Z</cp:lastPrinted>
  <dcterms:created xsi:type="dcterms:W3CDTF">2024-04-23T14:53:13Z</dcterms:created>
  <dcterms:modified xsi:type="dcterms:W3CDTF">2024-06-10T14:22:04Z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2024-04-16T00:00:00Z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2024-04-16T00:00:00Z</vt:filetime>
  </property>
</Properties>
</file>